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8" r:id="rId3"/>
    <p:sldId id="284" r:id="rId4"/>
    <p:sldId id="303" r:id="rId5"/>
    <p:sldId id="331" r:id="rId6"/>
    <p:sldId id="320" r:id="rId7"/>
    <p:sldId id="258" r:id="rId8"/>
    <p:sldId id="328" r:id="rId9"/>
    <p:sldId id="319" r:id="rId10"/>
    <p:sldId id="259" r:id="rId11"/>
    <p:sldId id="332" r:id="rId12"/>
    <p:sldId id="266" r:id="rId13"/>
    <p:sldId id="267" r:id="rId14"/>
    <p:sldId id="269" r:id="rId15"/>
    <p:sldId id="270" r:id="rId16"/>
    <p:sldId id="271" r:id="rId17"/>
    <p:sldId id="272" r:id="rId18"/>
    <p:sldId id="333" r:id="rId19"/>
    <p:sldId id="330" r:id="rId20"/>
    <p:sldId id="274" r:id="rId21"/>
    <p:sldId id="276" r:id="rId22"/>
    <p:sldId id="293" r:id="rId23"/>
    <p:sldId id="324" r:id="rId24"/>
    <p:sldId id="325" r:id="rId25"/>
    <p:sldId id="326" r:id="rId26"/>
    <p:sldId id="327" r:id="rId27"/>
    <p:sldId id="321" r:id="rId28"/>
    <p:sldId id="323" r:id="rId29"/>
    <p:sldId id="322" r:id="rId30"/>
    <p:sldId id="277" r:id="rId31"/>
    <p:sldId id="278" r:id="rId32"/>
    <p:sldId id="279" r:id="rId33"/>
    <p:sldId id="297" r:id="rId34"/>
    <p:sldId id="334" r:id="rId35"/>
    <p:sldId id="335" r:id="rId36"/>
    <p:sldId id="336" r:id="rId37"/>
    <p:sldId id="337" r:id="rId38"/>
    <p:sldId id="313" r:id="rId39"/>
    <p:sldId id="314" r:id="rId40"/>
    <p:sldId id="280" r:id="rId41"/>
    <p:sldId id="286" r:id="rId42"/>
    <p:sldId id="287" r:id="rId43"/>
    <p:sldId id="288" r:id="rId44"/>
    <p:sldId id="310" r:id="rId45"/>
    <p:sldId id="311" r:id="rId46"/>
    <p:sldId id="329" r:id="rId47"/>
    <p:sldId id="316" r:id="rId48"/>
    <p:sldId id="312" r:id="rId49"/>
    <p:sldId id="285" r:id="rId50"/>
    <p:sldId id="338" r:id="rId51"/>
    <p:sldId id="31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A50FECA9-0EAF-49BA-97BB-DC497F989849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articles/70.aspx" TargetMode="External"/><Relationship Id="rId2" Type="http://schemas.openxmlformats.org/officeDocument/2006/relationships/hyperlink" Target="http://msdn.microsoft.com/en-us/library/ms188783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sqltips.com/sqlservertip/2082/understanding-and-examining-the-uniquifier-in-sql-server/" TargetMode="External"/><Relationship Id="rId5" Type="http://schemas.openxmlformats.org/officeDocument/2006/relationships/hyperlink" Target="http://www.simple-talk.com/sql/learn-sql-server/sql-server-index-basics/" TargetMode="External"/><Relationship Id="rId4" Type="http://schemas.openxmlformats.org/officeDocument/2006/relationships/hyperlink" Target="http://msdn.microsoft.com/en-us/library/ms191195(v=sql.105)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bb934196(v=sql.105).aspx" TargetMode="External"/><Relationship Id="rId2" Type="http://schemas.openxmlformats.org/officeDocument/2006/relationships/hyperlink" Target="http://www.codeproject.com/Articles/173275/Clustered-and-Non-Clustered-Index-in-SQL-2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ssqltips.com/sqlservertip/1976/sql-server-2008-spatial-index-performance/" TargetMode="External"/><Relationship Id="rId4" Type="http://schemas.openxmlformats.org/officeDocument/2006/relationships/hyperlink" Target="http://technet.microsoft.com/en-us/library/bb964712(v=sql.105).aspx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Indexes</a:t>
            </a:r>
            <a:endParaRPr lang="en-US" sz="4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Indexes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B-tree structure supports fast searches with a minimum amount of disk </a:t>
            </a:r>
            <a:r>
              <a:rPr lang="en-US" dirty="0" smtClean="0"/>
              <a:t>reads.</a:t>
            </a:r>
          </a:p>
          <a:p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the database engine to quickly find the starting and stopping points for the query we are using.</a:t>
            </a:r>
          </a:p>
        </p:txBody>
      </p:sp>
    </p:spTree>
    <p:extLst>
      <p:ext uri="{BB962C8B-B14F-4D97-AF65-F5344CB8AC3E}">
        <p14:creationId xmlns:p14="http://schemas.microsoft.com/office/powerpoint/2010/main" val="27318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Clustered Index</a:t>
            </a:r>
          </a:p>
          <a:p>
            <a:endParaRPr lang="en-US" dirty="0"/>
          </a:p>
          <a:p>
            <a:r>
              <a:rPr lang="en-US" dirty="0" smtClean="0"/>
              <a:t>Non Clustered Index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Advancements in Indexes</a:t>
            </a:r>
          </a:p>
          <a:p>
            <a:pPr lvl="1"/>
            <a:r>
              <a:rPr lang="en-US" dirty="0" smtClean="0"/>
              <a:t> 	Filtered Index</a:t>
            </a:r>
          </a:p>
          <a:p>
            <a:pPr lvl="1"/>
            <a:r>
              <a:rPr lang="en-US" dirty="0" smtClean="0"/>
              <a:t>   	Partitioned Index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Composite Index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Index intersection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ANALOGY: A phonebook – immediate access to all of the data.</a:t>
            </a:r>
          </a:p>
          <a:p>
            <a:r>
              <a:rPr lang="en-US" dirty="0" smtClean="0"/>
              <a:t>Stores </a:t>
            </a:r>
            <a:r>
              <a:rPr lang="en-US" dirty="0"/>
              <a:t>the </a:t>
            </a:r>
            <a:r>
              <a:rPr lang="en-US" b="1" dirty="0"/>
              <a:t>actual data rows</a:t>
            </a:r>
            <a:r>
              <a:rPr lang="en-US" dirty="0"/>
              <a:t> at the leaf level of the </a:t>
            </a:r>
            <a:r>
              <a:rPr lang="en-US" dirty="0" smtClean="0"/>
              <a:t>Index </a:t>
            </a:r>
            <a:r>
              <a:rPr lang="en-US" b="1" dirty="0" smtClean="0"/>
              <a:t>sorted</a:t>
            </a:r>
            <a:r>
              <a:rPr lang="en-US" dirty="0" smtClean="0"/>
              <a:t> by the </a:t>
            </a:r>
            <a:r>
              <a:rPr lang="en-US" b="1" dirty="0" smtClean="0"/>
              <a:t>Index key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CREATE </a:t>
            </a:r>
            <a:r>
              <a:rPr lang="en-US" dirty="0"/>
              <a:t>CLUSTERED </a:t>
            </a:r>
            <a:r>
              <a:rPr lang="en-US" dirty="0" smtClean="0"/>
              <a:t>INDEX</a:t>
            </a:r>
          </a:p>
          <a:p>
            <a:pPr marL="68580" indent="0">
              <a:buNone/>
            </a:pPr>
            <a:r>
              <a:rPr lang="en-US" dirty="0" err="1" smtClean="0"/>
              <a:t>IDX_SupplierID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 smtClean="0"/>
              <a:t>ON </a:t>
            </a:r>
            <a:r>
              <a:rPr lang="en-US" dirty="0"/>
              <a:t>Products(</a:t>
            </a:r>
            <a:r>
              <a:rPr lang="en-US" dirty="0" err="1"/>
              <a:t>SupplierID</a:t>
            </a:r>
            <a:r>
              <a:rPr lang="en-US" dirty="0"/>
              <a:t>)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have</a:t>
            </a:r>
            <a:r>
              <a:rPr lang="en-US" dirty="0"/>
              <a:t> only</a:t>
            </a:r>
            <a:r>
              <a:rPr lang="en-US" dirty="0" smtClean="0"/>
              <a:t> </a:t>
            </a:r>
            <a:r>
              <a:rPr lang="en-US" dirty="0"/>
              <a:t>one clustered </a:t>
            </a:r>
            <a:r>
              <a:rPr lang="en-US" dirty="0" smtClean="0"/>
              <a:t>Index </a:t>
            </a:r>
            <a:r>
              <a:rPr lang="en-US" dirty="0"/>
              <a:t>per </a:t>
            </a:r>
            <a:r>
              <a:rPr lang="en-US" dirty="0" smtClean="0"/>
              <a:t>table.</a:t>
            </a:r>
          </a:p>
          <a:p>
            <a:endParaRPr lang="en-US" dirty="0"/>
          </a:p>
          <a:p>
            <a:r>
              <a:rPr lang="en-US" dirty="0" smtClean="0"/>
              <a:t>Otherwise,</a:t>
            </a:r>
          </a:p>
          <a:p>
            <a:endParaRPr lang="en-US" dirty="0"/>
          </a:p>
          <a:p>
            <a:pPr marL="68580" indent="0" algn="just">
              <a:buNone/>
            </a:pP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Cannot create more than one clustered </a:t>
            </a:r>
            <a:r>
              <a:rPr lang="en-US" dirty="0" smtClean="0">
                <a:solidFill>
                  <a:srgbClr val="FF0000"/>
                </a:solidFill>
                <a:latin typeface="Courier" pitchFamily="49" charset="0"/>
              </a:rPr>
              <a:t>Index 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on table 'Products'. Drop the existing clustered </a:t>
            </a:r>
            <a:r>
              <a:rPr lang="en-US" dirty="0" smtClean="0">
                <a:solidFill>
                  <a:srgbClr val="FF0000"/>
                </a:solidFill>
                <a:latin typeface="Courier" pitchFamily="49" charset="0"/>
              </a:rPr>
              <a:t>Index 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PK_Products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' before creating another.</a:t>
            </a:r>
          </a:p>
        </p:txBody>
      </p:sp>
    </p:spTree>
    <p:extLst>
      <p:ext uri="{BB962C8B-B14F-4D97-AF65-F5344CB8AC3E}">
        <p14:creationId xmlns:p14="http://schemas.microsoft.com/office/powerpoint/2010/main" val="1385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normal clustered Index </a:t>
            </a:r>
            <a:r>
              <a:rPr lang="en-US" dirty="0"/>
              <a:t>can </a:t>
            </a:r>
            <a:r>
              <a:rPr lang="en-US" dirty="0" smtClean="0"/>
              <a:t>be on both unique and non unique columns.</a:t>
            </a:r>
          </a:p>
          <a:p>
            <a:endParaRPr lang="en-US" dirty="0"/>
          </a:p>
          <a:p>
            <a:r>
              <a:rPr lang="en-US" dirty="0" smtClean="0"/>
              <a:t>Another variant is the UNIQUE CLUSTERED INDEX.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table that has a clustered </a:t>
            </a:r>
            <a:r>
              <a:rPr lang="en-US" dirty="0" smtClean="0"/>
              <a:t>Index </a:t>
            </a:r>
            <a:r>
              <a:rPr lang="en-US" dirty="0"/>
              <a:t>is referred to as a </a:t>
            </a:r>
            <a:r>
              <a:rPr lang="en-US" i="1" dirty="0"/>
              <a:t>clustered table</a:t>
            </a:r>
            <a:r>
              <a:rPr lang="en-US" dirty="0"/>
              <a:t>. A table that has no clustered </a:t>
            </a:r>
            <a:r>
              <a:rPr lang="en-US" dirty="0" smtClean="0"/>
              <a:t>Index </a:t>
            </a:r>
            <a:r>
              <a:rPr lang="en-US" dirty="0"/>
              <a:t>is referred to as a </a:t>
            </a:r>
            <a:r>
              <a:rPr lang="en-US" i="1" dirty="0"/>
              <a:t>heap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1143000"/>
          </a:xfrm>
        </p:spPr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 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6777317" cy="39624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update a record and change the value of an </a:t>
            </a:r>
            <a:r>
              <a:rPr lang="en-US" dirty="0" smtClean="0"/>
              <a:t>Indexed </a:t>
            </a:r>
            <a:r>
              <a:rPr lang="en-US" dirty="0"/>
              <a:t>column in a clustered </a:t>
            </a:r>
            <a:r>
              <a:rPr lang="en-US" dirty="0" smtClean="0"/>
              <a:t>Index. </a:t>
            </a:r>
          </a:p>
          <a:p>
            <a:endParaRPr lang="en-US" dirty="0"/>
          </a:p>
          <a:p>
            <a:r>
              <a:rPr lang="en-US" dirty="0" smtClean="0"/>
              <a:t>This might lead the database </a:t>
            </a:r>
            <a:r>
              <a:rPr lang="en-US" dirty="0"/>
              <a:t>to move the entire row into a new position to keep the rows in sorted </a:t>
            </a:r>
            <a:r>
              <a:rPr lang="en-US" dirty="0" smtClean="0"/>
              <a:t>order.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Non 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leaf nodes of a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smtClean="0"/>
              <a:t>Index </a:t>
            </a:r>
            <a:r>
              <a:rPr lang="en-US" dirty="0"/>
              <a:t>contain only the values from the </a:t>
            </a:r>
            <a:r>
              <a:rPr lang="en-US" dirty="0" smtClean="0"/>
              <a:t>Indexed </a:t>
            </a:r>
            <a:r>
              <a:rPr lang="en-US" dirty="0"/>
              <a:t>columns and row locators that point to the actual data </a:t>
            </a:r>
            <a:r>
              <a:rPr lang="en-US" dirty="0" smtClean="0"/>
              <a:t>rows.</a:t>
            </a:r>
          </a:p>
          <a:p>
            <a:endParaRPr lang="en-US" dirty="0"/>
          </a:p>
          <a:p>
            <a:r>
              <a:rPr lang="en-US" dirty="0"/>
              <a:t>So, the query engine must take an additional step in order to locate the actual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After reaching the leaf node, it performs a key lookup. Here,</a:t>
            </a:r>
          </a:p>
          <a:p>
            <a:pPr lvl="3"/>
            <a:r>
              <a:rPr lang="en-US" sz="1800" dirty="0"/>
              <a:t>If the clustered </a:t>
            </a:r>
            <a:r>
              <a:rPr lang="en-US" sz="1800" dirty="0" smtClean="0"/>
              <a:t>Index </a:t>
            </a:r>
            <a:r>
              <a:rPr lang="en-US" sz="1800" dirty="0"/>
              <a:t>is already present, Clustered Index Key is used.</a:t>
            </a:r>
          </a:p>
          <a:p>
            <a:pPr lvl="3"/>
            <a:r>
              <a:rPr lang="en-US" sz="1800" dirty="0"/>
              <a:t>Else, if its not present, it’s a HEAP.</a:t>
            </a:r>
          </a:p>
          <a:p>
            <a:pPr marL="896112" lvl="3" indent="0">
              <a:buNone/>
            </a:pPr>
            <a:r>
              <a:rPr lang="en-US" sz="1800" dirty="0"/>
              <a:t>In this case, </a:t>
            </a:r>
            <a:r>
              <a:rPr lang="en-US" sz="1800" dirty="0" err="1"/>
              <a:t>rowid</a:t>
            </a:r>
            <a:r>
              <a:rPr lang="en-US" sz="1800" dirty="0"/>
              <a:t> is used for the key lookup.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08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/>
              <a:t>Non Clustered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249 NCI’s (SS 2005)</a:t>
            </a:r>
          </a:p>
          <a:p>
            <a:r>
              <a:rPr lang="en-US" dirty="0" smtClean="0"/>
              <a:t>And, 999 NCI’s (SS 2008)</a:t>
            </a:r>
          </a:p>
          <a:p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also add </a:t>
            </a:r>
            <a:r>
              <a:rPr lang="en-US" i="1" dirty="0"/>
              <a:t>included columns</a:t>
            </a:r>
            <a:r>
              <a:rPr lang="en-US" dirty="0"/>
              <a:t> to your </a:t>
            </a:r>
            <a:r>
              <a:rPr lang="en-US" dirty="0" smtClean="0"/>
              <a:t>Index.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we </a:t>
            </a:r>
            <a:r>
              <a:rPr lang="en-US" dirty="0"/>
              <a:t>can store at the leaf level not only the values from the </a:t>
            </a:r>
            <a:r>
              <a:rPr lang="en-US" dirty="0" smtClean="0"/>
              <a:t>Indexed </a:t>
            </a:r>
            <a:r>
              <a:rPr lang="en-US" dirty="0"/>
              <a:t>column, but also the values from </a:t>
            </a:r>
            <a:r>
              <a:rPr lang="en-US" dirty="0" smtClean="0"/>
              <a:t>non-Indexed </a:t>
            </a:r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9881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Non clustered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scenario where both the clustered Index and non clustered index are not unique.</a:t>
            </a:r>
          </a:p>
          <a:p>
            <a:endParaRPr lang="en-US" dirty="0"/>
          </a:p>
          <a:p>
            <a:r>
              <a:rPr lang="en-US" dirty="0" smtClean="0"/>
              <a:t>Then how would it be possible to identify the records uniquely.</a:t>
            </a:r>
          </a:p>
          <a:p>
            <a:endParaRPr lang="en-US" dirty="0"/>
          </a:p>
          <a:p>
            <a:r>
              <a:rPr lang="en-US" dirty="0" smtClean="0"/>
              <a:t> In such a case </a:t>
            </a:r>
            <a:r>
              <a:rPr lang="en-US" dirty="0" err="1" smtClean="0"/>
              <a:t>Uniquifier</a:t>
            </a:r>
            <a:r>
              <a:rPr lang="en-US" dirty="0" smtClean="0"/>
              <a:t> is used.</a:t>
            </a:r>
          </a:p>
          <a:p>
            <a:endParaRPr lang="en-US" dirty="0" smtClean="0"/>
          </a:p>
          <a:p>
            <a:r>
              <a:rPr lang="en-US" dirty="0" smtClean="0"/>
              <a:t> Values are recorded in the </a:t>
            </a:r>
            <a:r>
              <a:rPr lang="en-US" dirty="0" err="1" smtClean="0"/>
              <a:t>Uniquifier</a:t>
            </a:r>
            <a:r>
              <a:rPr lang="en-US" dirty="0" smtClean="0"/>
              <a:t> column to uniquely identify the rows.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0877"/>
            <a:ext cx="7024744" cy="1143000"/>
          </a:xfrm>
        </p:spPr>
        <p:txBody>
          <a:bodyPr/>
          <a:lstStyle/>
          <a:p>
            <a:r>
              <a:rPr lang="en-US" dirty="0" err="1" smtClean="0"/>
              <a:t>Uniquifier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777317" cy="3962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56372"/>
              </p:ext>
            </p:extLst>
          </p:nvPr>
        </p:nvGraphicFramePr>
        <p:xfrm>
          <a:off x="914400" y="2677160"/>
          <a:ext cx="7391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1981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NCI_Uniquifier</a:t>
                      </a:r>
                      <a:r>
                        <a:rPr lang="en-US" dirty="0" smtClean="0"/>
                        <a:t>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CI_Uniquifier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395"/>
            <a:ext cx="7253344" cy="1143000"/>
          </a:xfrm>
        </p:spPr>
        <p:txBody>
          <a:bodyPr/>
          <a:lstStyle/>
          <a:p>
            <a:r>
              <a:rPr lang="en-US" dirty="0" smtClean="0"/>
              <a:t>Viewing the </a:t>
            </a:r>
            <a:r>
              <a:rPr lang="en-US" dirty="0" err="1" smtClean="0"/>
              <a:t>Uniquifier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--</a:t>
            </a:r>
            <a:r>
              <a:rPr lang="en-US" dirty="0"/>
              <a:t>Get the </a:t>
            </a:r>
            <a:r>
              <a:rPr lang="en-US" dirty="0" err="1"/>
              <a:t>pg</a:t>
            </a:r>
            <a:r>
              <a:rPr lang="en-US" dirty="0"/>
              <a:t> number</a:t>
            </a:r>
          </a:p>
          <a:p>
            <a:pPr marL="68580" indent="0">
              <a:buNone/>
            </a:pPr>
            <a:r>
              <a:rPr lang="en-US" dirty="0"/>
              <a:t>DBCC IND(TEST_XML,tt,-1)</a:t>
            </a:r>
          </a:p>
          <a:p>
            <a:pPr marL="68580" indent="0">
              <a:buNone/>
            </a:pPr>
            <a:r>
              <a:rPr lang="en-US" dirty="0"/>
              <a:t>--Viewing the page</a:t>
            </a:r>
          </a:p>
          <a:p>
            <a:pPr marL="68580" indent="0">
              <a:buNone/>
            </a:pPr>
            <a:r>
              <a:rPr lang="en-US" dirty="0"/>
              <a:t>DBCC TRACEON(3604)</a:t>
            </a:r>
          </a:p>
          <a:p>
            <a:pPr marL="68580" indent="0">
              <a:buNone/>
            </a:pPr>
            <a:r>
              <a:rPr lang="en-US" dirty="0"/>
              <a:t>DBCC PAGE(TEST_XML,1,227,1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--Also, </a:t>
            </a:r>
            <a:r>
              <a:rPr lang="en-US" dirty="0" err="1" smtClean="0"/>
              <a:t>Uniquifier</a:t>
            </a:r>
            <a:r>
              <a:rPr lang="en-US" dirty="0" smtClean="0"/>
              <a:t>  added only upon seeing the first duplicate 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2" y="1143000"/>
            <a:ext cx="7283411" cy="16002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35224"/>
            <a:ext cx="7390819" cy="17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024744" cy="1066800"/>
          </a:xfrm>
        </p:spPr>
        <p:txBody>
          <a:bodyPr/>
          <a:lstStyle/>
          <a:p>
            <a:r>
              <a:rPr lang="en-US" dirty="0" smtClean="0"/>
              <a:t>Filtered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934200" cy="4800600"/>
          </a:xfrm>
        </p:spPr>
        <p:txBody>
          <a:bodyPr>
            <a:normAutofit/>
          </a:bodyPr>
          <a:lstStyle/>
          <a:p>
            <a:r>
              <a:rPr lang="en-US" dirty="0"/>
              <a:t>A filtered </a:t>
            </a:r>
            <a:r>
              <a:rPr lang="en-US" dirty="0" smtClean="0"/>
              <a:t>Index </a:t>
            </a:r>
            <a:r>
              <a:rPr lang="en-US" dirty="0"/>
              <a:t>is an optimized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smtClean="0"/>
              <a:t>Index </a:t>
            </a:r>
          </a:p>
          <a:p>
            <a:endParaRPr lang="en-US" dirty="0" smtClean="0"/>
          </a:p>
          <a:p>
            <a:r>
              <a:rPr lang="en-US" dirty="0" smtClean="0"/>
              <a:t>suited </a:t>
            </a:r>
            <a:r>
              <a:rPr lang="en-US" dirty="0"/>
              <a:t>to cover queries that select from a well-defined subset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uses a filter predicate to </a:t>
            </a:r>
            <a:r>
              <a:rPr lang="en-US" dirty="0" smtClean="0"/>
              <a:t>Index </a:t>
            </a:r>
            <a:r>
              <a:rPr lang="en-US" dirty="0"/>
              <a:t>a portion of rows in the table. </a:t>
            </a: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1219200"/>
          </a:xfrm>
        </p:spPr>
        <p:txBody>
          <a:bodyPr/>
          <a:lstStyle/>
          <a:p>
            <a:r>
              <a:rPr lang="en-US" dirty="0" smtClean="0"/>
              <a:t>Advantages of filtered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777317" cy="3962400"/>
          </a:xfrm>
        </p:spPr>
        <p:txBody>
          <a:bodyPr>
            <a:normAutofit/>
          </a:bodyPr>
          <a:lstStyle/>
          <a:p>
            <a:r>
              <a:rPr lang="en-US" dirty="0"/>
              <a:t>Improved query performance and plan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Reduced </a:t>
            </a:r>
            <a:r>
              <a:rPr lang="en-US" dirty="0" smtClean="0"/>
              <a:t>Index </a:t>
            </a:r>
            <a:r>
              <a:rPr lang="en-US" dirty="0"/>
              <a:t>maintenance costs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Reduced </a:t>
            </a:r>
            <a:r>
              <a:rPr lang="en-US" dirty="0" smtClean="0"/>
              <a:t>Index </a:t>
            </a:r>
            <a:r>
              <a:rPr lang="en-US" dirty="0"/>
              <a:t>storage costs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614"/>
            <a:ext cx="7024744" cy="1143000"/>
          </a:xfrm>
        </p:spPr>
        <p:txBody>
          <a:bodyPr/>
          <a:lstStyle/>
          <a:p>
            <a:r>
              <a:rPr lang="en-US" dirty="0" smtClean="0"/>
              <a:t>Partitioned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Index is created for all the individual partitions.</a:t>
            </a:r>
          </a:p>
          <a:p>
            <a:r>
              <a:rPr lang="en-US" b="1" u="sng" dirty="0"/>
              <a:t>Aligned </a:t>
            </a:r>
            <a:r>
              <a:rPr lang="en-US" b="1" u="sng" dirty="0" smtClean="0"/>
              <a:t>Index: </a:t>
            </a:r>
            <a:r>
              <a:rPr lang="en-US" dirty="0"/>
              <a:t>An </a:t>
            </a:r>
            <a:r>
              <a:rPr lang="en-US" dirty="0" smtClean="0"/>
              <a:t>Index </a:t>
            </a:r>
            <a:r>
              <a:rPr lang="en-US" dirty="0"/>
              <a:t>that is built on the </a:t>
            </a:r>
            <a:r>
              <a:rPr lang="en-US" b="1" dirty="0"/>
              <a:t>same partition scheme </a:t>
            </a:r>
            <a:r>
              <a:rPr lang="en-US" dirty="0"/>
              <a:t>as its corresponding table. When a table and its </a:t>
            </a:r>
            <a:r>
              <a:rPr lang="en-US" dirty="0" smtClean="0"/>
              <a:t>Indexes </a:t>
            </a:r>
            <a:r>
              <a:rPr lang="en-US" dirty="0"/>
              <a:t>are in alignment, SQL Server can switch partitions quickly and efficiently while maintaining the partition structure of both the table and its </a:t>
            </a:r>
            <a:r>
              <a:rPr lang="en-US" dirty="0" smtClean="0"/>
              <a:t>Indexes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35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88"/>
            <a:ext cx="7024744" cy="1143000"/>
          </a:xfrm>
        </p:spPr>
        <p:txBody>
          <a:bodyPr/>
          <a:lstStyle/>
          <a:p>
            <a:r>
              <a:rPr lang="en-US" dirty="0" smtClean="0"/>
              <a:t>Partitioned Index(2)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958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Nonaligned </a:t>
            </a:r>
            <a:r>
              <a:rPr lang="en-US" b="1" u="sng" dirty="0" smtClean="0"/>
              <a:t>Index: </a:t>
            </a:r>
            <a:r>
              <a:rPr lang="en-US" dirty="0"/>
              <a:t>An </a:t>
            </a:r>
            <a:r>
              <a:rPr lang="en-US" dirty="0" smtClean="0"/>
              <a:t>Index </a:t>
            </a:r>
            <a:r>
              <a:rPr lang="en-US" dirty="0"/>
              <a:t>partitioned independently from its corresponding table. That is, the </a:t>
            </a:r>
            <a:r>
              <a:rPr lang="en-US" dirty="0" smtClean="0"/>
              <a:t>Index </a:t>
            </a:r>
            <a:r>
              <a:rPr lang="en-US" dirty="0"/>
              <a:t>has a different partition scheme or is placed on a </a:t>
            </a:r>
            <a:r>
              <a:rPr lang="en-US" b="1" dirty="0"/>
              <a:t>separate </a:t>
            </a:r>
            <a:r>
              <a:rPr lang="en-US" b="1" dirty="0" err="1"/>
              <a:t>filegroup</a:t>
            </a:r>
            <a:r>
              <a:rPr lang="en-US" dirty="0"/>
              <a:t> from the base table. Designing an nonaligned partitioned </a:t>
            </a:r>
            <a:r>
              <a:rPr lang="en-US" dirty="0" smtClean="0"/>
              <a:t>Index </a:t>
            </a:r>
            <a:r>
              <a:rPr lang="en-US" dirty="0"/>
              <a:t>can be useful in the following cases: </a:t>
            </a:r>
          </a:p>
          <a:p>
            <a:pPr lvl="2"/>
            <a:r>
              <a:rPr lang="en-US" dirty="0"/>
              <a:t>The base table has not been partitioned.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Index </a:t>
            </a:r>
            <a:r>
              <a:rPr lang="en-US" dirty="0"/>
              <a:t>key is unique and it does not contain the partitioning column of the table.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want the base table to participate in </a:t>
            </a:r>
            <a:r>
              <a:rPr lang="en-US" dirty="0" smtClean="0"/>
              <a:t>co-allocated </a:t>
            </a:r>
            <a:r>
              <a:rPr lang="en-US" dirty="0"/>
              <a:t>joins with more tables using different join columns.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32"/>
            <a:ext cx="7024744" cy="1143000"/>
          </a:xfrm>
        </p:spPr>
        <p:txBody>
          <a:bodyPr/>
          <a:lstStyle/>
          <a:p>
            <a:r>
              <a:rPr lang="en-US" dirty="0"/>
              <a:t>Indexes –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6482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900" dirty="0"/>
              <a:t>CREATE [ UNIQUE ] [ CLUSTERED | NONCLUSTERED ] INDEX </a:t>
            </a:r>
            <a:r>
              <a:rPr lang="en-US" sz="1900" dirty="0" err="1" smtClean="0"/>
              <a:t>Index_name</a:t>
            </a:r>
            <a:r>
              <a:rPr lang="en-US" sz="1900" dirty="0" smtClean="0"/>
              <a:t> </a:t>
            </a:r>
            <a:r>
              <a:rPr lang="en-US" sz="1900" dirty="0"/>
              <a:t> 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ON </a:t>
            </a:r>
            <a:r>
              <a:rPr lang="en-US" sz="1900" dirty="0"/>
              <a:t>&lt;object&gt; ( column [ ASC | DESC ] [ ,...n ] )     [ INCLUDE ( </a:t>
            </a:r>
            <a:r>
              <a:rPr lang="en-US" sz="1900" dirty="0" err="1"/>
              <a:t>column_name</a:t>
            </a:r>
            <a:r>
              <a:rPr lang="en-US" sz="1900" dirty="0"/>
              <a:t> [ ,...n ] ) ] 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WHERE &lt;</a:t>
            </a:r>
            <a:r>
              <a:rPr lang="en-US" sz="1900" dirty="0" err="1"/>
              <a:t>filter_predicate</a:t>
            </a:r>
            <a:r>
              <a:rPr lang="en-US" sz="1900" dirty="0"/>
              <a:t>&gt; ] 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/>
              <a:t> [ WITH ( &lt;</a:t>
            </a:r>
            <a:r>
              <a:rPr lang="en-US" sz="1900" dirty="0" err="1" smtClean="0"/>
              <a:t>relational_Index_option</a:t>
            </a:r>
            <a:r>
              <a:rPr lang="en-US" sz="1900" dirty="0"/>
              <a:t>&gt; [ ,...n ] ) ]  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ON { </a:t>
            </a:r>
            <a:r>
              <a:rPr lang="en-US" sz="1900" dirty="0" err="1"/>
              <a:t>partition_scheme_name</a:t>
            </a:r>
            <a:r>
              <a:rPr lang="en-US" sz="1900" dirty="0"/>
              <a:t> ( </a:t>
            </a:r>
            <a:r>
              <a:rPr lang="en-US" sz="1900" dirty="0" err="1"/>
              <a:t>column_name</a:t>
            </a:r>
            <a:r>
              <a:rPr lang="en-US" sz="1900" dirty="0"/>
              <a:t> )          | </a:t>
            </a:r>
            <a:r>
              <a:rPr lang="en-US" sz="1900" dirty="0" err="1"/>
              <a:t>filegroup_name</a:t>
            </a:r>
            <a:r>
              <a:rPr lang="en-US" sz="1900" dirty="0"/>
              <a:t>          | default          }     ] 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FILESTREAM_ON { </a:t>
            </a:r>
            <a:r>
              <a:rPr lang="en-US" sz="1900" dirty="0" err="1"/>
              <a:t>filestream_filegroup_name</a:t>
            </a:r>
            <a:r>
              <a:rPr lang="en-US" sz="1900" dirty="0"/>
              <a:t> | </a:t>
            </a:r>
            <a:r>
              <a:rPr lang="en-US" sz="1900" dirty="0" err="1"/>
              <a:t>partition_scheme_name</a:t>
            </a:r>
            <a:r>
              <a:rPr lang="en-US" sz="1900" dirty="0"/>
              <a:t> | "NULL" } ] [ ; ] </a:t>
            </a:r>
            <a:r>
              <a:rPr lang="en-US" sz="1900" dirty="0" smtClean="0"/>
              <a:t>] </a:t>
            </a:r>
          </a:p>
          <a:p>
            <a:pPr marL="68580" indent="0">
              <a:buNone/>
            </a:pPr>
            <a:endParaRPr lang="en-US" sz="1900" dirty="0"/>
          </a:p>
          <a:p>
            <a:r>
              <a:rPr lang="en-US" dirty="0" smtClean="0"/>
              <a:t>Also done via the GUI – selecting the Indexes option under the respective table</a:t>
            </a:r>
          </a:p>
          <a:p>
            <a:r>
              <a:rPr lang="en-US" b="1" dirty="0" smtClean="0"/>
              <a:t>EXEC </a:t>
            </a:r>
            <a:r>
              <a:rPr lang="en-US" b="1" dirty="0" err="1" smtClean="0"/>
              <a:t>sp_helpIndex</a:t>
            </a:r>
            <a:r>
              <a:rPr lang="en-US" b="1" dirty="0" smtClean="0"/>
              <a:t> </a:t>
            </a:r>
            <a:r>
              <a:rPr lang="en-US" dirty="0" err="1" smtClean="0"/>
              <a:t>t_name</a:t>
            </a:r>
            <a:r>
              <a:rPr lang="en-US" dirty="0" smtClean="0"/>
              <a:t> – to view Indexes</a:t>
            </a:r>
          </a:p>
        </p:txBody>
      </p:sp>
    </p:spTree>
    <p:extLst>
      <p:ext uri="{BB962C8B-B14F-4D97-AF65-F5344CB8AC3E}">
        <p14:creationId xmlns:p14="http://schemas.microsoft.com/office/powerpoint/2010/main" val="6987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24744" cy="1143000"/>
          </a:xfrm>
        </p:spPr>
        <p:txBody>
          <a:bodyPr/>
          <a:lstStyle/>
          <a:p>
            <a:r>
              <a:rPr lang="en-US" dirty="0" smtClean="0"/>
              <a:t>Data types that support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create </a:t>
            </a:r>
            <a:r>
              <a:rPr lang="en-US" dirty="0" smtClean="0"/>
              <a:t>Indexes </a:t>
            </a:r>
            <a:r>
              <a:rPr lang="en-US" dirty="0"/>
              <a:t>on most columns </a:t>
            </a:r>
            <a:r>
              <a:rPr lang="en-US" dirty="0" smtClean="0"/>
              <a:t>except columns </a:t>
            </a:r>
            <a:r>
              <a:rPr lang="en-US" dirty="0"/>
              <a:t>configured with large object (LOB) data types, such as </a:t>
            </a:r>
            <a:r>
              <a:rPr lang="en-US" b="1" dirty="0" err="1"/>
              <a:t>ntext</a:t>
            </a:r>
            <a:r>
              <a:rPr lang="en-US" b="1" dirty="0"/>
              <a:t>, text, image, </a:t>
            </a:r>
            <a:r>
              <a:rPr lang="en-US" b="1" dirty="0" err="1"/>
              <a:t>varchar</a:t>
            </a:r>
            <a:r>
              <a:rPr lang="en-US" b="1" dirty="0"/>
              <a:t>(max), </a:t>
            </a:r>
            <a:r>
              <a:rPr lang="en-US" b="1" dirty="0" err="1"/>
              <a:t>nvarchar</a:t>
            </a:r>
            <a:r>
              <a:rPr lang="en-US" b="1" dirty="0"/>
              <a:t>(max</a:t>
            </a:r>
            <a:r>
              <a:rPr lang="en-US" b="1" dirty="0" smtClean="0"/>
              <a:t>) </a:t>
            </a:r>
            <a:r>
              <a:rPr lang="en-US" dirty="0"/>
              <a:t>and </a:t>
            </a:r>
            <a:r>
              <a:rPr lang="en-US" b="1" dirty="0" err="1"/>
              <a:t>varbinary</a:t>
            </a:r>
            <a:r>
              <a:rPr lang="en-US" b="1" dirty="0"/>
              <a:t>(max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However </a:t>
            </a:r>
            <a:r>
              <a:rPr lang="en-US" dirty="0" err="1"/>
              <a:t>varchar</a:t>
            </a:r>
            <a:r>
              <a:rPr lang="en-US" dirty="0"/>
              <a:t>(max), </a:t>
            </a:r>
            <a:r>
              <a:rPr lang="en-US" dirty="0" err="1"/>
              <a:t>nvarchar</a:t>
            </a:r>
            <a:r>
              <a:rPr lang="en-US" dirty="0"/>
              <a:t>(max), </a:t>
            </a:r>
            <a:r>
              <a:rPr lang="en-US" dirty="0" err="1"/>
              <a:t>varbinary</a:t>
            </a:r>
            <a:r>
              <a:rPr lang="en-US" dirty="0"/>
              <a:t>(max), and </a:t>
            </a:r>
            <a:r>
              <a:rPr lang="en-US" dirty="0" smtClean="0"/>
              <a:t>xml can qualify to be non key Indexes.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024744" cy="1143000"/>
          </a:xfrm>
        </p:spPr>
        <p:txBody>
          <a:bodyPr/>
          <a:lstStyle/>
          <a:p>
            <a:r>
              <a:rPr lang="en-US" dirty="0" smtClean="0"/>
              <a:t>Fill Factor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3962400"/>
          </a:xfrm>
        </p:spPr>
        <p:txBody>
          <a:bodyPr/>
          <a:lstStyle/>
          <a:p>
            <a:r>
              <a:rPr lang="en-US" dirty="0" smtClean="0"/>
              <a:t>Deals with the percentage of the page that is </a:t>
            </a:r>
          </a:p>
          <a:p>
            <a:pPr lvl="1"/>
            <a:r>
              <a:rPr lang="en-US" dirty="0" smtClean="0"/>
              <a:t>To be filled</a:t>
            </a:r>
          </a:p>
          <a:p>
            <a:pPr lvl="1"/>
            <a:r>
              <a:rPr lang="en-US" dirty="0" smtClean="0"/>
              <a:t>to be set aside for future modifications to the existing rows </a:t>
            </a:r>
            <a:r>
              <a:rPr lang="en-US" dirty="0"/>
              <a:t>i</a:t>
            </a:r>
            <a:r>
              <a:rPr lang="en-US" dirty="0" smtClean="0"/>
              <a:t>n the page.</a:t>
            </a:r>
          </a:p>
          <a:p>
            <a:r>
              <a:rPr lang="en-US" dirty="0" smtClean="0"/>
              <a:t>The fill factor ranges from 1 to 100.</a:t>
            </a:r>
          </a:p>
          <a:p>
            <a:r>
              <a:rPr lang="en-US" dirty="0" smtClean="0"/>
              <a:t>By default , it is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this session you will come to know:</a:t>
            </a:r>
          </a:p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Working of Indexes</a:t>
            </a:r>
          </a:p>
          <a:p>
            <a:r>
              <a:rPr lang="en-US" dirty="0" smtClean="0"/>
              <a:t>Indexes Types</a:t>
            </a:r>
          </a:p>
          <a:p>
            <a:r>
              <a:rPr lang="en-US" dirty="0" smtClean="0"/>
              <a:t>Design Guidelines</a:t>
            </a:r>
          </a:p>
          <a:p>
            <a:r>
              <a:rPr lang="en-US" dirty="0" smtClean="0"/>
              <a:t>Scan and Seek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93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 smtClean="0"/>
              <a:t>Composite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Index based upon more than one column</a:t>
            </a:r>
          </a:p>
          <a:p>
            <a:endParaRPr lang="en-US" dirty="0"/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Covering Queries</a:t>
            </a:r>
          </a:p>
          <a:p>
            <a:pPr lvl="1"/>
            <a:r>
              <a:rPr lang="en-US" dirty="0" smtClean="0"/>
              <a:t>Improving the search efficiency</a:t>
            </a:r>
          </a:p>
          <a:p>
            <a:pPr lvl="2"/>
            <a:r>
              <a:rPr lang="en-US" dirty="0" smtClean="0"/>
              <a:t>Ordering of the columns   			</a:t>
            </a:r>
          </a:p>
        </p:txBody>
      </p:sp>
    </p:spTree>
    <p:extLst>
      <p:ext uri="{BB962C8B-B14F-4D97-AF65-F5344CB8AC3E}">
        <p14:creationId xmlns:p14="http://schemas.microsoft.com/office/powerpoint/2010/main" val="41785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1143000"/>
          </a:xfrm>
        </p:spPr>
        <p:txBody>
          <a:bodyPr/>
          <a:lstStyle/>
          <a:p>
            <a:r>
              <a:rPr lang="en-US" dirty="0" smtClean="0"/>
              <a:t>Covering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4958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dirty="0"/>
              <a:t>CREATE INDEX [</a:t>
            </a:r>
            <a:r>
              <a:rPr lang="en-US" sz="2000" dirty="0" err="1"/>
              <a:t>IDX_UnitPrice</a:t>
            </a:r>
            <a:r>
              <a:rPr lang="en-US" sz="2000" dirty="0"/>
              <a:t>] 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Products (</a:t>
            </a:r>
            <a:r>
              <a:rPr lang="en-US" sz="2000" dirty="0" err="1"/>
              <a:t>UnitPrice</a:t>
            </a:r>
            <a:r>
              <a:rPr lang="en-US" sz="2000" dirty="0"/>
              <a:t>) 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--covered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UnitPrice</a:t>
            </a:r>
            <a:r>
              <a:rPr lang="en-US" sz="2000" dirty="0"/>
              <a:t> FROM Products ORDER BY </a:t>
            </a:r>
            <a:r>
              <a:rPr lang="en-US" sz="2000" dirty="0" err="1"/>
              <a:t>UnitPrice</a:t>
            </a:r>
            <a:r>
              <a:rPr lang="en-US" sz="2000" dirty="0"/>
              <a:t> 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--Not covered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ProductName</a:t>
            </a:r>
            <a:r>
              <a:rPr lang="en-US" sz="2000" dirty="0"/>
              <a:t>, </a:t>
            </a:r>
            <a:r>
              <a:rPr lang="en-US" sz="2000" dirty="0" err="1"/>
              <a:t>UnitPrice</a:t>
            </a:r>
            <a:r>
              <a:rPr lang="en-US" sz="2000" dirty="0"/>
              <a:t> FROM Products ORDER BY </a:t>
            </a:r>
            <a:r>
              <a:rPr lang="en-US" sz="2000" dirty="0" err="1"/>
              <a:t>UnitPrice</a:t>
            </a:r>
            <a:r>
              <a:rPr lang="en-US" sz="2000" dirty="0"/>
              <a:t> 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--So,</a:t>
            </a:r>
          </a:p>
          <a:p>
            <a:pPr marL="68580" indent="0">
              <a:buNone/>
            </a:pPr>
            <a:r>
              <a:rPr lang="en-US" sz="2000" dirty="0"/>
              <a:t>CREATE INDEX [</a:t>
            </a:r>
            <a:r>
              <a:rPr lang="en-US" sz="2000" dirty="0" err="1"/>
              <a:t>IDX_UnitPrice</a:t>
            </a:r>
            <a:r>
              <a:rPr lang="en-US" sz="2000" dirty="0"/>
              <a:t>] </a:t>
            </a:r>
          </a:p>
          <a:p>
            <a:pPr marL="68580" indent="0">
              <a:buNone/>
            </a:pPr>
            <a:r>
              <a:rPr lang="en-US" sz="2000" dirty="0"/>
              <a:t>ON Products (</a:t>
            </a:r>
            <a:r>
              <a:rPr lang="en-US" sz="2000" dirty="0" err="1" smtClean="0"/>
              <a:t>UnitPrice,ProductName</a:t>
            </a:r>
            <a:r>
              <a:rPr lang="en-US" sz="2000" dirty="0" smtClean="0"/>
              <a:t>) </a:t>
            </a:r>
          </a:p>
          <a:p>
            <a:pPr marL="68580" indent="0">
              <a:buNone/>
            </a:pPr>
            <a:r>
              <a:rPr lang="en-US" sz="2000" dirty="0" smtClean="0"/>
              <a:t>--Hence covered.</a:t>
            </a:r>
          </a:p>
          <a:p>
            <a:pPr marL="68580" indent="0">
              <a:buNone/>
            </a:pPr>
            <a:r>
              <a:rPr lang="en-US" sz="2000" dirty="0" smtClean="0"/>
              <a:t>--Can also be achieved via INCLUDE</a:t>
            </a:r>
            <a:endParaRPr lang="en-US" sz="20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024744" cy="1143000"/>
          </a:xfrm>
        </p:spPr>
        <p:txBody>
          <a:bodyPr/>
          <a:lstStyle/>
          <a:p>
            <a:r>
              <a:rPr lang="en-US" dirty="0" smtClean="0"/>
              <a:t>Search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419600"/>
          </a:xfrm>
        </p:spPr>
        <p:txBody>
          <a:bodyPr>
            <a:normAutofit/>
          </a:bodyPr>
          <a:lstStyle/>
          <a:p>
            <a:endParaRPr lang="en-US" sz="1700" dirty="0" smtClean="0"/>
          </a:p>
          <a:p>
            <a:pPr marL="411480" lvl="3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/>
              <a:t>Ordering of the columns </a:t>
            </a:r>
            <a:r>
              <a:rPr lang="en-US" sz="2400" dirty="0" smtClean="0"/>
              <a:t>forming </a:t>
            </a:r>
            <a:r>
              <a:rPr lang="en-US" sz="2400" dirty="0"/>
              <a:t>the </a:t>
            </a:r>
            <a:r>
              <a:rPr lang="en-US" sz="2400" dirty="0" smtClean="0"/>
              <a:t>Index</a:t>
            </a:r>
          </a:p>
          <a:p>
            <a:pPr marL="68580" indent="0">
              <a:buNone/>
            </a:pPr>
            <a:endParaRPr lang="en-US" sz="1700" dirty="0" smtClean="0"/>
          </a:p>
          <a:p>
            <a:pPr marL="68580" indent="0">
              <a:buNone/>
            </a:pPr>
            <a:r>
              <a:rPr lang="en-US" sz="1700" dirty="0" smtClean="0"/>
              <a:t>CREATE </a:t>
            </a:r>
            <a:r>
              <a:rPr lang="en-US" sz="1700" dirty="0"/>
              <a:t>UNIQUE CLUSTERED INDEX </a:t>
            </a:r>
            <a:r>
              <a:rPr lang="en-US" sz="1700" dirty="0" err="1"/>
              <a:t>PK_Order_Details</a:t>
            </a:r>
            <a:r>
              <a:rPr lang="en-US" sz="1700" dirty="0"/>
              <a:t> ON [Order Details] (</a:t>
            </a:r>
            <a:r>
              <a:rPr lang="en-US" sz="1700" dirty="0" err="1"/>
              <a:t>OrderID</a:t>
            </a:r>
            <a:r>
              <a:rPr lang="en-US" sz="1700" dirty="0"/>
              <a:t>, </a:t>
            </a:r>
            <a:r>
              <a:rPr lang="en-US" sz="1700" dirty="0" err="1"/>
              <a:t>ProductID</a:t>
            </a:r>
            <a:r>
              <a:rPr lang="en-US" sz="1700" dirty="0" smtClean="0"/>
              <a:t>)</a:t>
            </a:r>
          </a:p>
          <a:p>
            <a:pPr marL="68580" indent="0">
              <a:buNone/>
            </a:pPr>
            <a:endParaRPr lang="en-US" sz="1700" dirty="0"/>
          </a:p>
          <a:p>
            <a:pPr marL="68580" indent="0">
              <a:buNone/>
            </a:pPr>
            <a:r>
              <a:rPr lang="en-US" sz="1700" dirty="0" smtClean="0"/>
              <a:t>--useful</a:t>
            </a:r>
          </a:p>
          <a:p>
            <a:pPr marL="68580" indent="0">
              <a:buNone/>
            </a:pPr>
            <a:r>
              <a:rPr lang="en-US" sz="1800" dirty="0"/>
              <a:t>SELECT * FROM [Order Details] WHERE </a:t>
            </a:r>
            <a:r>
              <a:rPr lang="en-US" sz="1800" dirty="0" err="1"/>
              <a:t>OrderID</a:t>
            </a:r>
            <a:r>
              <a:rPr lang="en-US" sz="1800" dirty="0"/>
              <a:t> = 11077 SELECT * FROM [Order Details] WHERE </a:t>
            </a:r>
            <a:r>
              <a:rPr lang="en-US" sz="1800" dirty="0" err="1"/>
              <a:t>OrderID</a:t>
            </a:r>
            <a:r>
              <a:rPr lang="en-US" sz="1800" dirty="0"/>
              <a:t> = 11077 AND </a:t>
            </a:r>
            <a:r>
              <a:rPr lang="en-US" sz="1800" dirty="0" err="1"/>
              <a:t>ProductID</a:t>
            </a:r>
            <a:r>
              <a:rPr lang="en-US" sz="1800" dirty="0"/>
              <a:t> = 13 </a:t>
            </a: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--</a:t>
            </a:r>
            <a:r>
              <a:rPr lang="en-US" sz="1800" dirty="0" err="1" smtClean="0"/>
              <a:t>notuseful</a:t>
            </a:r>
            <a:endParaRPr lang="en-US" sz="1800" dirty="0" smtClean="0"/>
          </a:p>
          <a:p>
            <a:pPr marL="68580" indent="0">
              <a:buNone/>
            </a:pPr>
            <a:r>
              <a:rPr lang="en-US" sz="1800" dirty="0"/>
              <a:t>SELECT * FROM [Order Details] WHERE </a:t>
            </a:r>
            <a:r>
              <a:rPr lang="en-US" sz="1800" dirty="0" err="1"/>
              <a:t>ProductID</a:t>
            </a:r>
            <a:r>
              <a:rPr lang="en-US" sz="1800" dirty="0"/>
              <a:t> = 13 </a:t>
            </a:r>
            <a:r>
              <a:rPr lang="en-US" sz="1700" dirty="0" smtClean="0"/>
              <a:t> </a:t>
            </a:r>
          </a:p>
          <a:p>
            <a:pPr marL="6858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372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789"/>
            <a:ext cx="7024744" cy="1143000"/>
          </a:xfrm>
        </p:spPr>
        <p:txBody>
          <a:bodyPr/>
          <a:lstStyle/>
          <a:p>
            <a:r>
              <a:rPr lang="en-US" dirty="0" smtClean="0"/>
              <a:t>Index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4419600"/>
          </a:xfrm>
        </p:spPr>
        <p:txBody>
          <a:bodyPr>
            <a:normAutofit/>
          </a:bodyPr>
          <a:lstStyle/>
          <a:p>
            <a:r>
              <a:rPr lang="en-US" dirty="0"/>
              <a:t>Index Intersection is a technique </a:t>
            </a:r>
            <a:r>
              <a:rPr lang="en-US" dirty="0" smtClean="0"/>
              <a:t>built to </a:t>
            </a:r>
            <a:r>
              <a:rPr lang="en-US" dirty="0"/>
              <a:t>enable it to use more than one </a:t>
            </a:r>
            <a:r>
              <a:rPr lang="en-US" dirty="0" smtClean="0"/>
              <a:t>Index </a:t>
            </a:r>
            <a:r>
              <a:rPr lang="en-US" dirty="0"/>
              <a:t>on a table to satisfy a given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allows SQL Server to scan more than one relevant </a:t>
            </a:r>
            <a:r>
              <a:rPr lang="en-US" dirty="0" smtClean="0"/>
              <a:t>Index </a:t>
            </a:r>
            <a:r>
              <a:rPr lang="en-US" dirty="0"/>
              <a:t>to get the data you need, minimizing the amount of data returns and maximizing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Available from SS 7.0 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indexes on spatial columns -Geometry, Geography</a:t>
            </a:r>
          </a:p>
          <a:p>
            <a:endParaRPr lang="en-US" dirty="0" smtClean="0"/>
          </a:p>
          <a:p>
            <a:r>
              <a:rPr lang="en-US" dirty="0" smtClean="0"/>
              <a:t>Geometry - supports </a:t>
            </a:r>
            <a:r>
              <a:rPr lang="en-US" dirty="0"/>
              <a:t>geometric </a:t>
            </a:r>
            <a:r>
              <a:rPr lang="en-US" dirty="0" smtClean="0"/>
              <a:t>data-points</a:t>
            </a:r>
            <a:r>
              <a:rPr lang="en-US" dirty="0"/>
              <a:t>, lines, and </a:t>
            </a:r>
            <a:r>
              <a:rPr lang="en-US" dirty="0" smtClean="0"/>
              <a:t>polygons within </a:t>
            </a:r>
            <a:r>
              <a:rPr lang="en-US" dirty="0"/>
              <a:t>a Euclidean coordinate system. </a:t>
            </a:r>
            <a:endParaRPr lang="en-US" dirty="0" smtClean="0"/>
          </a:p>
          <a:p>
            <a:r>
              <a:rPr lang="en-US" dirty="0" smtClean="0"/>
              <a:t>Geography - maps </a:t>
            </a:r>
            <a:r>
              <a:rPr lang="en-US" dirty="0"/>
              <a:t>the geographic data to a two-dimensional, non-Euclidean space.</a:t>
            </a:r>
          </a:p>
          <a:p>
            <a:endParaRPr lang="en-US" dirty="0" smtClean="0"/>
          </a:p>
          <a:p>
            <a:r>
              <a:rPr lang="en-US" dirty="0" smtClean="0"/>
              <a:t>Utilizes </a:t>
            </a:r>
            <a:r>
              <a:rPr lang="en-US" dirty="0"/>
              <a:t>the B-Tree structure, but since they provide just a 2-D view, goes for a refactoring of the space into a 4-level grid hierarchy</a:t>
            </a:r>
          </a:p>
          <a:p>
            <a:r>
              <a:rPr lang="en-US" dirty="0"/>
              <a:t>Each level gets more granular than the previous.</a:t>
            </a:r>
          </a:p>
        </p:txBody>
      </p:sp>
    </p:spTree>
    <p:extLst>
      <p:ext uri="{BB962C8B-B14F-4D97-AF65-F5344CB8AC3E}">
        <p14:creationId xmlns:p14="http://schemas.microsoft.com/office/powerpoint/2010/main" val="17646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r>
              <a:rPr lang="en-US" dirty="0"/>
              <a:t>of space done via a </a:t>
            </a:r>
            <a:r>
              <a:rPr lang="en-US" dirty="0" smtClean="0"/>
              <a:t>tessellation </a:t>
            </a:r>
            <a:r>
              <a:rPr lang="en-US" dirty="0"/>
              <a:t>process.</a:t>
            </a:r>
          </a:p>
          <a:p>
            <a:r>
              <a:rPr lang="en-US" dirty="0" smtClean="0"/>
              <a:t>Fits </a:t>
            </a:r>
            <a:r>
              <a:rPr lang="en-US" dirty="0"/>
              <a:t>in the space represented by the data into the previously created grid hierarchy with a series of gaps or overlaps.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162800" cy="36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Three rules govern the tessellation: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Covering </a:t>
            </a:r>
            <a:r>
              <a:rPr lang="en-US" dirty="0"/>
              <a:t>Rule – If an object completely covers a cell and overlaps into other cells then the cell is recorded in the index and no other attempt is made to maneuver other objects against that cell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Cells per Object Rule - A limit on the number of objects that tessellation can occur with in a given cell.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Deepest cell Rule - recording </a:t>
            </a:r>
            <a:r>
              <a:rPr lang="en-US" dirty="0"/>
              <a:t>only the information required in the deepest cell </a:t>
            </a:r>
          </a:p>
        </p:txBody>
      </p:sp>
    </p:spTree>
    <p:extLst>
      <p:ext uri="{BB962C8B-B14F-4D97-AF65-F5344CB8AC3E}">
        <p14:creationId xmlns:p14="http://schemas.microsoft.com/office/powerpoint/2010/main" val="34984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720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CREATE SPATIAL INDEX </a:t>
            </a:r>
            <a:r>
              <a:rPr lang="en-US" sz="2200" dirty="0" err="1"/>
              <a:t>index_name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ON &lt;object&gt; ( </a:t>
            </a:r>
            <a:r>
              <a:rPr lang="en-US" sz="2200" dirty="0" err="1"/>
              <a:t>spatial_column_name</a:t>
            </a:r>
            <a:r>
              <a:rPr lang="en-US" sz="2200" dirty="0"/>
              <a:t> )</a:t>
            </a:r>
          </a:p>
          <a:p>
            <a:pPr marL="0" indent="0">
              <a:buNone/>
            </a:pPr>
            <a:r>
              <a:rPr lang="en-US" sz="2200" dirty="0"/>
              <a:t>    {</a:t>
            </a:r>
          </a:p>
          <a:p>
            <a:pPr marL="0" indent="0">
              <a:buNone/>
            </a:pPr>
            <a:r>
              <a:rPr lang="en-US" sz="2200" dirty="0"/>
              <a:t>       [ USING &lt;</a:t>
            </a:r>
            <a:r>
              <a:rPr lang="en-US" sz="2200" dirty="0" err="1"/>
              <a:t>geometry_grid_tessellation</a:t>
            </a:r>
            <a:r>
              <a:rPr lang="en-US" sz="2200" dirty="0"/>
              <a:t>&gt; ]</a:t>
            </a:r>
          </a:p>
          <a:p>
            <a:pPr marL="0" indent="0">
              <a:buNone/>
            </a:pPr>
            <a:r>
              <a:rPr lang="en-US" sz="2200" dirty="0"/>
              <a:t>          WITH ( &lt;</a:t>
            </a:r>
            <a:r>
              <a:rPr lang="en-US" sz="2200" dirty="0" err="1"/>
              <a:t>bounding_box</a:t>
            </a:r>
            <a:r>
              <a:rPr lang="en-US" sz="2200" dirty="0"/>
              <a:t>&gt; </a:t>
            </a:r>
          </a:p>
          <a:p>
            <a:pPr marL="0" indent="0">
              <a:buNone/>
            </a:pPr>
            <a:r>
              <a:rPr lang="en-US" sz="2200" dirty="0"/>
              <a:t>                [ [,] &lt;</a:t>
            </a:r>
            <a:r>
              <a:rPr lang="en-US" sz="2200" dirty="0" err="1"/>
              <a:t>tesselation_parameters</a:t>
            </a:r>
            <a:r>
              <a:rPr lang="en-US" sz="2200" dirty="0"/>
              <a:t>&gt; [ ,...n ] ] </a:t>
            </a:r>
          </a:p>
          <a:p>
            <a:pPr marL="0" indent="0">
              <a:buNone/>
            </a:pPr>
            <a:r>
              <a:rPr lang="en-US" sz="2200" dirty="0"/>
              <a:t>                [ [,] &lt;</a:t>
            </a:r>
            <a:r>
              <a:rPr lang="en-US" sz="2200" dirty="0" err="1"/>
              <a:t>spatial_index_option</a:t>
            </a:r>
            <a:r>
              <a:rPr lang="en-US" sz="2200" dirty="0"/>
              <a:t>&gt; [ ,...n ] ] ) </a:t>
            </a:r>
          </a:p>
          <a:p>
            <a:pPr marL="0" indent="0">
              <a:buNone/>
            </a:pPr>
            <a:r>
              <a:rPr lang="en-US" sz="2200" dirty="0"/>
              <a:t>     | [ USING &lt;</a:t>
            </a:r>
            <a:r>
              <a:rPr lang="en-US" sz="2200" dirty="0" err="1"/>
              <a:t>geography_grid_tessellation</a:t>
            </a:r>
            <a:r>
              <a:rPr lang="en-US" sz="2200" dirty="0"/>
              <a:t>&gt; ] </a:t>
            </a:r>
          </a:p>
          <a:p>
            <a:pPr marL="0" indent="0">
              <a:buNone/>
            </a:pPr>
            <a:r>
              <a:rPr lang="en-US" sz="2200" dirty="0"/>
              <a:t>          [ WITH ( [ &lt;</a:t>
            </a:r>
            <a:r>
              <a:rPr lang="en-US" sz="2200" dirty="0" err="1"/>
              <a:t>tesselation_parameters</a:t>
            </a:r>
            <a:r>
              <a:rPr lang="en-US" sz="2200" dirty="0"/>
              <a:t>&gt; [ ,...n ] ]</a:t>
            </a:r>
          </a:p>
          <a:p>
            <a:pPr marL="0" indent="0">
              <a:buNone/>
            </a:pPr>
            <a:r>
              <a:rPr lang="en-US" sz="2200" dirty="0"/>
              <a:t>                   [ [,] &lt;</a:t>
            </a:r>
            <a:r>
              <a:rPr lang="en-US" sz="2200" dirty="0" err="1"/>
              <a:t>spatial_index_option</a:t>
            </a:r>
            <a:r>
              <a:rPr lang="en-US" sz="2200" dirty="0"/>
              <a:t>&gt; [ ,...n ] ] ) ]</a:t>
            </a:r>
          </a:p>
          <a:p>
            <a:pPr marL="0" indent="0">
              <a:buNone/>
            </a:pPr>
            <a:r>
              <a:rPr lang="en-US" sz="2200" dirty="0"/>
              <a:t>    } </a:t>
            </a:r>
          </a:p>
          <a:p>
            <a:pPr marL="0" indent="0">
              <a:buNone/>
            </a:pPr>
            <a:r>
              <a:rPr lang="en-US" sz="2200" dirty="0"/>
              <a:t>  [ ON { </a:t>
            </a:r>
            <a:r>
              <a:rPr lang="en-US" sz="2200" dirty="0" err="1"/>
              <a:t>filegroup_name</a:t>
            </a:r>
            <a:r>
              <a:rPr lang="en-US" sz="2200" dirty="0"/>
              <a:t> | "default" } ]</a:t>
            </a:r>
          </a:p>
          <a:p>
            <a:pPr marL="0" indent="0">
              <a:buNone/>
            </a:pP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78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DMV’s for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sys.dm_db_Index_usage_stats</a:t>
            </a:r>
            <a:endParaRPr lang="en-US" b="1" dirty="0"/>
          </a:p>
          <a:p>
            <a:pPr lvl="1"/>
            <a:r>
              <a:rPr lang="en-US" dirty="0"/>
              <a:t>used to get useful information about the </a:t>
            </a:r>
            <a:r>
              <a:rPr lang="en-US" dirty="0" smtClean="0"/>
              <a:t>Index </a:t>
            </a:r>
            <a:r>
              <a:rPr lang="en-US" dirty="0"/>
              <a:t>usage for all objects in all databases. </a:t>
            </a:r>
          </a:p>
          <a:p>
            <a:pPr lvl="1"/>
            <a:r>
              <a:rPr lang="en-US" dirty="0"/>
              <a:t>shows the amount of seeks and scan for each </a:t>
            </a:r>
            <a:r>
              <a:rPr lang="en-US" dirty="0" smtClean="0"/>
              <a:t>Index.</a:t>
            </a:r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>
                <a:latin typeface="Courier" pitchFamily="49" charset="0"/>
              </a:rPr>
              <a:t>SELECT </a:t>
            </a:r>
            <a:r>
              <a:rPr lang="en-US" dirty="0" err="1">
                <a:latin typeface="Courier" pitchFamily="49" charset="0"/>
              </a:rPr>
              <a:t>object_id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Index_id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user_seeks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user_scans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user_lookups</a:t>
            </a:r>
            <a:r>
              <a:rPr lang="en-US" dirty="0">
                <a:latin typeface="Courier" pitchFamily="49" charset="0"/>
              </a:rPr>
              <a:t> FROM </a:t>
            </a:r>
            <a:r>
              <a:rPr lang="en-US" dirty="0" err="1" smtClean="0">
                <a:latin typeface="Courier" pitchFamily="49" charset="0"/>
              </a:rPr>
              <a:t>sys.dm_db_Index_usage_stats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ORDER BY </a:t>
            </a:r>
            <a:r>
              <a:rPr lang="en-US" dirty="0" err="1">
                <a:latin typeface="Courier" pitchFamily="49" charset="0"/>
              </a:rPr>
              <a:t>object_id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Index_id</a:t>
            </a:r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DMV’s for Indexes(2)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8580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r>
              <a:rPr lang="en-US" sz="2600" dirty="0" smtClean="0"/>
              <a:t>To know the unused Indexes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SELECT </a:t>
            </a:r>
            <a:r>
              <a:rPr lang="en-US" dirty="0" err="1">
                <a:latin typeface="Courier" pitchFamily="49" charset="0"/>
              </a:rPr>
              <a:t>object_name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), i.name, </a:t>
            </a:r>
            <a:r>
              <a:rPr lang="en-US" dirty="0" err="1">
                <a:latin typeface="Courier" pitchFamily="49" charset="0"/>
              </a:rPr>
              <a:t>s.user_updates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s.user_seeks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s.user_scans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s.user_lookups</a:t>
            </a:r>
            <a:r>
              <a:rPr lang="en-US" dirty="0">
                <a:latin typeface="Courier" pitchFamily="49" charset="0"/>
              </a:rPr>
              <a:t> from </a:t>
            </a:r>
            <a:r>
              <a:rPr lang="en-US" dirty="0" err="1" smtClean="0">
                <a:latin typeface="Courier" pitchFamily="49" charset="0"/>
              </a:rPr>
              <a:t>sys.Indexes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i left join </a:t>
            </a:r>
            <a:r>
              <a:rPr lang="en-US" dirty="0" err="1" smtClean="0">
                <a:latin typeface="Courier" pitchFamily="49" charset="0"/>
              </a:rPr>
              <a:t>sys.dm_db_Index_usage_stats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s on </a:t>
            </a:r>
            <a:r>
              <a:rPr lang="en-US" dirty="0" err="1">
                <a:latin typeface="Courier" pitchFamily="49" charset="0"/>
              </a:rPr>
              <a:t>s.object_id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 and </a:t>
            </a:r>
            <a:r>
              <a:rPr lang="en-US" dirty="0" err="1" smtClean="0">
                <a:latin typeface="Courier" pitchFamily="49" charset="0"/>
              </a:rPr>
              <a:t>i.Index_id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</a:t>
            </a:r>
            <a:r>
              <a:rPr lang="en-US" dirty="0" err="1" smtClean="0">
                <a:latin typeface="Courier" pitchFamily="49" charset="0"/>
              </a:rPr>
              <a:t>s.Index_id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and </a:t>
            </a:r>
            <a:r>
              <a:rPr lang="en-US" dirty="0" err="1">
                <a:latin typeface="Courier" pitchFamily="49" charset="0"/>
              </a:rPr>
              <a:t>s.database_id</a:t>
            </a:r>
            <a:r>
              <a:rPr lang="en-US" dirty="0">
                <a:latin typeface="Courier" pitchFamily="49" charset="0"/>
              </a:rPr>
              <a:t> = 5 where </a:t>
            </a:r>
            <a:r>
              <a:rPr lang="en-US" dirty="0" err="1">
                <a:latin typeface="Courier" pitchFamily="49" charset="0"/>
              </a:rPr>
              <a:t>objectproperty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, '</a:t>
            </a:r>
            <a:r>
              <a:rPr lang="en-US" dirty="0" err="1">
                <a:latin typeface="Courier" pitchFamily="49" charset="0"/>
              </a:rPr>
              <a:t>IsIndexable</a:t>
            </a:r>
            <a:r>
              <a:rPr lang="en-US" dirty="0">
                <a:latin typeface="Courier" pitchFamily="49" charset="0"/>
              </a:rPr>
              <a:t>') = 1 and </a:t>
            </a:r>
            <a:r>
              <a:rPr lang="en-US" dirty="0" err="1" smtClean="0">
                <a:latin typeface="Courier" pitchFamily="49" charset="0"/>
              </a:rPr>
              <a:t>s.Index_id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is null or (</a:t>
            </a:r>
            <a:r>
              <a:rPr lang="en-US" dirty="0" err="1">
                <a:latin typeface="Courier" pitchFamily="49" charset="0"/>
              </a:rPr>
              <a:t>s.user_updates</a:t>
            </a:r>
            <a:r>
              <a:rPr lang="en-US" dirty="0">
                <a:latin typeface="Courier" pitchFamily="49" charset="0"/>
              </a:rPr>
              <a:t> &gt; 0 and </a:t>
            </a:r>
            <a:r>
              <a:rPr lang="en-US" dirty="0" err="1">
                <a:latin typeface="Courier" pitchFamily="49" charset="0"/>
              </a:rPr>
              <a:t>s.user_seeks</a:t>
            </a:r>
            <a:r>
              <a:rPr lang="en-US" dirty="0">
                <a:latin typeface="Courier" pitchFamily="49" charset="0"/>
              </a:rPr>
              <a:t> = 0 and </a:t>
            </a:r>
            <a:r>
              <a:rPr lang="en-US" dirty="0" err="1">
                <a:latin typeface="Courier" pitchFamily="49" charset="0"/>
              </a:rPr>
              <a:t>s.user_scans</a:t>
            </a:r>
            <a:r>
              <a:rPr lang="en-US" dirty="0">
                <a:latin typeface="Courier" pitchFamily="49" charset="0"/>
              </a:rPr>
              <a:t> = 0 and </a:t>
            </a:r>
            <a:r>
              <a:rPr lang="en-US" dirty="0" err="1">
                <a:latin typeface="Courier" pitchFamily="49" charset="0"/>
              </a:rPr>
              <a:t>s.user_lookups</a:t>
            </a:r>
            <a:r>
              <a:rPr lang="en-US" dirty="0">
                <a:latin typeface="Courier" pitchFamily="49" charset="0"/>
              </a:rPr>
              <a:t> = 0) order by </a:t>
            </a:r>
            <a:r>
              <a:rPr lang="en-US" dirty="0" err="1">
                <a:latin typeface="Courier" pitchFamily="49" charset="0"/>
              </a:rPr>
              <a:t>object_name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2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CA886-8510-40DD-AAD1-0F0D6C9D8DA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Indexes: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After completing this chapter you will be able to:</a:t>
            </a:r>
          </a:p>
          <a:p>
            <a:pPr lvl="1" eaLnBrk="1" hangingPunct="1"/>
            <a:r>
              <a:rPr lang="en-US" dirty="0" smtClean="0"/>
              <a:t>Describe the structure of Index and its types.</a:t>
            </a:r>
          </a:p>
          <a:p>
            <a:pPr lvl="1" eaLnBrk="1" hangingPunct="1"/>
            <a:r>
              <a:rPr lang="en-US" dirty="0" smtClean="0"/>
              <a:t>Efficient way of using Indexes</a:t>
            </a:r>
          </a:p>
        </p:txBody>
      </p:sp>
    </p:spTree>
    <p:extLst>
      <p:ext uri="{BB962C8B-B14F-4D97-AF65-F5344CB8AC3E}">
        <p14:creationId xmlns:p14="http://schemas.microsoft.com/office/powerpoint/2010/main" val="37787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24744" cy="1143000"/>
          </a:xfrm>
        </p:spPr>
        <p:txBody>
          <a:bodyPr/>
          <a:lstStyle/>
          <a:p>
            <a:r>
              <a:rPr lang="en-US" dirty="0" smtClean="0"/>
              <a:t>Other Operations on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6777317" cy="39624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EXEC </a:t>
            </a:r>
            <a:r>
              <a:rPr lang="en-US" dirty="0" err="1" smtClean="0"/>
              <a:t>sp_helpIndex</a:t>
            </a:r>
            <a:r>
              <a:rPr lang="en-US" dirty="0" smtClean="0"/>
              <a:t> </a:t>
            </a:r>
            <a:r>
              <a:rPr lang="en-US" dirty="0"/>
              <a:t>Customers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EXEC </a:t>
            </a:r>
            <a:r>
              <a:rPr lang="en-US" dirty="0" err="1"/>
              <a:t>sp_rename</a:t>
            </a:r>
            <a:r>
              <a:rPr lang="en-US" dirty="0"/>
              <a:t> '</a:t>
            </a:r>
            <a:r>
              <a:rPr lang="en-US" dirty="0" err="1"/>
              <a:t>Products.IX_UnitPrice</a:t>
            </a:r>
            <a:r>
              <a:rPr lang="en-US" dirty="0"/>
              <a:t>', '</a:t>
            </a:r>
            <a:r>
              <a:rPr lang="en-US" dirty="0" err="1"/>
              <a:t>IX_Price</a:t>
            </a:r>
            <a:r>
              <a:rPr lang="en-US" dirty="0"/>
              <a:t>'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--normal column</a:t>
            </a:r>
          </a:p>
          <a:p>
            <a:pPr marL="68580" indent="0">
              <a:buNone/>
            </a:pPr>
            <a:r>
              <a:rPr lang="en-US" dirty="0" smtClean="0"/>
              <a:t>DROP </a:t>
            </a:r>
            <a:r>
              <a:rPr lang="en-US" dirty="0"/>
              <a:t>Index </a:t>
            </a:r>
            <a:r>
              <a:rPr lang="en-US" dirty="0" err="1"/>
              <a:t>Products.IX_Price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--primary key column</a:t>
            </a:r>
          </a:p>
          <a:p>
            <a:pPr marL="68580" indent="0">
              <a:buNone/>
            </a:pPr>
            <a:r>
              <a:rPr lang="en-US" dirty="0"/>
              <a:t>DROP INDEX </a:t>
            </a:r>
            <a:r>
              <a:rPr lang="en-US" dirty="0" err="1"/>
              <a:t>Products.PK_Products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marL="68580" indent="0" algn="just">
              <a:buNone/>
            </a:pPr>
            <a:r>
              <a:rPr lang="en-US" dirty="0">
                <a:latin typeface="Courier" pitchFamily="49" charset="0"/>
              </a:rPr>
              <a:t>An explicit DROP INDEX is not allowed on </a:t>
            </a:r>
            <a:r>
              <a:rPr lang="en-US" dirty="0" smtClean="0">
                <a:latin typeface="Courier" pitchFamily="49" charset="0"/>
              </a:rPr>
              <a:t>Index </a:t>
            </a:r>
            <a:r>
              <a:rPr lang="en-US" dirty="0">
                <a:latin typeface="Courier" pitchFamily="49" charset="0"/>
              </a:rPr>
              <a:t>'</a:t>
            </a:r>
            <a:r>
              <a:rPr lang="en-US" dirty="0" err="1">
                <a:latin typeface="Courier" pitchFamily="49" charset="0"/>
              </a:rPr>
              <a:t>Products.PK_Products</a:t>
            </a:r>
            <a:r>
              <a:rPr lang="en-US" dirty="0">
                <a:latin typeface="Courier" pitchFamily="49" charset="0"/>
              </a:rPr>
              <a:t>'. It is being used for PRIMARY KEY constraint enforcement. </a:t>
            </a:r>
          </a:p>
        </p:txBody>
      </p:sp>
    </p:spTree>
    <p:extLst>
      <p:ext uri="{BB962C8B-B14F-4D97-AF65-F5344CB8AC3E}">
        <p14:creationId xmlns:p14="http://schemas.microsoft.com/office/powerpoint/2010/main" val="9049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24744" cy="1143000"/>
          </a:xfrm>
        </p:spPr>
        <p:txBody>
          <a:bodyPr/>
          <a:lstStyle/>
          <a:p>
            <a:r>
              <a:rPr lang="en-US" dirty="0" smtClean="0"/>
              <a:t>Design Guidelines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495800"/>
          </a:xfrm>
        </p:spPr>
        <p:txBody>
          <a:bodyPr/>
          <a:lstStyle/>
          <a:p>
            <a:r>
              <a:rPr lang="en-US" dirty="0"/>
              <a:t>Large numbers of </a:t>
            </a:r>
            <a:r>
              <a:rPr lang="en-US" dirty="0" smtClean="0"/>
              <a:t>Indexes </a:t>
            </a:r>
            <a:r>
              <a:rPr lang="en-US" dirty="0"/>
              <a:t>on a table affect the </a:t>
            </a:r>
            <a:r>
              <a:rPr lang="en-US" dirty="0" smtClean="0"/>
              <a:t>performance of the DML statements.</a:t>
            </a:r>
          </a:p>
          <a:p>
            <a:endParaRPr lang="en-US" dirty="0" smtClean="0"/>
          </a:p>
          <a:p>
            <a:r>
              <a:rPr lang="en-US" dirty="0" smtClean="0"/>
              <a:t>Indexes improve performance of view especially when they contain joins, aggregate functions etc.</a:t>
            </a:r>
          </a:p>
          <a:p>
            <a:endParaRPr lang="en-US" dirty="0" smtClean="0"/>
          </a:p>
          <a:p>
            <a:r>
              <a:rPr lang="en-US" dirty="0" smtClean="0"/>
              <a:t>Avoid Indexing small 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1143000"/>
          </a:xfrm>
        </p:spPr>
        <p:txBody>
          <a:bodyPr/>
          <a:lstStyle/>
          <a:p>
            <a:r>
              <a:rPr lang="en-US" dirty="0"/>
              <a:t>Design Guidelines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smtClean="0"/>
              <a:t>Indexes </a:t>
            </a:r>
            <a:r>
              <a:rPr lang="en-US" dirty="0"/>
              <a:t>on </a:t>
            </a:r>
            <a:r>
              <a:rPr lang="en-US" dirty="0" smtClean="0"/>
              <a:t>columns </a:t>
            </a:r>
            <a:r>
              <a:rPr lang="en-US" dirty="0"/>
              <a:t>that are </a:t>
            </a:r>
            <a:r>
              <a:rPr lang="en-US" dirty="0" smtClean="0"/>
              <a:t>used </a:t>
            </a:r>
            <a:r>
              <a:rPr lang="en-US" dirty="0"/>
              <a:t>in predicates and join conditions in queries.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covering Indexes wherever needed.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Write queries that insert or modify as many rows as possible in a single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24744" cy="1143000"/>
          </a:xfrm>
        </p:spPr>
        <p:txBody>
          <a:bodyPr/>
          <a:lstStyle/>
          <a:p>
            <a:r>
              <a:rPr lang="en-US" dirty="0"/>
              <a:t>Design Guidelines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length of the </a:t>
            </a:r>
            <a:r>
              <a:rPr lang="en-US" dirty="0" smtClean="0"/>
              <a:t>Index </a:t>
            </a:r>
            <a:r>
              <a:rPr lang="en-US" dirty="0"/>
              <a:t>key short for clustered </a:t>
            </a:r>
            <a:r>
              <a:rPr lang="en-US" dirty="0" smtClean="0"/>
              <a:t>Indexes</a:t>
            </a:r>
          </a:p>
          <a:p>
            <a:endParaRPr lang="en-US" dirty="0"/>
          </a:p>
          <a:p>
            <a:r>
              <a:rPr lang="en-US" dirty="0"/>
              <a:t>Consider the order of the columns if the </a:t>
            </a:r>
            <a:r>
              <a:rPr lang="en-US" dirty="0" smtClean="0"/>
              <a:t>Index </a:t>
            </a:r>
            <a:r>
              <a:rPr lang="en-US" dirty="0"/>
              <a:t>will contain multiple </a:t>
            </a:r>
            <a:r>
              <a:rPr lang="en-US" dirty="0" smtClean="0"/>
              <a:t>columns</a:t>
            </a:r>
          </a:p>
          <a:p>
            <a:endParaRPr lang="en-US" dirty="0" smtClean="0"/>
          </a:p>
          <a:p>
            <a:r>
              <a:rPr lang="en-US" dirty="0" smtClean="0"/>
              <a:t>Have distinct </a:t>
            </a:r>
            <a:r>
              <a:rPr lang="en-US" dirty="0"/>
              <a:t>Index Keys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Index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Searching for records</a:t>
            </a:r>
          </a:p>
          <a:p>
            <a:r>
              <a:rPr lang="en-US" dirty="0" smtClean="0"/>
              <a:t>Sorting records</a:t>
            </a:r>
          </a:p>
          <a:p>
            <a:r>
              <a:rPr lang="en-US" dirty="0" smtClean="0"/>
              <a:t>Grouping records</a:t>
            </a:r>
          </a:p>
          <a:p>
            <a:r>
              <a:rPr lang="en-US" dirty="0" smtClean="0"/>
              <a:t>Maintaining an unique column</a:t>
            </a:r>
          </a:p>
          <a:p>
            <a:endParaRPr lang="en-US" dirty="0"/>
          </a:p>
          <a:p>
            <a:pPr marL="685800" lvl="2" indent="0">
              <a:buNone/>
            </a:pPr>
            <a:r>
              <a:rPr lang="en-US" dirty="0" smtClean="0"/>
              <a:t>-</a:t>
            </a:r>
            <a:r>
              <a:rPr lang="en-US" dirty="0"/>
              <a:t>The query optimizer </a:t>
            </a:r>
            <a:r>
              <a:rPr lang="en-US" dirty="0" smtClean="0"/>
              <a:t>must go for the fastest and least resource intensive way of executing the incoming queries.</a:t>
            </a:r>
          </a:p>
          <a:p>
            <a:pPr marL="685800" lvl="2" indent="0">
              <a:buNone/>
            </a:pPr>
            <a:r>
              <a:rPr lang="en-US" dirty="0" smtClean="0"/>
              <a:t>-So, goes for the best Index </a:t>
            </a:r>
            <a:r>
              <a:rPr lang="en-US" dirty="0"/>
              <a:t>for providing the best execution plan.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Indexes 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Modifications</a:t>
            </a:r>
          </a:p>
          <a:p>
            <a:pPr lvl="1"/>
            <a:r>
              <a:rPr lang="en-US" dirty="0" smtClean="0"/>
              <a:t>In case of Bulk operation we can go for DROPPING the Index and Rebuilding it again.</a:t>
            </a:r>
          </a:p>
          <a:p>
            <a:endParaRPr lang="en-US" dirty="0" smtClean="0"/>
          </a:p>
          <a:p>
            <a:r>
              <a:rPr lang="en-US" dirty="0" smtClean="0"/>
              <a:t>Disk Space used</a:t>
            </a:r>
          </a:p>
          <a:p>
            <a:pPr marL="896112" lvl="3" indent="0"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sp_spaceused</a:t>
            </a:r>
            <a:r>
              <a:rPr lang="en-US" dirty="0" smtClean="0"/>
              <a:t>  </a:t>
            </a:r>
            <a:r>
              <a:rPr lang="en-US" dirty="0" err="1" smtClean="0"/>
              <a:t>t_name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1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At what scenario, </a:t>
            </a:r>
            <a:r>
              <a:rPr lang="en-US" dirty="0"/>
              <a:t>it is better to use a unique </a:t>
            </a:r>
            <a:r>
              <a:rPr lang="en-US" dirty="0" smtClean="0"/>
              <a:t>non clustered Index </a:t>
            </a:r>
            <a:r>
              <a:rPr lang="en-US" dirty="0"/>
              <a:t>on the primary key column, and place the clustered </a:t>
            </a:r>
            <a:r>
              <a:rPr lang="en-US" dirty="0" smtClean="0"/>
              <a:t>Index </a:t>
            </a:r>
            <a:r>
              <a:rPr lang="en-US" dirty="0"/>
              <a:t>on </a:t>
            </a:r>
            <a:r>
              <a:rPr lang="en-US" dirty="0" smtClean="0"/>
              <a:t>some other </a:t>
            </a:r>
            <a:r>
              <a:rPr lang="en-US" dirty="0"/>
              <a:t>column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r>
              <a:rPr lang="en-US" dirty="0" smtClean="0"/>
              <a:t>Example: If majority </a:t>
            </a:r>
            <a:r>
              <a:rPr lang="en-US" dirty="0"/>
              <a:t>of searches are </a:t>
            </a:r>
            <a:r>
              <a:rPr lang="en-US" dirty="0" smtClean="0"/>
              <a:t>on some other column rather than a </a:t>
            </a:r>
            <a:r>
              <a:rPr lang="en-US" dirty="0"/>
              <a:t>primary key </a:t>
            </a:r>
            <a:r>
              <a:rPr lang="en-US" dirty="0" smtClean="0"/>
              <a:t>column, </a:t>
            </a:r>
            <a:r>
              <a:rPr lang="en-US" dirty="0"/>
              <a:t>the clustered </a:t>
            </a:r>
            <a:r>
              <a:rPr lang="en-US" dirty="0" smtClean="0"/>
              <a:t>Index </a:t>
            </a:r>
            <a:r>
              <a:rPr lang="en-US" dirty="0"/>
              <a:t>could be more effective </a:t>
            </a:r>
            <a:r>
              <a:rPr lang="en-US" dirty="0" smtClean="0"/>
              <a:t>if it is </a:t>
            </a:r>
            <a:r>
              <a:rPr lang="en-US" dirty="0"/>
              <a:t>used on </a:t>
            </a:r>
            <a:r>
              <a:rPr lang="en-US" dirty="0" smtClean="0"/>
              <a:t>that field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04800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do we go for Indexes?</a:t>
            </a:r>
          </a:p>
          <a:p>
            <a:pPr eaLnBrk="1" hangingPunct="1"/>
            <a:r>
              <a:rPr lang="en-US" dirty="0" smtClean="0"/>
              <a:t>Mention the major types of Index.</a:t>
            </a:r>
          </a:p>
          <a:p>
            <a:pPr eaLnBrk="1" hangingPunct="1"/>
            <a:r>
              <a:rPr lang="en-US" dirty="0" smtClean="0"/>
              <a:t>When does scan and seek happen?</a:t>
            </a:r>
          </a:p>
          <a:p>
            <a:pPr eaLnBrk="1" hangingPunct="1"/>
            <a:r>
              <a:rPr lang="en-US" dirty="0" smtClean="0"/>
              <a:t>What is </a:t>
            </a:r>
            <a:r>
              <a:rPr lang="en-US" dirty="0" err="1" smtClean="0"/>
              <a:t>uniquifier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Index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learned how to create, manage, and select </a:t>
            </a:r>
            <a:r>
              <a:rPr lang="en-US" dirty="0" smtClean="0"/>
              <a:t>Indexes </a:t>
            </a:r>
            <a:r>
              <a:rPr lang="en-US" dirty="0"/>
              <a:t>for SQL Server </a:t>
            </a:r>
            <a:r>
              <a:rPr lang="en-US" dirty="0" smtClean="0"/>
              <a:t>tables</a:t>
            </a:r>
          </a:p>
          <a:p>
            <a:r>
              <a:rPr lang="en-US" dirty="0"/>
              <a:t>Proper </a:t>
            </a:r>
            <a:r>
              <a:rPr lang="en-US" dirty="0" smtClean="0"/>
              <a:t>Indexes </a:t>
            </a:r>
            <a:r>
              <a:rPr lang="en-US" dirty="0"/>
              <a:t>are crucial for good performance in large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Choose the Index depending upon the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Indexes -sources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91717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http://msdn.microsoft.com/en-us/library/ms188783.aspx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http://msdn.microsoft.com/en-us/library/ms191195(v=sql.105).aspx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odetocode.com/articles/70.aspx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www.simple-talk.com/sql/learn-sql-server/sql-server-Index-basics/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://www.mssqltips.com/sqlservertip/2082/understanding-and-examining-the-uniquifier-in-sql-server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1143000"/>
          </a:xfrm>
        </p:spPr>
        <p:txBody>
          <a:bodyPr/>
          <a:lstStyle/>
          <a:p>
            <a:r>
              <a:rPr lang="en-US" dirty="0" smtClean="0"/>
              <a:t>Indexes -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419600"/>
          </a:xfrm>
        </p:spPr>
        <p:txBody>
          <a:bodyPr/>
          <a:lstStyle/>
          <a:p>
            <a:r>
              <a:rPr lang="en-US" dirty="0" smtClean="0"/>
              <a:t>On-disk structures that support a speedy retrieval of data by providing a swift access to the rows of the table.</a:t>
            </a:r>
          </a:p>
          <a:p>
            <a:endParaRPr lang="en-US" dirty="0"/>
          </a:p>
          <a:p>
            <a:r>
              <a:rPr lang="en-US" dirty="0" smtClean="0"/>
              <a:t>Indexes </a:t>
            </a:r>
            <a:r>
              <a:rPr lang="en-US" dirty="0"/>
              <a:t>operate 'behind the scenes' in support of the database </a:t>
            </a:r>
            <a:r>
              <a:rPr lang="en-US" dirty="0" smtClean="0"/>
              <a:t>engine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ANALOGY: Index of the book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hlinkClick r:id="rId2"/>
              </a:rPr>
              <a:t>http://www.codeproject.com/Articles/173275/Clustered-and-Non-Clustered-Index-in-SQL-2005</a:t>
            </a:r>
            <a:endParaRPr lang="en-US" sz="2200" dirty="0"/>
          </a:p>
          <a:p>
            <a:endParaRPr lang="en-US" sz="2200" dirty="0" smtClean="0">
              <a:hlinkClick r:id="rId3"/>
            </a:endParaRPr>
          </a:p>
          <a:p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://technet.microsoft.com/en-us/library/bb934196(v=sql.105).aspx</a:t>
            </a:r>
            <a:endParaRPr lang="en-US" sz="2200" dirty="0"/>
          </a:p>
          <a:p>
            <a:endParaRPr lang="en-US" sz="2200" dirty="0" smtClean="0">
              <a:hlinkClick r:id="rId4"/>
            </a:endParaRPr>
          </a:p>
          <a:p>
            <a:r>
              <a:rPr lang="en-US" sz="2200" dirty="0" smtClean="0">
                <a:hlinkClick r:id="rId4"/>
              </a:rPr>
              <a:t>http</a:t>
            </a:r>
            <a:r>
              <a:rPr lang="en-US" sz="2200" dirty="0">
                <a:hlinkClick r:id="rId4"/>
              </a:rPr>
              <a:t>://technet.microsoft.com/en-us/library/bb964712(v=sql.105).aspx</a:t>
            </a:r>
            <a:endParaRPr lang="en-US" sz="2200" dirty="0"/>
          </a:p>
          <a:p>
            <a:endParaRPr lang="en-US" sz="2200" dirty="0" smtClean="0">
              <a:hlinkClick r:id="rId5"/>
            </a:endParaRPr>
          </a:p>
          <a:p>
            <a:r>
              <a:rPr lang="en-US" sz="2200" dirty="0" smtClean="0">
                <a:hlinkClick r:id="rId5"/>
              </a:rPr>
              <a:t>http</a:t>
            </a:r>
            <a:r>
              <a:rPr lang="en-US" sz="2200" dirty="0">
                <a:hlinkClick r:id="rId5"/>
              </a:rPr>
              <a:t>://www.mssqltips.com/sqlservertip/1976/sql-server-2008-spatial-index-performance/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298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Indexes concepts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658"/>
            <a:ext cx="7024744" cy="1143000"/>
          </a:xfrm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8006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Index </a:t>
            </a:r>
            <a:r>
              <a:rPr lang="en-US" dirty="0"/>
              <a:t>is made up of a set of pages </a:t>
            </a:r>
            <a:r>
              <a:rPr lang="en-US" dirty="0" smtClean="0"/>
              <a:t>(Index </a:t>
            </a:r>
            <a:r>
              <a:rPr lang="en-US" dirty="0"/>
              <a:t>nodes) that are organized in a </a:t>
            </a:r>
            <a:r>
              <a:rPr lang="en-US" b="1" dirty="0"/>
              <a:t>B-tree</a:t>
            </a:r>
            <a:r>
              <a:rPr lang="en-US" dirty="0"/>
              <a:t> structure.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structure is hierarchical in nature, with the root node at the top </a:t>
            </a:r>
            <a:r>
              <a:rPr lang="en-US" dirty="0" smtClean="0"/>
              <a:t>and </a:t>
            </a:r>
            <a:r>
              <a:rPr lang="en-US" dirty="0"/>
              <a:t>the leaf nodes at the </a:t>
            </a:r>
            <a:r>
              <a:rPr lang="en-US" dirty="0" smtClean="0"/>
              <a:t>bottom.</a:t>
            </a:r>
          </a:p>
          <a:p>
            <a:endParaRPr lang="en-US" dirty="0" smtClean="0"/>
          </a:p>
          <a:p>
            <a:r>
              <a:rPr lang="en-US" dirty="0" smtClean="0"/>
              <a:t>The query engine moves from the root downwards, with each level getting more granular than the previous.</a:t>
            </a:r>
          </a:p>
          <a:p>
            <a:pPr marL="68580" indent="0">
              <a:buNone/>
            </a:pPr>
            <a:r>
              <a:rPr lang="en-US" dirty="0" smtClean="0"/>
              <a:t>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32" y="1780887"/>
            <a:ext cx="5982535" cy="4124901"/>
          </a:xfrm>
        </p:spPr>
      </p:pic>
      <p:sp>
        <p:nvSpPr>
          <p:cNvPr id="3" name="TextBox 2"/>
          <p:cNvSpPr txBox="1"/>
          <p:nvPr/>
        </p:nvSpPr>
        <p:spPr>
          <a:xfrm>
            <a:off x="3847577" y="1752600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951111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151,</a:t>
            </a:r>
          </a:p>
          <a:p>
            <a:r>
              <a:rPr lang="en-US" dirty="0" smtClean="0"/>
              <a:t>176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8367" y="3956755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101,</a:t>
            </a:r>
          </a:p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986" y="3962399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51,</a:t>
            </a:r>
          </a:p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106" y="3962400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9489" y="3013326"/>
            <a:ext cx="8027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101, 151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3073" y="3013326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/>
              <a:t>5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1143000"/>
          </a:xfrm>
        </p:spPr>
        <p:txBody>
          <a:bodyPr/>
          <a:lstStyle/>
          <a:p>
            <a:r>
              <a:rPr lang="en-US" dirty="0" smtClean="0"/>
              <a:t>Index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	Goes through all the rows of the      	table searching for a particular row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fr-FR" dirty="0"/>
              <a:t> INDEX </a:t>
            </a:r>
            <a:r>
              <a:rPr lang="fr-FR" dirty="0" smtClean="0"/>
              <a:t>SCAN-Scans Index pages</a:t>
            </a:r>
          </a:p>
          <a:p>
            <a:endParaRPr lang="en-US" dirty="0"/>
          </a:p>
          <a:p>
            <a:r>
              <a:rPr lang="en-US" dirty="0" smtClean="0"/>
              <a:t>SEEK</a:t>
            </a:r>
          </a:p>
          <a:p>
            <a:pPr marL="685800" lvl="2" indent="0">
              <a:buNone/>
            </a:pPr>
            <a:r>
              <a:rPr lang="en-US" dirty="0" smtClean="0"/>
              <a:t>Makes use of the optimal paths</a:t>
            </a:r>
          </a:p>
          <a:p>
            <a:pPr marL="685800" lvl="2" indent="0">
              <a:buNone/>
            </a:pPr>
            <a:r>
              <a:rPr lang="en-US" dirty="0" smtClean="0"/>
              <a:t>offered by the B Tree structure and narrows down on the record in minimal time.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INDEX </a:t>
            </a:r>
            <a:r>
              <a:rPr lang="en-US" dirty="0" smtClean="0"/>
              <a:t>SEEK-traverse </a:t>
            </a:r>
            <a:r>
              <a:rPr lang="en-US" dirty="0"/>
              <a:t>via B-TREE </a:t>
            </a:r>
            <a:r>
              <a:rPr lang="en-US" dirty="0" smtClean="0"/>
              <a:t>Index </a:t>
            </a:r>
            <a:r>
              <a:rPr lang="en-US" dirty="0"/>
              <a:t>structure from root the bottom level to return the data 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858000" cy="533400"/>
          </a:xfrm>
        </p:spPr>
        <p:txBody>
          <a:bodyPr/>
          <a:lstStyle/>
          <a:p>
            <a:r>
              <a:rPr lang="en-US" dirty="0" smtClean="0"/>
              <a:t>Indexes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retrieve a particular row, a table would have to go through the entire table (TABLE SCAN) and get it.</a:t>
            </a:r>
          </a:p>
          <a:p>
            <a:endParaRPr lang="en-US" dirty="0"/>
          </a:p>
          <a:p>
            <a:r>
              <a:rPr lang="en-US" dirty="0" smtClean="0"/>
              <a:t>This can </a:t>
            </a:r>
            <a:r>
              <a:rPr lang="en-US" dirty="0"/>
              <a:t>have a significant effect on </a:t>
            </a:r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 smtClean="0"/>
              <a:t>So, we go for Indexes Where seek is performed rather than a Scan.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657</TotalTime>
  <Words>2051</Words>
  <Application>Microsoft Office PowerPoint</Application>
  <PresentationFormat>On-screen Show (4:3)</PresentationFormat>
  <Paragraphs>386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Theme1</vt:lpstr>
      <vt:lpstr>Indexes</vt:lpstr>
      <vt:lpstr>Icons Used</vt:lpstr>
      <vt:lpstr>Indexes  Overview</vt:lpstr>
      <vt:lpstr>Indexes: Objectives</vt:lpstr>
      <vt:lpstr>Indexes - What?</vt:lpstr>
      <vt:lpstr>Indexes</vt:lpstr>
      <vt:lpstr>Index Structure</vt:lpstr>
      <vt:lpstr>Index Strategies</vt:lpstr>
      <vt:lpstr>Indexes – Why?</vt:lpstr>
      <vt:lpstr>Indexes – How?</vt:lpstr>
      <vt:lpstr>Types of Indexes</vt:lpstr>
      <vt:lpstr>Clustered Index</vt:lpstr>
      <vt:lpstr>Contd…</vt:lpstr>
      <vt:lpstr>Contd…</vt:lpstr>
      <vt:lpstr>Clustered Index - Drawbacks</vt:lpstr>
      <vt:lpstr>Non Clustered Index</vt:lpstr>
      <vt:lpstr>Non Clustered Index</vt:lpstr>
      <vt:lpstr>What to use when?</vt:lpstr>
      <vt:lpstr>Uniquifier</vt:lpstr>
      <vt:lpstr>Uniquifier</vt:lpstr>
      <vt:lpstr>Viewing the Uniquifier</vt:lpstr>
      <vt:lpstr>PowerPoint Presentation</vt:lpstr>
      <vt:lpstr>Filtered Index</vt:lpstr>
      <vt:lpstr>Advantages of filtered Index</vt:lpstr>
      <vt:lpstr>Partitioned Index</vt:lpstr>
      <vt:lpstr>Partitioned Index(2)</vt:lpstr>
      <vt:lpstr>Indexes – Creation</vt:lpstr>
      <vt:lpstr>Data types that support Indexes</vt:lpstr>
      <vt:lpstr>Fill Factor </vt:lpstr>
      <vt:lpstr>Composite Index</vt:lpstr>
      <vt:lpstr>Covering Queries</vt:lpstr>
      <vt:lpstr>Search Efficiency</vt:lpstr>
      <vt:lpstr>Index Intersection</vt:lpstr>
      <vt:lpstr>Spatial Indexes</vt:lpstr>
      <vt:lpstr>Contd…</vt:lpstr>
      <vt:lpstr>Contd…</vt:lpstr>
      <vt:lpstr>Contd…</vt:lpstr>
      <vt:lpstr>DMV’s for Indexes</vt:lpstr>
      <vt:lpstr>DMV’s for Indexes(2)</vt:lpstr>
      <vt:lpstr>Other Operations on Indexes</vt:lpstr>
      <vt:lpstr>Design Guidelines </vt:lpstr>
      <vt:lpstr>Design Guidelines </vt:lpstr>
      <vt:lpstr>Design Guidelines </vt:lpstr>
      <vt:lpstr>Index - Advantages</vt:lpstr>
      <vt:lpstr>Indexes - Drawbacks</vt:lpstr>
      <vt:lpstr>Case study</vt:lpstr>
      <vt:lpstr>Test Your Understanding</vt:lpstr>
      <vt:lpstr>Index  Summary</vt:lpstr>
      <vt:lpstr>Indexes -sources</vt:lpstr>
      <vt:lpstr>Indexes - sources</vt:lpstr>
      <vt:lpstr>You have successfully completed  SQL Server Indexes concepts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Ravisankar, Jayakumaur R (Cognizant)</cp:lastModifiedBy>
  <cp:revision>60</cp:revision>
  <dcterms:created xsi:type="dcterms:W3CDTF">2012-10-05T03:52:43Z</dcterms:created>
  <dcterms:modified xsi:type="dcterms:W3CDTF">2012-10-25T03:12:07Z</dcterms:modified>
</cp:coreProperties>
</file>