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0" r:id="rId2"/>
    <p:sldId id="271" r:id="rId3"/>
    <p:sldId id="272" r:id="rId4"/>
    <p:sldId id="269" r:id="rId5"/>
    <p:sldId id="277" r:id="rId6"/>
    <p:sldId id="257" r:id="rId7"/>
    <p:sldId id="259" r:id="rId8"/>
    <p:sldId id="260" r:id="rId9"/>
    <p:sldId id="261" r:id="rId10"/>
    <p:sldId id="262" r:id="rId11"/>
    <p:sldId id="268" r:id="rId12"/>
    <p:sldId id="267" r:id="rId13"/>
    <p:sldId id="273" r:id="rId14"/>
    <p:sldId id="274"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p:scale>
          <a:sx n="76" d="100"/>
          <a:sy n="76" d="100"/>
        </p:scale>
        <p:origin x="-990"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BF850FAD-CEF7-4653-81B3-9907330FF3BB}" type="datetimeFigureOut">
              <a:rPr lang="en-US" smtClean="0"/>
              <a:pPr/>
              <a:t>11/1/2012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1DF4ECCF-93A6-4AA6-B6D5-C961F796DC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1DF4ECCF-93A6-4AA6-B6D5-C961F796DC75}"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eyondrelational.com/modules/2/blogs/115/posts/11166/output-clause-and-triggers.aspx" TargetMode="External"/><Relationship Id="rId2" Type="http://schemas.openxmlformats.org/officeDocument/2006/relationships/hyperlink" Target="http://www.databasejournal.com/features/mssql/using-sql-servers-output-clause.html" TargetMode="External"/><Relationship Id="rId1" Type="http://schemas.openxmlformats.org/officeDocument/2006/relationships/slideLayout" Target="../slideLayouts/slideLayout2.xml"/><Relationship Id="rId4" Type="http://schemas.openxmlformats.org/officeDocument/2006/relationships/hyperlink" Target="http://www.sqlservercentral.com/blogs/practicalsqldba/2012/09/09/sql-serveroutput-claus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new features</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extLst>
      <p:ext uri="{BB962C8B-B14F-4D97-AF65-F5344CB8AC3E}">
        <p14:creationId xmlns:p14="http://schemas.microsoft.com/office/powerpoint/2010/main" xmlns="" val="1057967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pPr algn="ctr"/>
            <a:r>
              <a:rPr lang="en-US" sz="4400" dirty="0" smtClean="0"/>
              <a:t>OUTPUT CLAUSE IN </a:t>
            </a:r>
            <a:br>
              <a:rPr lang="en-US" sz="4400" dirty="0" smtClean="0"/>
            </a:br>
            <a:r>
              <a:rPr lang="en-US" sz="4400" dirty="0" smtClean="0"/>
              <a:t>A MERGE STATEMENT</a:t>
            </a:r>
            <a:endParaRPr lang="en-US" sz="4400" dirty="0"/>
          </a:p>
        </p:txBody>
      </p:sp>
      <p:sp>
        <p:nvSpPr>
          <p:cNvPr id="3" name="Content Placeholder 2"/>
          <p:cNvSpPr>
            <a:spLocks noGrp="1"/>
          </p:cNvSpPr>
          <p:nvPr>
            <p:ph idx="1"/>
          </p:nvPr>
        </p:nvSpPr>
        <p:spPr>
          <a:xfrm>
            <a:off x="533400" y="1219200"/>
            <a:ext cx="8229600" cy="5486400"/>
          </a:xfrm>
        </p:spPr>
        <p:txBody>
          <a:bodyPr>
            <a:normAutofit fontScale="25000" lnSpcReduction="20000"/>
          </a:bodyPr>
          <a:lstStyle/>
          <a:p>
            <a:pPr marL="0" indent="0">
              <a:buNone/>
            </a:pPr>
            <a:r>
              <a:rPr lang="en-US" sz="11200" dirty="0" smtClean="0"/>
              <a:t>Syntax:</a:t>
            </a:r>
          </a:p>
          <a:p>
            <a:pPr marL="1714500" lvl="4" indent="0">
              <a:buNone/>
            </a:pPr>
            <a:r>
              <a:rPr lang="en-US" sz="11200" i="1" dirty="0" smtClean="0"/>
              <a:t>MERGE</a:t>
            </a:r>
            <a:r>
              <a:rPr lang="en-US" sz="11200" i="1" dirty="0" smtClean="0">
                <a:effectLst/>
              </a:rPr>
              <a:t> tbl_1 </a:t>
            </a:r>
            <a:r>
              <a:rPr lang="en-US" sz="11200" i="1" dirty="0"/>
              <a:t>AS</a:t>
            </a:r>
            <a:r>
              <a:rPr lang="en-US" sz="11200" i="1" dirty="0" smtClean="0">
                <a:effectLst/>
              </a:rPr>
              <a:t> t1 </a:t>
            </a:r>
            <a:r>
              <a:rPr lang="en-US" sz="11200" i="1" dirty="0" smtClean="0"/>
              <a:t>USING</a:t>
            </a:r>
            <a:r>
              <a:rPr lang="en-US" sz="11200" i="1" dirty="0" smtClean="0">
                <a:effectLst/>
              </a:rPr>
              <a:t> tbl_2 </a:t>
            </a:r>
            <a:r>
              <a:rPr lang="en-US" sz="11200" i="1" dirty="0"/>
              <a:t>AS</a:t>
            </a:r>
            <a:r>
              <a:rPr lang="en-US" sz="11200" i="1" dirty="0" smtClean="0">
                <a:effectLst/>
              </a:rPr>
              <a:t> t2</a:t>
            </a:r>
            <a:endParaRPr lang="en-US" sz="11200" i="1" dirty="0" smtClean="0"/>
          </a:p>
          <a:p>
            <a:pPr marL="1714500" lvl="4" indent="0">
              <a:buNone/>
            </a:pPr>
            <a:r>
              <a:rPr lang="en-US" sz="11200" i="1" dirty="0"/>
              <a:t>ON </a:t>
            </a:r>
            <a:r>
              <a:rPr lang="en-US" sz="11200" i="1" dirty="0" smtClean="0"/>
              <a:t>(t</a:t>
            </a:r>
            <a:r>
              <a:rPr lang="en-US" sz="11200" i="1" dirty="0" smtClean="0">
                <a:effectLst/>
              </a:rPr>
              <a:t>2</a:t>
            </a:r>
            <a:r>
              <a:rPr lang="en-US" sz="11200" i="1" dirty="0" smtClean="0"/>
              <a:t>.col</a:t>
            </a:r>
            <a:r>
              <a:rPr lang="en-US" sz="11200" i="1" dirty="0" smtClean="0">
                <a:effectLst/>
              </a:rPr>
              <a:t> </a:t>
            </a:r>
            <a:r>
              <a:rPr lang="en-US" sz="11200" i="1" dirty="0"/>
              <a:t>=</a:t>
            </a:r>
            <a:r>
              <a:rPr lang="en-US" sz="11200" i="1" dirty="0" smtClean="0">
                <a:effectLst/>
              </a:rPr>
              <a:t> t1</a:t>
            </a:r>
            <a:r>
              <a:rPr lang="en-US" sz="11200" i="1" dirty="0" smtClean="0"/>
              <a:t>.col)</a:t>
            </a:r>
          </a:p>
          <a:p>
            <a:pPr marL="1714500" lvl="4" indent="0">
              <a:buNone/>
            </a:pPr>
            <a:r>
              <a:rPr lang="en-US" sz="11200" i="1" dirty="0"/>
              <a:t>WHEN</a:t>
            </a:r>
            <a:r>
              <a:rPr lang="en-US" sz="11200" i="1" dirty="0" smtClean="0">
                <a:effectLst/>
              </a:rPr>
              <a:t> </a:t>
            </a:r>
            <a:r>
              <a:rPr lang="en-US" sz="11200" i="1" dirty="0"/>
              <a:t>MATCHED</a:t>
            </a:r>
            <a:endParaRPr lang="en-US" sz="11200" i="1" dirty="0" smtClean="0"/>
          </a:p>
          <a:p>
            <a:pPr marL="1714500" lvl="4" indent="0">
              <a:buNone/>
            </a:pPr>
            <a:r>
              <a:rPr lang="en-US" sz="11200" i="1" dirty="0"/>
              <a:t>THEN</a:t>
            </a:r>
            <a:r>
              <a:rPr lang="en-US" sz="11200" i="1" dirty="0" smtClean="0">
                <a:effectLst/>
              </a:rPr>
              <a:t>  </a:t>
            </a:r>
          </a:p>
          <a:p>
            <a:pPr marL="1714500" lvl="4" indent="0">
              <a:buNone/>
            </a:pPr>
            <a:r>
              <a:rPr lang="en-US" sz="11200" i="1" dirty="0" smtClean="0"/>
              <a:t>UPDATE</a:t>
            </a:r>
            <a:r>
              <a:rPr lang="en-US" sz="11200" i="1" dirty="0" smtClean="0">
                <a:effectLst/>
              </a:rPr>
              <a:t>  </a:t>
            </a:r>
            <a:r>
              <a:rPr lang="en-US" sz="11200" i="1" dirty="0" smtClean="0"/>
              <a:t>SET</a:t>
            </a:r>
            <a:r>
              <a:rPr lang="en-US" sz="11200" i="1" dirty="0" smtClean="0">
                <a:effectLst/>
              </a:rPr>
              <a:t> t2</a:t>
            </a:r>
            <a:r>
              <a:rPr lang="en-US" sz="11200" i="1" dirty="0" smtClean="0"/>
              <a:t>.col_1</a:t>
            </a:r>
            <a:r>
              <a:rPr lang="en-US" sz="11200" i="1" dirty="0" smtClean="0">
                <a:effectLst/>
              </a:rPr>
              <a:t> </a:t>
            </a:r>
            <a:r>
              <a:rPr lang="en-US" sz="11200" i="1" dirty="0"/>
              <a:t>=</a:t>
            </a:r>
            <a:r>
              <a:rPr lang="en-US" sz="11200" i="1" dirty="0" smtClean="0">
                <a:effectLst/>
              </a:rPr>
              <a:t> t1</a:t>
            </a:r>
            <a:r>
              <a:rPr lang="en-US" sz="11200" i="1" dirty="0" smtClean="0"/>
              <a:t>.col_1</a:t>
            </a:r>
          </a:p>
          <a:p>
            <a:pPr marL="1714500" lvl="4" indent="0">
              <a:buNone/>
            </a:pPr>
            <a:r>
              <a:rPr lang="en-US" sz="11200" i="1" dirty="0" smtClean="0"/>
              <a:t>OUTPUT $action,</a:t>
            </a:r>
          </a:p>
          <a:p>
            <a:pPr marL="1714500" lvl="4" indent="0">
              <a:buNone/>
            </a:pPr>
            <a:r>
              <a:rPr lang="en-US" sz="11200" i="1" dirty="0" smtClean="0">
                <a:effectLst/>
              </a:rPr>
              <a:t>    </a:t>
            </a:r>
            <a:r>
              <a:rPr lang="en-US" sz="11200" i="1" dirty="0" err="1" smtClean="0">
                <a:effectLst/>
              </a:rPr>
              <a:t>INSERTED</a:t>
            </a:r>
            <a:r>
              <a:rPr lang="en-US" sz="11200" i="1" dirty="0" err="1" smtClean="0"/>
              <a:t>.col</a:t>
            </a:r>
            <a:r>
              <a:rPr lang="en-US" sz="11200" i="1" dirty="0" smtClean="0"/>
              <a:t>,</a:t>
            </a:r>
          </a:p>
          <a:p>
            <a:pPr marL="1714500" lvl="4" indent="0">
              <a:buNone/>
            </a:pPr>
            <a:r>
              <a:rPr lang="en-US" sz="11200" i="1" dirty="0" smtClean="0">
                <a:effectLst/>
              </a:rPr>
              <a:t>    DELETED</a:t>
            </a:r>
            <a:r>
              <a:rPr lang="en-US" sz="11200" i="1" dirty="0" smtClean="0"/>
              <a:t>.col_1,</a:t>
            </a:r>
          </a:p>
          <a:p>
            <a:pPr marL="1714500" lvl="4" indent="0">
              <a:buNone/>
            </a:pPr>
            <a:r>
              <a:rPr lang="en-US" sz="11200" i="1" smtClean="0">
                <a:effectLst/>
              </a:rPr>
              <a:t>    INSERTED</a:t>
            </a:r>
            <a:r>
              <a:rPr lang="en-US" sz="11200" i="1" smtClean="0"/>
              <a:t>.col_1;</a:t>
            </a:r>
            <a:endParaRPr lang="en-US" sz="11200" i="1" dirty="0" smtClean="0"/>
          </a:p>
          <a:p>
            <a:pPr marL="0" indent="0">
              <a:buNone/>
            </a:pPr>
            <a:r>
              <a:rPr lang="en-US" sz="12000" i="1" dirty="0"/>
              <a:t> </a:t>
            </a:r>
            <a:endParaRPr lang="en-US" sz="12000" i="1" dirty="0" smtClean="0"/>
          </a:p>
          <a:p>
            <a:endParaRPr lang="en-US" i="1" dirty="0"/>
          </a:p>
        </p:txBody>
      </p:sp>
    </p:spTree>
    <p:extLst>
      <p:ext uri="{BB962C8B-B14F-4D97-AF65-F5344CB8AC3E}">
        <p14:creationId xmlns:p14="http://schemas.microsoft.com/office/powerpoint/2010/main" xmlns="" val="2720393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summary</a:t>
            </a:r>
            <a:endParaRPr lang="en-US" sz="4400" dirty="0"/>
          </a:p>
        </p:txBody>
      </p:sp>
      <p:sp>
        <p:nvSpPr>
          <p:cNvPr id="3" name="Content Placeholder 2"/>
          <p:cNvSpPr>
            <a:spLocks noGrp="1"/>
          </p:cNvSpPr>
          <p:nvPr>
            <p:ph idx="1"/>
          </p:nvPr>
        </p:nvSpPr>
        <p:spPr/>
        <p:txBody>
          <a:bodyPr/>
          <a:lstStyle/>
          <a:p>
            <a:r>
              <a:rPr lang="en-US" sz="2800" dirty="0" smtClean="0"/>
              <a:t>Output clause </a:t>
            </a:r>
            <a:r>
              <a:rPr lang="en-US" sz="2800" dirty="0"/>
              <a:t>allows </a:t>
            </a:r>
            <a:r>
              <a:rPr lang="en-US" sz="2800" dirty="0" smtClean="0"/>
              <a:t>to </a:t>
            </a:r>
            <a:r>
              <a:rPr lang="en-US" sz="2800" dirty="0"/>
              <a:t>retrieve data affected by insert/update/delete statements easily</a:t>
            </a:r>
            <a:r>
              <a:rPr lang="en-US" sz="2800" dirty="0" smtClean="0"/>
              <a:t>.</a:t>
            </a:r>
          </a:p>
          <a:p>
            <a:r>
              <a:rPr lang="en-US" sz="2800" dirty="0" smtClean="0"/>
              <a:t>Output clause can be used in INSERT, UPDATE, DELETE and MERGE statement.</a:t>
            </a:r>
          </a:p>
          <a:p>
            <a:r>
              <a:rPr lang="en-US" sz="2800" dirty="0" smtClean="0"/>
              <a:t>If the table has the trigger, then OUTPUT INTO is mandatory and the target table </a:t>
            </a:r>
            <a:r>
              <a:rPr lang="en-US" sz="2800" smtClean="0"/>
              <a:t>must not have </a:t>
            </a:r>
            <a:r>
              <a:rPr lang="en-US" sz="2800" dirty="0" smtClean="0"/>
              <a:t>any triggers.</a:t>
            </a:r>
          </a:p>
          <a:p>
            <a:endParaRPr lang="en-US" sz="2800" dirty="0" smtClean="0"/>
          </a:p>
          <a:p>
            <a:endParaRPr lang="en-US" sz="2800" dirty="0" smtClean="0"/>
          </a:p>
          <a:p>
            <a:endParaRPr lang="en-US" sz="2800"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REFERENCES</a:t>
            </a:r>
            <a:endParaRPr lang="en-US" dirty="0"/>
          </a:p>
        </p:txBody>
      </p:sp>
      <p:sp>
        <p:nvSpPr>
          <p:cNvPr id="3" name="Content Placeholder 2"/>
          <p:cNvSpPr>
            <a:spLocks noGrp="1"/>
          </p:cNvSpPr>
          <p:nvPr>
            <p:ph idx="1"/>
          </p:nvPr>
        </p:nvSpPr>
        <p:spPr/>
        <p:txBody>
          <a:bodyPr>
            <a:normAutofit/>
          </a:bodyPr>
          <a:lstStyle/>
          <a:p>
            <a:r>
              <a:rPr lang="en-US" sz="2800" i="1" dirty="0" smtClean="0">
                <a:hlinkClick r:id="rId2"/>
              </a:rPr>
              <a:t>http://www.databasejournal.com/features/mssql/using-sql-servers-output-clause.html</a:t>
            </a:r>
            <a:endParaRPr lang="en-US" sz="2800" i="1" dirty="0" smtClean="0"/>
          </a:p>
          <a:p>
            <a:r>
              <a:rPr lang="en-US" sz="2800" i="1" dirty="0" smtClean="0">
                <a:hlinkClick r:id="rId3"/>
              </a:rPr>
              <a:t>http://beyondrelational.com/modules/2/blogs/115/posts/11166/output-clause-and-triggers.aspx</a:t>
            </a:r>
            <a:endParaRPr lang="en-US" sz="2800" i="1" dirty="0" smtClean="0"/>
          </a:p>
          <a:p>
            <a:r>
              <a:rPr lang="en-US" sz="2800" i="1" dirty="0" smtClean="0">
                <a:hlinkClick r:id="rId4"/>
              </a:rPr>
              <a:t>http://www.sqlservercentral.com/blogs/practicalsqldba/2012/09/09/sql-serveroutput-clause/</a:t>
            </a:r>
            <a:endParaRPr lang="en-US" sz="2800"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13</a:t>
            </a:fld>
            <a:endParaRPr lang="en-US" smtClean="0"/>
          </a:p>
        </p:txBody>
      </p:sp>
      <p:sp>
        <p:nvSpPr>
          <p:cNvPr id="14339" name="Rectangle 2"/>
          <p:cNvSpPr>
            <a:spLocks noGrp="1" noChangeArrowheads="1"/>
          </p:cNvSpPr>
          <p:nvPr>
            <p:ph type="title"/>
          </p:nvPr>
        </p:nvSpPr>
        <p:spPr/>
        <p:txBody>
          <a:bodyPr/>
          <a:lstStyle/>
          <a:p>
            <a:pPr eaLnBrk="1" hangingPunct="1"/>
            <a:r>
              <a:rPr lang="en-US" sz="3600" smtClean="0"/>
              <a:t>Test Your Understanding</a:t>
            </a:r>
          </a:p>
        </p:txBody>
      </p:sp>
      <p:sp>
        <p:nvSpPr>
          <p:cNvPr id="14340" name="Rectangle 3"/>
          <p:cNvSpPr>
            <a:spLocks noGrp="1" noChangeArrowheads="1"/>
          </p:cNvSpPr>
          <p:nvPr>
            <p:ph type="body" idx="1"/>
          </p:nvPr>
        </p:nvSpPr>
        <p:spPr/>
        <p:txBody>
          <a:bodyPr/>
          <a:lstStyle/>
          <a:p>
            <a:pPr eaLnBrk="1" hangingPunct="1"/>
            <a:r>
              <a:rPr lang="en-US" dirty="0" smtClean="0"/>
              <a:t>Explain the enhancements on SSMS.</a:t>
            </a:r>
          </a:p>
          <a:p>
            <a:pPr eaLnBrk="1" hangingPunct="1"/>
            <a:r>
              <a:rPr lang="en-US" dirty="0" smtClean="0"/>
              <a:t>Mention the major data type changes.</a:t>
            </a:r>
          </a:p>
          <a:p>
            <a:pPr eaLnBrk="1" hangingPunct="1"/>
            <a:r>
              <a:rPr lang="en-US" dirty="0" smtClean="0"/>
              <a:t>What are the major T-SQL changes in SQL Server 2008?</a:t>
            </a:r>
          </a:p>
          <a:p>
            <a:pPr eaLnBrk="1" hangingPunct="1"/>
            <a:r>
              <a:rPr lang="en-US" dirty="0" smtClean="0"/>
              <a:t>What are the major relational engine enhancements?</a:t>
            </a:r>
          </a:p>
          <a:p>
            <a:pPr eaLnBrk="1" hangingPunct="1"/>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xmlns="" val="959089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9D50576F-3BF7-4DED-8EAB-E35EBB39F317}" type="slidenum">
              <a:rPr lang="en-US" smtClean="0"/>
              <a:pPr/>
              <a:t>14</a:t>
            </a:fld>
            <a:endParaRPr lang="en-US" smtClean="0"/>
          </a:p>
        </p:txBody>
      </p:sp>
      <p:sp>
        <p:nvSpPr>
          <p:cNvPr id="15363" name="Rectangle 2"/>
          <p:cNvSpPr>
            <a:spLocks noGrp="1" noChangeArrowheads="1"/>
          </p:cNvSpPr>
          <p:nvPr>
            <p:ph type="title"/>
          </p:nvPr>
        </p:nvSpPr>
        <p:spPr/>
        <p:txBody>
          <a:bodyPr/>
          <a:lstStyle/>
          <a:p>
            <a:pPr eaLnBrk="1" hangingPunct="1"/>
            <a:r>
              <a:rPr lang="en-US" sz="3600" dirty="0" smtClean="0"/>
              <a:t>SQL Server 2008 new features: Summary</a:t>
            </a:r>
          </a:p>
        </p:txBody>
      </p:sp>
      <p:sp>
        <p:nvSpPr>
          <p:cNvPr id="15364" name="Rectangle 3"/>
          <p:cNvSpPr>
            <a:spLocks noGrp="1" noChangeArrowheads="1"/>
          </p:cNvSpPr>
          <p:nvPr>
            <p:ph type="body" idx="1"/>
          </p:nvPr>
        </p:nvSpPr>
        <p:spPr/>
        <p:txBody>
          <a:bodyPr/>
          <a:lstStyle/>
          <a:p>
            <a:pPr eaLnBrk="1" hangingPunct="1"/>
            <a:r>
              <a:rPr lang="en-US" sz="1800" dirty="0" smtClean="0"/>
              <a:t>SSMS enhancements include expanded set of server reports, Central Management Server, Intellisense, T-SQL Debugging, Code Outlining</a:t>
            </a:r>
          </a:p>
          <a:p>
            <a:pPr eaLnBrk="1" hangingPunct="1"/>
            <a:r>
              <a:rPr lang="en-US" sz="1800" dirty="0" smtClean="0"/>
              <a:t>New data types are </a:t>
            </a:r>
          </a:p>
          <a:p>
            <a:pPr lvl="1" eaLnBrk="1" hangingPunct="1"/>
            <a:r>
              <a:rPr lang="en-US" sz="1600" dirty="0" smtClean="0"/>
              <a:t>Temporal,  Hierarchical and Spatial Data Types</a:t>
            </a:r>
          </a:p>
          <a:p>
            <a:pPr lvl="0"/>
            <a:r>
              <a:rPr lang="en-US" sz="2000" dirty="0" smtClean="0"/>
              <a:t>New T-SQL features are </a:t>
            </a:r>
          </a:p>
          <a:p>
            <a:pPr lvl="1"/>
            <a:r>
              <a:rPr lang="en-US" sz="1600" dirty="0" smtClean="0"/>
              <a:t>Variables declaration and initialization</a:t>
            </a:r>
          </a:p>
          <a:p>
            <a:pPr lvl="1"/>
            <a:r>
              <a:rPr lang="en-US" sz="1600" dirty="0" smtClean="0"/>
              <a:t>Row constructors - Table values clause, </a:t>
            </a:r>
          </a:p>
          <a:p>
            <a:pPr lvl="1"/>
            <a:r>
              <a:rPr lang="en-US" sz="1600" dirty="0" smtClean="0"/>
              <a:t>CONVERT enhancements</a:t>
            </a:r>
          </a:p>
          <a:p>
            <a:pPr lvl="1"/>
            <a:r>
              <a:rPr lang="en-US" sz="1600" dirty="0" err="1" smtClean="0"/>
              <a:t>Composable</a:t>
            </a:r>
            <a:r>
              <a:rPr lang="en-US" sz="1600" dirty="0" smtClean="0"/>
              <a:t> DML </a:t>
            </a:r>
          </a:p>
          <a:p>
            <a:pPr lvl="1"/>
            <a:r>
              <a:rPr lang="en-US" sz="1600" dirty="0" smtClean="0"/>
              <a:t>Table valued parameters.</a:t>
            </a:r>
          </a:p>
          <a:p>
            <a:pPr lvl="1"/>
            <a:r>
              <a:rPr lang="en-US" sz="1600" dirty="0" smtClean="0"/>
              <a:t>Merge and Grouping Set</a:t>
            </a:r>
          </a:p>
          <a:p>
            <a:pPr lvl="1"/>
            <a:r>
              <a:rPr lang="en-US" sz="1600" dirty="0" smtClean="0"/>
              <a:t>DDL Trigger enhancements</a:t>
            </a:r>
          </a:p>
          <a:p>
            <a:pPr lvl="1"/>
            <a:r>
              <a:rPr lang="en-US" sz="1600" dirty="0" smtClean="0"/>
              <a:t>Change Data Capture and Change Tracking</a:t>
            </a:r>
          </a:p>
          <a:p>
            <a:pPr lvl="0"/>
            <a:r>
              <a:rPr lang="en-US" sz="2000" dirty="0" smtClean="0"/>
              <a:t>Relational engine and Beyond relational enhancements are </a:t>
            </a:r>
          </a:p>
          <a:p>
            <a:pPr lvl="1"/>
            <a:r>
              <a:rPr lang="en-US" sz="1600" dirty="0" smtClean="0"/>
              <a:t>File Stream, Filtered Index, </a:t>
            </a:r>
            <a:r>
              <a:rPr lang="en-US" sz="1600" smtClean="0"/>
              <a:t>Sparse Column</a:t>
            </a:r>
            <a:endParaRPr lang="en-US" sz="2000" dirty="0" smtClean="0"/>
          </a:p>
        </p:txBody>
      </p:sp>
    </p:spTree>
    <p:extLst>
      <p:ext uri="{BB962C8B-B14F-4D97-AF65-F5344CB8AC3E}">
        <p14:creationId xmlns:p14="http://schemas.microsoft.com/office/powerpoint/2010/main" xmlns="" val="286409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15</a:t>
            </a:fld>
            <a:endParaRPr lang="en-US" smtClean="0"/>
          </a:p>
        </p:txBody>
      </p:sp>
      <p:sp>
        <p:nvSpPr>
          <p:cNvPr id="16387" name="Rectangle 2"/>
          <p:cNvSpPr>
            <a:spLocks noGrp="1" noChangeArrowheads="1"/>
          </p:cNvSpPr>
          <p:nvPr>
            <p:ph type="title"/>
          </p:nvPr>
        </p:nvSpPr>
        <p:spPr/>
        <p:txBody>
          <a:bodyPr/>
          <a:lstStyle/>
          <a:p>
            <a:pPr eaLnBrk="1" hangingPunct="1"/>
            <a:r>
              <a:rPr lang="en-US" sz="3600" dirty="0" smtClean="0"/>
              <a:t>SQL Server 2008 new features: Source</a:t>
            </a:r>
          </a:p>
        </p:txBody>
      </p:sp>
      <p:sp>
        <p:nvSpPr>
          <p:cNvPr id="16388" name="Rectangle 3"/>
          <p:cNvSpPr>
            <a:spLocks noGrp="1" noChangeArrowheads="1"/>
          </p:cNvSpPr>
          <p:nvPr>
            <p:ph type="body" idx="1"/>
          </p:nvPr>
        </p:nvSpPr>
        <p:spPr/>
        <p:txBody>
          <a:bodyPr/>
          <a:lstStyle/>
          <a:p>
            <a:pPr eaLnBrk="1" hangingPunct="1"/>
            <a:r>
              <a:rPr lang="en-US" dirty="0" smtClean="0"/>
              <a:t>Introducing Microsoft SQL Server 2008 by Microsoft Press</a:t>
            </a:r>
          </a:p>
          <a:p>
            <a:pPr eaLnBrk="1" hangingPunct="1"/>
            <a:r>
              <a:rPr lang="en-US" dirty="0" smtClean="0"/>
              <a:t>Microsoft SQL Server 2008 new features by </a:t>
            </a:r>
            <a:r>
              <a:rPr lang="en-US" dirty="0" err="1" smtClean="0"/>
              <a:t>Mcgraw</a:t>
            </a:r>
            <a:r>
              <a:rPr lang="en-US" dirty="0" smtClean="0"/>
              <a:t>-Hill</a:t>
            </a:r>
          </a:p>
          <a:p>
            <a:pPr eaLnBrk="1" hangingPunct="1"/>
            <a:r>
              <a:rPr lang="en-US" dirty="0" smtClean="0"/>
              <a:t>SQL Server 2008 Transact-SQL Recipes by </a:t>
            </a:r>
            <a:r>
              <a:rPr lang="en-US" dirty="0" err="1" smtClean="0"/>
              <a:t>Apress</a:t>
            </a:r>
            <a:endParaRPr lang="en-US" dirty="0" smtClean="0"/>
          </a:p>
          <a:p>
            <a:pPr eaLnBrk="1" hangingPunct="1"/>
            <a:r>
              <a:rPr lang="en-US" dirty="0" smtClean="0"/>
              <a:t>MSDN website</a:t>
            </a:r>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extLst>
      <p:ext uri="{BB962C8B-B14F-4D97-AF65-F5344CB8AC3E}">
        <p14:creationId xmlns:p14="http://schemas.microsoft.com/office/powerpoint/2010/main" xmlns="" val="883791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xmlns="" val="2123055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xmlns="" val="4133871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xmlns="" val="3265561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overview</a:t>
            </a:r>
            <a:endParaRPr lang="en-US" dirty="0"/>
          </a:p>
        </p:txBody>
      </p:sp>
      <p:sp>
        <p:nvSpPr>
          <p:cNvPr id="3" name="Content Placeholder 2"/>
          <p:cNvSpPr>
            <a:spLocks noGrp="1"/>
          </p:cNvSpPr>
          <p:nvPr>
            <p:ph idx="1"/>
          </p:nvPr>
        </p:nvSpPr>
        <p:spPr/>
        <p:txBody>
          <a:bodyPr/>
          <a:lstStyle/>
          <a:p>
            <a:r>
              <a:rPr lang="en-US" sz="2800" dirty="0" smtClean="0"/>
              <a:t>What is Output clause?</a:t>
            </a:r>
          </a:p>
          <a:p>
            <a:r>
              <a:rPr lang="en-US" sz="2800" dirty="0" smtClean="0"/>
              <a:t>Usage of Output clause in various statements.</a:t>
            </a:r>
          </a:p>
          <a:p>
            <a:r>
              <a:rPr lang="en-US" sz="2800" dirty="0" smtClean="0"/>
              <a:t>How does the Output clause work in triggers?</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OUTPUT CLAUSE</a:t>
            </a:r>
            <a:endParaRPr lang="en-US" sz="4400" dirty="0"/>
          </a:p>
        </p:txBody>
      </p:sp>
      <p:sp>
        <p:nvSpPr>
          <p:cNvPr id="3" name="Subtitle 2"/>
          <p:cNvSpPr>
            <a:spLocks noGrp="1"/>
          </p:cNvSpPr>
          <p:nvPr>
            <p:ph type="subTitle" idx="1"/>
          </p:nvPr>
        </p:nvSpPr>
        <p:spPr/>
        <p:txBody>
          <a:bodyPr>
            <a:normAutofit/>
          </a:bodyPr>
          <a:lstStyle/>
          <a:p>
            <a:r>
              <a:rPr lang="en-US" sz="2400" i="1" dirty="0" smtClean="0"/>
              <a:t>A new TSQL feature </a:t>
            </a:r>
            <a:r>
              <a:rPr lang="en-US" sz="2400" i="1" dirty="0"/>
              <a:t>i</a:t>
            </a:r>
            <a:r>
              <a:rPr lang="en-US" sz="2400" i="1" dirty="0" smtClean="0"/>
              <a:t>ntroduced in SQL Server 2005</a:t>
            </a:r>
            <a:endParaRPr lang="en-US" sz="2400" i="1" dirty="0"/>
          </a:p>
        </p:txBody>
      </p:sp>
    </p:spTree>
    <p:extLst>
      <p:ext uri="{BB962C8B-B14F-4D97-AF65-F5344CB8AC3E}">
        <p14:creationId xmlns:p14="http://schemas.microsoft.com/office/powerpoint/2010/main" xmlns="" val="1360375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924800" cy="1143000"/>
          </a:xfrm>
        </p:spPr>
        <p:txBody>
          <a:bodyPr/>
          <a:lstStyle/>
          <a:p>
            <a:pPr algn="ctr"/>
            <a:r>
              <a:rPr lang="en-US" sz="4400" dirty="0" smtClean="0"/>
              <a:t>INTRODUCTION</a:t>
            </a:r>
            <a:endParaRPr lang="en-US" sz="4400" dirty="0"/>
          </a:p>
        </p:txBody>
      </p:sp>
      <p:sp>
        <p:nvSpPr>
          <p:cNvPr id="3" name="Content Placeholder 2"/>
          <p:cNvSpPr>
            <a:spLocks noGrp="1"/>
          </p:cNvSpPr>
          <p:nvPr>
            <p:ph idx="1"/>
          </p:nvPr>
        </p:nvSpPr>
        <p:spPr>
          <a:xfrm>
            <a:off x="609600" y="1295400"/>
            <a:ext cx="7924800" cy="5562600"/>
          </a:xfrm>
        </p:spPr>
        <p:txBody>
          <a:bodyPr>
            <a:noAutofit/>
          </a:bodyPr>
          <a:lstStyle/>
          <a:p>
            <a:r>
              <a:rPr lang="en-US" sz="2400" dirty="0" smtClean="0"/>
              <a:t>Till SQL server 2005, the logical/magical/virtual tables Inserted and Deleted can be accessed only through the triggers. From SQL server 2005 onward it can be accessed as part of INSERT,UPDATE and DELETE statement using the OUTPUT clause.</a:t>
            </a:r>
          </a:p>
          <a:p>
            <a:r>
              <a:rPr lang="en-US" sz="2400" dirty="0" smtClean="0"/>
              <a:t>It can capture the results of an OUTPUT clause in a nested INSERT, UPDATE, DELETE, or MERGE statement, and insert those results into a target table or view.</a:t>
            </a:r>
          </a:p>
          <a:p>
            <a:r>
              <a:rPr lang="en-US" sz="2400" dirty="0" smtClean="0">
                <a:effectLst/>
              </a:rPr>
              <a:t>OUTPUT clause can be used with INSERT, UPDATE, or DELETE to identify the actual rows affected by these statements.</a:t>
            </a:r>
          </a:p>
          <a:p>
            <a:r>
              <a:rPr lang="en-US" sz="2400" dirty="0"/>
              <a:t>Cannot use the OUTPUT clause in an INSERT statement uses the EXECUTE clause.</a:t>
            </a:r>
          </a:p>
          <a:p>
            <a:endParaRPr lang="en-US" sz="2400" dirty="0" smtClean="0">
              <a:effectLst/>
            </a:endParaRPr>
          </a:p>
          <a:p>
            <a:endParaRPr lang="en-US" sz="2000" dirty="0"/>
          </a:p>
        </p:txBody>
      </p:sp>
    </p:spTree>
    <p:extLst>
      <p:ext uri="{BB962C8B-B14F-4D97-AF65-F5344CB8AC3E}">
        <p14:creationId xmlns:p14="http://schemas.microsoft.com/office/powerpoint/2010/main" xmlns="" val="2735067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dirty="0" smtClean="0"/>
              <a:t>OUTPUT CLAUSE IN </a:t>
            </a:r>
            <a:br>
              <a:rPr lang="en-US" sz="4400" dirty="0" smtClean="0"/>
            </a:br>
            <a:r>
              <a:rPr lang="en-US" sz="4400" dirty="0" smtClean="0"/>
              <a:t>A INSERT STATEMENT </a:t>
            </a:r>
            <a:endParaRPr lang="en-US" sz="4400" dirty="0"/>
          </a:p>
        </p:txBody>
      </p:sp>
      <p:sp>
        <p:nvSpPr>
          <p:cNvPr id="3" name="Content Placeholder 2"/>
          <p:cNvSpPr>
            <a:spLocks noGrp="1"/>
          </p:cNvSpPr>
          <p:nvPr>
            <p:ph idx="1"/>
          </p:nvPr>
        </p:nvSpPr>
        <p:spPr>
          <a:xfrm>
            <a:off x="457200" y="1524000"/>
            <a:ext cx="8229600" cy="3733799"/>
          </a:xfrm>
        </p:spPr>
        <p:txBody>
          <a:bodyPr>
            <a:normAutofit/>
          </a:bodyPr>
          <a:lstStyle/>
          <a:p>
            <a:pPr marL="0" indent="0">
              <a:buNone/>
            </a:pPr>
            <a:r>
              <a:rPr lang="en-US" sz="2800" dirty="0" smtClean="0"/>
              <a:t>Syntax:</a:t>
            </a:r>
          </a:p>
          <a:p>
            <a:pPr marL="0" indent="0">
              <a:buNone/>
            </a:pPr>
            <a:endParaRPr lang="en-US" sz="2800" dirty="0" smtClean="0"/>
          </a:p>
          <a:p>
            <a:pPr marL="0" indent="0">
              <a:buNone/>
            </a:pPr>
            <a:r>
              <a:rPr lang="en-US" sz="2800" i="1" dirty="0" smtClean="0"/>
              <a:t>		INSERT</a:t>
            </a:r>
            <a:r>
              <a:rPr lang="en-US" sz="2800" i="1" dirty="0" smtClean="0">
                <a:effectLst/>
              </a:rPr>
              <a:t> </a:t>
            </a:r>
            <a:r>
              <a:rPr lang="en-US" sz="2800" i="1" dirty="0" err="1" smtClean="0">
                <a:effectLst/>
              </a:rPr>
              <a:t>Tbl_name</a:t>
            </a:r>
            <a:endParaRPr lang="en-US" sz="2800" i="1" dirty="0" smtClean="0"/>
          </a:p>
          <a:p>
            <a:pPr marL="0" indent="0">
              <a:buNone/>
            </a:pPr>
            <a:r>
              <a:rPr lang="en-US" sz="2800" i="1" dirty="0" smtClean="0"/>
              <a:t>		OUTPUT</a:t>
            </a:r>
            <a:r>
              <a:rPr lang="en-US" sz="2800" i="1" dirty="0" smtClean="0">
                <a:effectLst/>
              </a:rPr>
              <a:t> INSERTED</a:t>
            </a:r>
            <a:r>
              <a:rPr lang="en-US" sz="2800" i="1" dirty="0"/>
              <a:t>.*</a:t>
            </a:r>
            <a:endParaRPr lang="en-US" sz="2800" i="1" dirty="0" smtClean="0"/>
          </a:p>
          <a:p>
            <a:pPr marL="0" indent="0">
              <a:buNone/>
            </a:pPr>
            <a:r>
              <a:rPr lang="en-US" sz="2800" i="1" dirty="0" smtClean="0">
                <a:effectLst/>
              </a:rPr>
              <a:t> 		 </a:t>
            </a:r>
            <a:r>
              <a:rPr lang="en-US" sz="2800" i="1" dirty="0"/>
              <a:t>INTO</a:t>
            </a:r>
            <a:r>
              <a:rPr lang="en-US" sz="2800" i="1" dirty="0" smtClean="0">
                <a:effectLst/>
              </a:rPr>
              <a:t> </a:t>
            </a:r>
            <a:r>
              <a:rPr lang="en-US" sz="2800" i="1" dirty="0" err="1" smtClean="0">
                <a:effectLst/>
              </a:rPr>
              <a:t>New_tbl</a:t>
            </a:r>
            <a:r>
              <a:rPr lang="en-US" sz="2800" i="1" dirty="0" smtClean="0">
                <a:effectLst/>
              </a:rPr>
              <a:t> </a:t>
            </a:r>
            <a:r>
              <a:rPr lang="en-US" sz="2800" i="1" dirty="0"/>
              <a:t> </a:t>
            </a:r>
            <a:r>
              <a:rPr lang="en-US" sz="2800" i="1" dirty="0" smtClean="0"/>
              <a:t>values(……)</a:t>
            </a:r>
          </a:p>
          <a:p>
            <a:pPr marL="0" indent="0">
              <a:buNone/>
            </a:pPr>
            <a:endParaRPr lang="en-US" sz="2800" dirty="0"/>
          </a:p>
        </p:txBody>
      </p:sp>
    </p:spTree>
    <p:extLst>
      <p:ext uri="{BB962C8B-B14F-4D97-AF65-F5344CB8AC3E}">
        <p14:creationId xmlns:p14="http://schemas.microsoft.com/office/powerpoint/2010/main" xmlns="" val="3250690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2057400"/>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sz="4900" dirty="0" smtClean="0"/>
              <a:t>OUTPUT CLAUSE IN </a:t>
            </a:r>
            <a:br>
              <a:rPr lang="en-US" sz="4900" dirty="0" smtClean="0"/>
            </a:br>
            <a:r>
              <a:rPr lang="en-US" sz="4900" dirty="0" smtClean="0"/>
              <a:t>A DELETE STATEMENT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sz="2800" dirty="0" smtClean="0"/>
              <a:t>Syntax:</a:t>
            </a:r>
          </a:p>
          <a:p>
            <a:pPr marL="0" indent="0">
              <a:buNone/>
            </a:pPr>
            <a:endParaRPr lang="en-US" dirty="0" smtClean="0"/>
          </a:p>
          <a:p>
            <a:pPr marL="2171700" lvl="5" indent="0">
              <a:buNone/>
            </a:pPr>
            <a:r>
              <a:rPr lang="en-US" sz="2800" i="1" dirty="0" smtClean="0"/>
              <a:t>DELETE</a:t>
            </a:r>
            <a:r>
              <a:rPr lang="en-US" sz="2800" i="1" dirty="0" smtClean="0">
                <a:effectLst/>
              </a:rPr>
              <a:t> </a:t>
            </a:r>
            <a:r>
              <a:rPr lang="en-US" sz="2800" i="1" dirty="0" err="1" smtClean="0">
                <a:effectLst/>
              </a:rPr>
              <a:t>Tbl_name</a:t>
            </a:r>
            <a:endParaRPr lang="en-US" sz="2800" i="1" dirty="0" smtClean="0"/>
          </a:p>
          <a:p>
            <a:pPr marL="2171700" lvl="5" indent="0">
              <a:buNone/>
            </a:pPr>
            <a:r>
              <a:rPr lang="en-US" sz="2800" i="1" dirty="0" smtClean="0"/>
              <a:t>OUTPUT</a:t>
            </a:r>
            <a:r>
              <a:rPr lang="en-US" sz="2800" i="1" dirty="0" smtClean="0">
                <a:effectLst/>
              </a:rPr>
              <a:t> DELETED</a:t>
            </a:r>
            <a:r>
              <a:rPr lang="en-US" sz="2800" i="1" dirty="0"/>
              <a:t>.*</a:t>
            </a:r>
            <a:endParaRPr lang="en-US" sz="2800" i="1" dirty="0" smtClean="0"/>
          </a:p>
          <a:p>
            <a:pPr marL="2171700" lvl="5" indent="0">
              <a:buNone/>
            </a:pPr>
            <a:r>
              <a:rPr lang="en-US" sz="2800" i="1" dirty="0" smtClean="0">
                <a:effectLst/>
              </a:rPr>
              <a:t>  </a:t>
            </a:r>
            <a:r>
              <a:rPr lang="en-US" sz="2800" i="1" dirty="0"/>
              <a:t>INTO</a:t>
            </a:r>
            <a:r>
              <a:rPr lang="en-US" sz="2800" i="1" dirty="0" smtClean="0">
                <a:effectLst/>
              </a:rPr>
              <a:t> </a:t>
            </a:r>
            <a:r>
              <a:rPr lang="en-US" sz="2800" i="1" dirty="0" err="1" smtClean="0">
                <a:effectLst/>
              </a:rPr>
              <a:t>New_tbl</a:t>
            </a:r>
            <a:r>
              <a:rPr lang="en-US" sz="2800" i="1" dirty="0" smtClean="0">
                <a:effectLst/>
              </a:rPr>
              <a:t> </a:t>
            </a:r>
          </a:p>
          <a:p>
            <a:pPr marL="2171700" lvl="5" indent="0">
              <a:buNone/>
            </a:pPr>
            <a:r>
              <a:rPr lang="en-US" sz="2800" i="1" dirty="0" smtClean="0"/>
              <a:t>WHERE</a:t>
            </a:r>
            <a:r>
              <a:rPr lang="en-US" sz="2800" i="1" dirty="0" smtClean="0">
                <a:effectLst/>
              </a:rPr>
              <a:t> col </a:t>
            </a:r>
            <a:r>
              <a:rPr lang="en-US" sz="2800" i="1" dirty="0"/>
              <a:t>=</a:t>
            </a:r>
            <a:r>
              <a:rPr lang="en-US" sz="2800" i="1" dirty="0" smtClean="0">
                <a:effectLst/>
              </a:rPr>
              <a:t> 106</a:t>
            </a:r>
            <a:r>
              <a:rPr lang="en-US" sz="2800" i="1" dirty="0"/>
              <a:t>;</a:t>
            </a:r>
            <a:endParaRPr lang="en-US" sz="2800" i="1" dirty="0" smtClean="0"/>
          </a:p>
          <a:p>
            <a:endParaRPr lang="en-US" i="1" dirty="0"/>
          </a:p>
        </p:txBody>
      </p:sp>
    </p:spTree>
    <p:extLst>
      <p:ext uri="{BB962C8B-B14F-4D97-AF65-F5344CB8AC3E}">
        <p14:creationId xmlns:p14="http://schemas.microsoft.com/office/powerpoint/2010/main" xmlns="" val="98165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924800" cy="1143000"/>
          </a:xfrm>
        </p:spPr>
        <p:txBody>
          <a:bodyPr>
            <a:noAutofit/>
          </a:bodyPr>
          <a:lstStyle/>
          <a:p>
            <a:pPr algn="ctr"/>
            <a:r>
              <a:rPr lang="en-US" sz="3600" dirty="0" smtClean="0"/>
              <a:t>OUTPUT CLAUSE IN </a:t>
            </a:r>
            <a:br>
              <a:rPr lang="en-US" sz="3600" dirty="0" smtClean="0"/>
            </a:br>
            <a:r>
              <a:rPr lang="en-US" sz="3600" dirty="0" smtClean="0"/>
              <a:t>A UPDATE STATEMENT</a:t>
            </a:r>
            <a:endParaRPr lang="en-US" sz="3600"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marL="0" indent="0">
              <a:buNone/>
            </a:pPr>
            <a:r>
              <a:rPr lang="en-US" sz="4000" dirty="0" smtClean="0"/>
              <a:t>Syntax:</a:t>
            </a:r>
          </a:p>
          <a:p>
            <a:pPr marL="0" indent="0">
              <a:buNone/>
            </a:pPr>
            <a:endParaRPr lang="en-US" dirty="0" smtClean="0"/>
          </a:p>
          <a:p>
            <a:pPr marL="2171700" lvl="5" indent="0">
              <a:buNone/>
            </a:pPr>
            <a:r>
              <a:rPr lang="en-US" sz="4000" i="1" dirty="0" smtClean="0"/>
              <a:t>UPDATE</a:t>
            </a:r>
            <a:r>
              <a:rPr lang="en-US" sz="4000" i="1" dirty="0" smtClean="0">
                <a:effectLst/>
              </a:rPr>
              <a:t> </a:t>
            </a:r>
            <a:r>
              <a:rPr lang="en-US" sz="4000" i="1" dirty="0" err="1" smtClean="0">
                <a:effectLst/>
              </a:rPr>
              <a:t>Tbl_name</a:t>
            </a:r>
            <a:endParaRPr lang="en-US" sz="4000" i="1" dirty="0" smtClean="0"/>
          </a:p>
          <a:p>
            <a:pPr marL="2171700" lvl="5" indent="0">
              <a:buNone/>
            </a:pPr>
            <a:r>
              <a:rPr lang="en-US" sz="4000" i="1" dirty="0" smtClean="0"/>
              <a:t>SET</a:t>
            </a:r>
            <a:r>
              <a:rPr lang="en-US" sz="4000" i="1" dirty="0" smtClean="0">
                <a:effectLst/>
              </a:rPr>
              <a:t> </a:t>
            </a:r>
            <a:endParaRPr lang="en-US" sz="4000" i="1" dirty="0" smtClean="0"/>
          </a:p>
          <a:p>
            <a:pPr marL="2171700" lvl="5" indent="0">
              <a:buNone/>
            </a:pPr>
            <a:r>
              <a:rPr lang="en-US" sz="4000" i="1" dirty="0" smtClean="0">
                <a:effectLst/>
              </a:rPr>
              <a:t>  col </a:t>
            </a:r>
            <a:r>
              <a:rPr lang="en-US" sz="4000" i="1" dirty="0"/>
              <a:t>=</a:t>
            </a:r>
            <a:r>
              <a:rPr lang="en-US" sz="4000" i="1" dirty="0" smtClean="0">
                <a:effectLst/>
              </a:rPr>
              <a:t> col </a:t>
            </a:r>
            <a:r>
              <a:rPr lang="en-US" sz="4000" i="1" dirty="0"/>
              <a:t>+</a:t>
            </a:r>
            <a:r>
              <a:rPr lang="en-US" sz="4000" i="1" dirty="0" smtClean="0">
                <a:effectLst/>
              </a:rPr>
              <a:t> 1</a:t>
            </a:r>
            <a:endParaRPr lang="en-US" sz="4000" i="1" dirty="0" smtClean="0"/>
          </a:p>
          <a:p>
            <a:pPr marL="2171700" lvl="5" indent="0">
              <a:buNone/>
            </a:pPr>
            <a:r>
              <a:rPr lang="en-US" sz="4000" i="1" dirty="0" smtClean="0"/>
              <a:t>OUTPUT</a:t>
            </a:r>
          </a:p>
          <a:p>
            <a:pPr marL="2171700" lvl="5" indent="0">
              <a:buNone/>
            </a:pPr>
            <a:r>
              <a:rPr lang="en-US" sz="4000" i="1" dirty="0" smtClean="0">
                <a:effectLst/>
              </a:rPr>
              <a:t>    </a:t>
            </a:r>
            <a:r>
              <a:rPr lang="en-US" sz="4000" i="1" dirty="0" err="1" smtClean="0">
                <a:effectLst/>
              </a:rPr>
              <a:t>DELETED</a:t>
            </a:r>
            <a:r>
              <a:rPr lang="en-US" sz="4000" i="1" dirty="0" err="1" smtClean="0"/>
              <a:t>.col</a:t>
            </a:r>
            <a:r>
              <a:rPr lang="en-US" sz="4000" i="1" dirty="0" smtClean="0"/>
              <a:t>,</a:t>
            </a:r>
          </a:p>
          <a:p>
            <a:pPr marL="2171700" lvl="5" indent="0">
              <a:buNone/>
            </a:pPr>
            <a:r>
              <a:rPr lang="en-US" sz="4000" i="1" dirty="0" smtClean="0">
                <a:effectLst/>
              </a:rPr>
              <a:t>    </a:t>
            </a:r>
            <a:r>
              <a:rPr lang="en-US" sz="4000" i="1" dirty="0" err="1" smtClean="0">
                <a:effectLst/>
              </a:rPr>
              <a:t>INSERTED</a:t>
            </a:r>
            <a:r>
              <a:rPr lang="en-US" sz="4000" i="1" dirty="0" err="1" smtClean="0"/>
              <a:t>.col</a:t>
            </a:r>
            <a:endParaRPr lang="en-US" sz="4000" i="1" dirty="0" smtClean="0"/>
          </a:p>
          <a:p>
            <a:pPr marL="2171700" lvl="5" indent="0">
              <a:buNone/>
            </a:pPr>
            <a:r>
              <a:rPr lang="en-US" sz="4000" i="1" dirty="0" smtClean="0"/>
              <a:t>INTO</a:t>
            </a:r>
            <a:r>
              <a:rPr lang="en-US" sz="4000" i="1" dirty="0" smtClean="0">
                <a:effectLst/>
              </a:rPr>
              <a:t>  </a:t>
            </a:r>
            <a:r>
              <a:rPr lang="en-US" sz="4000" i="1" dirty="0" err="1" smtClean="0">
                <a:effectLst/>
              </a:rPr>
              <a:t>New_tbl</a:t>
            </a:r>
            <a:endParaRPr lang="en-US" sz="4000" i="1" dirty="0" smtClean="0"/>
          </a:p>
          <a:p>
            <a:pPr marL="2171700" lvl="5" indent="0">
              <a:buNone/>
            </a:pPr>
            <a:r>
              <a:rPr lang="en-US" sz="4000" i="1" dirty="0"/>
              <a:t>WHERE</a:t>
            </a:r>
            <a:r>
              <a:rPr lang="en-US" sz="4000" i="1" dirty="0" smtClean="0">
                <a:effectLst/>
              </a:rPr>
              <a:t> col_1 </a:t>
            </a:r>
            <a:r>
              <a:rPr lang="en-US" sz="4000" i="1" dirty="0"/>
              <a:t>=</a:t>
            </a:r>
            <a:r>
              <a:rPr lang="en-US" sz="4000" i="1" dirty="0" smtClean="0">
                <a:effectLst/>
              </a:rPr>
              <a:t> </a:t>
            </a:r>
            <a:r>
              <a:rPr lang="en-US" sz="4000" i="1" dirty="0" smtClean="0"/>
              <a:t>‘value</a:t>
            </a:r>
            <a:r>
              <a:rPr lang="en-US" sz="4000" dirty="0" smtClean="0"/>
              <a:t>’</a:t>
            </a:r>
            <a:endParaRPr lang="en-US" sz="4100" dirty="0" smtClean="0"/>
          </a:p>
          <a:p>
            <a:endParaRPr lang="en-US" dirty="0"/>
          </a:p>
        </p:txBody>
      </p:sp>
    </p:spTree>
    <p:extLst>
      <p:ext uri="{BB962C8B-B14F-4D97-AF65-F5344CB8AC3E}">
        <p14:creationId xmlns:p14="http://schemas.microsoft.com/office/powerpoint/2010/main" xmlns="" val="4240177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350</TotalTime>
  <Words>579</Words>
  <Application>Microsoft Office PowerPoint</Application>
  <PresentationFormat>On-screen Show (4:3)</PresentationFormat>
  <Paragraphs>111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Theme1</vt:lpstr>
      <vt:lpstr>SQL Server 2008 new features</vt:lpstr>
      <vt:lpstr>About the Author</vt:lpstr>
      <vt:lpstr>Icons Used</vt:lpstr>
      <vt:lpstr>overview</vt:lpstr>
      <vt:lpstr>OUTPUT CLAUSE</vt:lpstr>
      <vt:lpstr>INTRODUCTION</vt:lpstr>
      <vt:lpstr>OUTPUT CLAUSE IN  A INSERT STATEMENT </vt:lpstr>
      <vt:lpstr>                    OUTPUT CLAUSE IN  A DELETE STATEMENT </vt:lpstr>
      <vt:lpstr>OUTPUT CLAUSE IN  A UPDATE STATEMENT</vt:lpstr>
      <vt:lpstr>OUTPUT CLAUSE IN  A MERGE STATEMENT</vt:lpstr>
      <vt:lpstr>summary</vt:lpstr>
      <vt:lpstr>REFERENCES</vt:lpstr>
      <vt:lpstr>Test Your Understanding</vt:lpstr>
      <vt:lpstr>SQL Server 2008 new features: Summary</vt:lpstr>
      <vt:lpstr>SQL Server 2008 new features: Source</vt:lpstr>
      <vt:lpstr>You have successfully completed  SQL Server 2008 new features</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 CLAUSE</dc:title>
  <dc:creator>K K, Praveena (Cognizant)</dc:creator>
  <cp:lastModifiedBy>217673</cp:lastModifiedBy>
  <cp:revision>69</cp:revision>
  <dcterms:created xsi:type="dcterms:W3CDTF">2012-09-21T06:23:04Z</dcterms:created>
  <dcterms:modified xsi:type="dcterms:W3CDTF">2012-11-01T04:41:47Z</dcterms:modified>
</cp:coreProperties>
</file>