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1" r:id="rId3"/>
    <p:sldId id="282" r:id="rId4"/>
    <p:sldId id="258" r:id="rId5"/>
    <p:sldId id="283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0" r:id="rId26"/>
    <p:sldId id="278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984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2"/>
          <p:cNvSpPr>
            <a:spLocks noChangeArrowheads="1"/>
          </p:cNvSpPr>
          <p:nvPr/>
        </p:nvSpPr>
        <p:spPr bwMode="gray">
          <a:xfrm>
            <a:off x="0" y="0"/>
            <a:ext cx="9144000" cy="5157788"/>
          </a:xfrm>
          <a:prstGeom prst="rect">
            <a:avLst/>
          </a:prstGeom>
          <a:solidFill>
            <a:srgbClr val="3188B4"/>
          </a:solidFill>
          <a:ln w="0" algn="ctr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4"/>
          <p:cNvSpPr>
            <a:spLocks noChangeArrowheads="1"/>
          </p:cNvSpPr>
          <p:nvPr/>
        </p:nvSpPr>
        <p:spPr bwMode="gray">
          <a:xfrm>
            <a:off x="1262063" y="9525"/>
            <a:ext cx="2362200" cy="4943475"/>
          </a:xfrm>
          <a:prstGeom prst="rect">
            <a:avLst/>
          </a:prstGeom>
          <a:gradFill rotWithShape="1">
            <a:gsLst>
              <a:gs pos="0">
                <a:srgbClr val="3188B5"/>
              </a:gs>
              <a:gs pos="100000">
                <a:srgbClr val="3188B5">
                  <a:gamma/>
                  <a:shade val="72549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65"/>
          <p:cNvSpPr>
            <a:spLocks noChangeArrowheads="1"/>
          </p:cNvSpPr>
          <p:nvPr/>
        </p:nvSpPr>
        <p:spPr bwMode="gray">
          <a:xfrm>
            <a:off x="304800" y="2400300"/>
            <a:ext cx="8458200" cy="1104900"/>
          </a:xfrm>
          <a:prstGeom prst="rect">
            <a:avLst/>
          </a:prstGeom>
          <a:gradFill rotWithShape="1">
            <a:gsLst>
              <a:gs pos="0">
                <a:srgbClr val="134575"/>
              </a:gs>
              <a:gs pos="100000">
                <a:srgbClr val="3188B5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0" y="3490913"/>
            <a:ext cx="1258888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66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67"/>
          <p:cNvSpPr>
            <a:spLocks noChangeArrowheads="1"/>
          </p:cNvSpPr>
          <p:nvPr/>
        </p:nvSpPr>
        <p:spPr bwMode="gray">
          <a:xfrm>
            <a:off x="7391400" y="914400"/>
            <a:ext cx="1600200" cy="1447800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68"/>
          <p:cNvSpPr>
            <a:spLocks noChangeArrowheads="1"/>
          </p:cNvSpPr>
          <p:nvPr/>
        </p:nvSpPr>
        <p:spPr bwMode="gray">
          <a:xfrm>
            <a:off x="8305800" y="0"/>
            <a:ext cx="76200" cy="1752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70"/>
          <p:cNvSpPr>
            <a:spLocks noChangeArrowheads="1"/>
          </p:cNvSpPr>
          <p:nvPr/>
        </p:nvSpPr>
        <p:spPr bwMode="gray">
          <a:xfrm>
            <a:off x="8458200" y="0"/>
            <a:ext cx="76200" cy="609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63"/>
          <p:cNvSpPr>
            <a:spLocks noChangeArrowheads="1"/>
          </p:cNvSpPr>
          <p:nvPr/>
        </p:nvSpPr>
        <p:spPr bwMode="gray">
          <a:xfrm>
            <a:off x="0" y="4932363"/>
            <a:ext cx="9144000" cy="236537"/>
          </a:xfrm>
          <a:prstGeom prst="rect">
            <a:avLst/>
          </a:prstGeom>
          <a:solidFill>
            <a:srgbClr val="2D9F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3" name="Picture 77" descr="j02849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4933950"/>
            <a:ext cx="2344738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7" descr="Academy Logo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334000"/>
            <a:ext cx="3467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590800"/>
            <a:ext cx="8229600" cy="685800"/>
          </a:xfrm>
        </p:spPr>
        <p:txBody>
          <a:bodyPr/>
          <a:lstStyle>
            <a:lvl1pPr>
              <a:defRPr sz="5400">
                <a:latin typeface="Bodoni MT Condensed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  <a:latin typeface="Agency FB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/>
            </a:lvl1pPr>
          </a:lstStyle>
          <a:p>
            <a:fld id="{48095BDE-317C-4544-9CA2-6B0BB4108CA3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4DC8E-6EAB-4A26-AE39-D9B59EF7B6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06375"/>
            <a:ext cx="2171700" cy="6108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6375"/>
            <a:ext cx="6362700" cy="6108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4DC8E-6EAB-4A26-AE39-D9B59EF7B6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86800" cy="49434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4DC8E-6EAB-4A26-AE39-D9B59EF7B6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4DC8E-6EAB-4A26-AE39-D9B59EF7B6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4DC8E-6EAB-4A26-AE39-D9B59EF7B6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672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4DC8E-6EAB-4A26-AE39-D9B59EF7B6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4DC8E-6EAB-4A26-AE39-D9B59EF7B6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4DC8E-6EAB-4A26-AE39-D9B59EF7B6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4DC8E-6EAB-4A26-AE39-D9B59EF7B6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4DC8E-6EAB-4A26-AE39-D9B59EF7B6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4DC8E-6EAB-4A26-AE39-D9B59EF7B6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Rectangle 43"/>
          <p:cNvSpPr>
            <a:spLocks noChangeArrowheads="1"/>
          </p:cNvSpPr>
          <p:nvPr/>
        </p:nvSpPr>
        <p:spPr bwMode="gray">
          <a:xfrm>
            <a:off x="0" y="9525"/>
            <a:ext cx="9144000" cy="10287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1447800" y="0"/>
            <a:ext cx="7696200" cy="879475"/>
          </a:xfrm>
          <a:prstGeom prst="rect">
            <a:avLst/>
          </a:prstGeom>
          <a:solidFill>
            <a:srgbClr val="2669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28600" y="1371600"/>
            <a:ext cx="86868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70" name="Rectangle 46"/>
          <p:cNvSpPr>
            <a:spLocks noChangeArrowheads="1"/>
          </p:cNvSpPr>
          <p:nvPr/>
        </p:nvSpPr>
        <p:spPr bwMode="gray">
          <a:xfrm>
            <a:off x="0" y="1035050"/>
            <a:ext cx="1447800" cy="2286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81" name="Rectangle 5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7113" y="6456363"/>
            <a:ext cx="4445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rgbClr val="000000"/>
                </a:solidFill>
                <a:latin typeface="Verdana" pitchFamily="34" charset="0"/>
              </a:defRPr>
            </a:lvl1pPr>
          </a:lstStyle>
          <a:p>
            <a:fld id="{B3E4DC8E-6EAB-4A26-AE39-D9B59EF7B6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85" name="Line 61"/>
          <p:cNvSpPr>
            <a:spLocks noChangeShapeType="1"/>
          </p:cNvSpPr>
          <p:nvPr/>
        </p:nvSpPr>
        <p:spPr bwMode="auto">
          <a:xfrm flipH="1">
            <a:off x="0" y="6381750"/>
            <a:ext cx="9144000" cy="0"/>
          </a:xfrm>
          <a:prstGeom prst="line">
            <a:avLst/>
          </a:prstGeom>
          <a:noFill/>
          <a:ln w="9525">
            <a:solidFill>
              <a:srgbClr val="287094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93" name="Text Box 69"/>
          <p:cNvSpPr txBox="1">
            <a:spLocks noChangeArrowheads="1"/>
          </p:cNvSpPr>
          <p:nvPr/>
        </p:nvSpPr>
        <p:spPr bwMode="auto">
          <a:xfrm>
            <a:off x="3065463" y="6445250"/>
            <a:ext cx="49768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b="0">
                <a:solidFill>
                  <a:srgbClr val="000000"/>
                </a:solidFill>
                <a:latin typeface="Verdana" pitchFamily="34" charset="0"/>
              </a:rPr>
              <a:t>© 2007, Cognizant Technology Solutions                                             Confidential </a:t>
            </a:r>
          </a:p>
          <a:p>
            <a:pPr>
              <a:defRPr/>
            </a:pPr>
            <a:endParaRPr lang="en-US" sz="8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097" name="Line 73"/>
          <p:cNvSpPr>
            <a:spLocks noChangeShapeType="1"/>
          </p:cNvSpPr>
          <p:nvPr/>
        </p:nvSpPr>
        <p:spPr bwMode="auto">
          <a:xfrm>
            <a:off x="8618538" y="6391275"/>
            <a:ext cx="0" cy="457200"/>
          </a:xfrm>
          <a:prstGeom prst="line">
            <a:avLst/>
          </a:prstGeom>
          <a:noFill/>
          <a:ln w="25400">
            <a:solidFill>
              <a:srgbClr val="209D0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gray">
          <a:xfrm>
            <a:off x="0" y="639763"/>
            <a:ext cx="9144000" cy="236537"/>
          </a:xfrm>
          <a:prstGeom prst="rect">
            <a:avLst/>
          </a:prstGeom>
          <a:gradFill rotWithShape="1">
            <a:gsLst>
              <a:gs pos="0">
                <a:srgbClr val="2D9F01"/>
              </a:gs>
              <a:gs pos="100000">
                <a:srgbClr val="2D9F01">
                  <a:gamma/>
                  <a:tint val="74118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0" y="158750"/>
            <a:ext cx="9144000" cy="603250"/>
          </a:xfrm>
          <a:prstGeom prst="rect">
            <a:avLst/>
          </a:prstGeom>
          <a:gradFill rotWithShape="1">
            <a:gsLst>
              <a:gs pos="0">
                <a:srgbClr val="3188B5">
                  <a:gamma/>
                  <a:shade val="46275"/>
                  <a:invGamma/>
                </a:srgbClr>
              </a:gs>
              <a:gs pos="100000">
                <a:srgbClr val="3188B5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50"/>
          <p:cNvSpPr>
            <a:spLocks noGrp="1" noChangeArrowheads="1"/>
          </p:cNvSpPr>
          <p:nvPr>
            <p:ph type="title"/>
          </p:nvPr>
        </p:nvSpPr>
        <p:spPr bwMode="gray">
          <a:xfrm>
            <a:off x="1447800" y="206375"/>
            <a:ext cx="685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0"/>
            <a:ext cx="1447800" cy="10668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8" name="Picture 4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gray">
          <a:xfrm>
            <a:off x="0" y="0"/>
            <a:ext cx="1243013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2" name="Rectangle 58"/>
          <p:cNvSpPr>
            <a:spLocks noChangeArrowheads="1"/>
          </p:cNvSpPr>
          <p:nvPr/>
        </p:nvSpPr>
        <p:spPr bwMode="gray">
          <a:xfrm>
            <a:off x="8458200" y="0"/>
            <a:ext cx="76200" cy="609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40" name="Picture 16" descr="Academy Logo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15900" y="6403975"/>
            <a:ext cx="14605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9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®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 2" pitchFamily="18" charset="2"/>
        <a:buChar char="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mple-talk.com/sql/database-administration/handling-deadlocks-in-sql-server/" TargetMode="External"/><Relationship Id="rId2" Type="http://schemas.openxmlformats.org/officeDocument/2006/relationships/hyperlink" Target="http://msdn.microsoft.com/en-us/library/ms188246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deproject.com/Articles/42547/SQL-SERVER-How-To-Handle-Deadlock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teratrax.com/?attachment_id=26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DEADLOCKS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906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Resources that can cause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Locks</a:t>
            </a:r>
          </a:p>
          <a:p>
            <a:endParaRPr lang="en-US" smtClean="0"/>
          </a:p>
          <a:p>
            <a:r>
              <a:rPr lang="en-US" smtClean="0"/>
              <a:t>Worker Threads</a:t>
            </a:r>
          </a:p>
          <a:p>
            <a:endParaRPr lang="en-US" smtClean="0"/>
          </a:p>
          <a:p>
            <a:r>
              <a:rPr lang="en-US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905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 Detection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Default interval time (5 secs) reduced to 100ms by the database engine in the event of occurrence of a deadlock</a:t>
            </a:r>
          </a:p>
          <a:p>
            <a:r>
              <a:rPr lang="en-US" smtClean="0"/>
              <a:t>Resolving done by choosing the deadlock victim and raising the exception</a:t>
            </a:r>
          </a:p>
          <a:p>
            <a:r>
              <a:rPr lang="en-US" smtClean="0"/>
              <a:t>Resources are then to be EXPLICITLY released.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2446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Example..</a:t>
            </a:r>
          </a:p>
        </p:txBody>
      </p:sp>
      <p:pic>
        <p:nvPicPr>
          <p:cNvPr id="31747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228523" y="3024073"/>
            <a:ext cx="4686954" cy="1638529"/>
          </a:xfrm>
        </p:spPr>
      </p:pic>
    </p:spTree>
    <p:extLst>
      <p:ext uri="{BB962C8B-B14F-4D97-AF65-F5344CB8AC3E}">
        <p14:creationId xmlns:p14="http://schemas.microsoft.com/office/powerpoint/2010/main" xmlns="" val="551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Minimizing Deadlocks (1)</a:t>
            </a:r>
            <a:endParaRPr 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Access objects in the same order.</a:t>
            </a:r>
          </a:p>
          <a:p>
            <a:endParaRPr lang="en-US" smtClean="0"/>
          </a:p>
        </p:txBody>
      </p:sp>
      <p:pic>
        <p:nvPicPr>
          <p:cNvPr id="32772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6988" y="2133600"/>
            <a:ext cx="655320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99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Minimizing Deadlocks (2)</a:t>
            </a:r>
            <a:endParaRPr lang="en-US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Avoid user interaction </a:t>
            </a:r>
          </a:p>
          <a:p>
            <a:r>
              <a:rPr lang="en-US" smtClean="0"/>
              <a:t>Keep transactions short and in one batch.</a:t>
            </a:r>
          </a:p>
          <a:p>
            <a:r>
              <a:rPr lang="en-US" smtClean="0"/>
              <a:t>Use a lower isolation level.</a:t>
            </a:r>
          </a:p>
          <a:p>
            <a:r>
              <a:rPr lang="en-US" smtClean="0"/>
              <a:t>Use a row versioning-based isolation level.</a:t>
            </a:r>
          </a:p>
          <a:p>
            <a:pPr lvl="1"/>
            <a:r>
              <a:rPr lang="en-US" smtClean="0"/>
              <a:t>	-Set READ_COMMITTED_SNAPSHOT ON to enable read-committed transactions to use row versioning.</a:t>
            </a:r>
          </a:p>
          <a:p>
            <a:pPr lvl="1"/>
            <a:r>
              <a:rPr lang="en-US" smtClean="0"/>
              <a:t>	-Use snapshot isolation.</a:t>
            </a:r>
          </a:p>
          <a:p>
            <a:r>
              <a:rPr lang="en-US" smtClean="0"/>
              <a:t>Use bound connections.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2588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Capturing Deadlocks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Deadlock Graphs - an output of information regarding the sessions and resources that were involved in a deadlock.</a:t>
            </a:r>
          </a:p>
          <a:p>
            <a:r>
              <a:rPr lang="en-US" smtClean="0"/>
              <a:t>Ways:</a:t>
            </a:r>
          </a:p>
          <a:p>
            <a:pPr lvl="3"/>
            <a:r>
              <a:rPr lang="en-US" smtClean="0"/>
              <a:t>- Trace flags</a:t>
            </a:r>
          </a:p>
          <a:p>
            <a:pPr lvl="3"/>
            <a:r>
              <a:rPr lang="en-US" smtClean="0"/>
              <a:t>- Trace Profiler</a:t>
            </a:r>
          </a:p>
        </p:txBody>
      </p:sp>
    </p:spTree>
    <p:extLst>
      <p:ext uri="{BB962C8B-B14F-4D97-AF65-F5344CB8AC3E}">
        <p14:creationId xmlns:p14="http://schemas.microsoft.com/office/powerpoint/2010/main" xmlns="" val="178651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Capturing Deadlocks(2)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Trace flags</a:t>
            </a:r>
          </a:p>
          <a:p>
            <a:r>
              <a:rPr lang="en-US" smtClean="0"/>
              <a:t>Flag 1204(SS 2000) </a:t>
            </a:r>
          </a:p>
          <a:p>
            <a:r>
              <a:rPr lang="en-US" smtClean="0"/>
              <a:t>Flag 1222(SS 2005)</a:t>
            </a:r>
          </a:p>
          <a:p>
            <a:pPr lvl="3"/>
            <a:r>
              <a:rPr lang="en-US" smtClean="0"/>
              <a:t>- outputs the deadlock graph info into the error log.</a:t>
            </a:r>
          </a:p>
          <a:p>
            <a:pPr lvl="3"/>
            <a:r>
              <a:rPr lang="en-US" smtClean="0"/>
              <a:t>- makes it easier to analyse the deadlock</a:t>
            </a:r>
          </a:p>
          <a:p>
            <a:r>
              <a:rPr lang="en-US" smtClean="0"/>
              <a:t>Set ON by </a:t>
            </a:r>
          </a:p>
          <a:p>
            <a:pPr lvl="3"/>
            <a:r>
              <a:rPr lang="en-US" smtClean="0"/>
              <a:t>DBCC TRACEON(1204,-1)</a:t>
            </a:r>
          </a:p>
          <a:p>
            <a:pPr lvl="3"/>
            <a:r>
              <a:rPr lang="en-US" smtClean="0"/>
              <a:t>Properties-&gt;General-&gt;Startup settings -&gt;T-1222</a:t>
            </a:r>
          </a:p>
          <a:p>
            <a:pPr lvl="3"/>
            <a:endParaRPr lang="en-US" smtClean="0"/>
          </a:p>
          <a:p>
            <a:pPr lvl="3"/>
            <a:r>
              <a:rPr lang="en-US" smtClean="0"/>
              <a:t>- outputs the deadlock graph info into the error log.</a:t>
            </a:r>
          </a:p>
          <a:p>
            <a:pPr lvl="3"/>
            <a:r>
              <a:rPr lang="en-US" smtClean="0"/>
              <a:t>- makes it easier to analyse the deadlock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4039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Capturing Deadlocks(3)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Profiler</a:t>
            </a:r>
          </a:p>
          <a:p>
            <a:endParaRPr lang="en-US" dirty="0" smtClean="0"/>
          </a:p>
          <a:p>
            <a:r>
              <a:rPr lang="en-US" dirty="0" smtClean="0"/>
              <a:t>Select the deadlock graph event under the Locks events</a:t>
            </a:r>
          </a:p>
          <a:p>
            <a:endParaRPr lang="en-US" dirty="0" smtClean="0"/>
          </a:p>
          <a:p>
            <a:r>
              <a:rPr lang="en-US" dirty="0" smtClean="0"/>
              <a:t>Info saved as an </a:t>
            </a:r>
            <a:r>
              <a:rPr lang="en-US" dirty="0" err="1" smtClean="0"/>
              <a:t>xdl</a:t>
            </a:r>
            <a:r>
              <a:rPr lang="en-US" dirty="0" smtClean="0"/>
              <a:t> file.</a:t>
            </a:r>
          </a:p>
          <a:p>
            <a:endParaRPr lang="en-US" dirty="0" smtClean="0"/>
          </a:p>
          <a:p>
            <a:r>
              <a:rPr lang="en-US" dirty="0" smtClean="0"/>
              <a:t>Can also export script and access the deadlocks on the server side via:</a:t>
            </a:r>
          </a:p>
          <a:p>
            <a:pPr lvl="2"/>
            <a:r>
              <a:rPr lang="en-US" dirty="0" smtClean="0"/>
              <a:t>SP_TRACE_*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905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Profiler: Event Selection</a:t>
            </a:r>
            <a:endParaRPr lang="en-US" dirty="0"/>
          </a:p>
        </p:txBody>
      </p:sp>
      <p:pic>
        <p:nvPicPr>
          <p:cNvPr id="37891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328284" y="1761834"/>
            <a:ext cx="6487431" cy="4163006"/>
          </a:xfrm>
        </p:spPr>
      </p:pic>
    </p:spTree>
    <p:extLst>
      <p:ext uri="{BB962C8B-B14F-4D97-AF65-F5344CB8AC3E}">
        <p14:creationId xmlns:p14="http://schemas.microsoft.com/office/powerpoint/2010/main" xmlns="" val="268776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Profiler: Extraction Settings</a:t>
            </a:r>
            <a:endParaRPr lang="en-US" dirty="0"/>
          </a:p>
        </p:txBody>
      </p:sp>
      <p:pic>
        <p:nvPicPr>
          <p:cNvPr id="3891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394969" y="1780887"/>
            <a:ext cx="6354062" cy="4124901"/>
          </a:xfrm>
        </p:spPr>
      </p:pic>
    </p:spTree>
    <p:extLst>
      <p:ext uri="{BB962C8B-B14F-4D97-AF65-F5344CB8AC3E}">
        <p14:creationId xmlns:p14="http://schemas.microsoft.com/office/powerpoint/2010/main" xmlns="" val="176573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00025"/>
            <a:ext cx="6858000" cy="533400"/>
          </a:xfrm>
        </p:spPr>
        <p:txBody>
          <a:bodyPr/>
          <a:lstStyle/>
          <a:p>
            <a:pPr eaLnBrk="1" hangingPunct="1"/>
            <a:r>
              <a:rPr lang="en-US" sz="3600" smtClean="0"/>
              <a:t>About the Author</a:t>
            </a:r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65BF110-0D88-4B39-8506-EBA8A5507183}" type="slidenum">
              <a:rPr lang="en-US" smtClean="0"/>
              <a:pPr/>
              <a:t>2</a:t>
            </a:fld>
            <a:endParaRPr lang="en-US" smtClean="0"/>
          </a:p>
        </p:txBody>
      </p:sp>
      <p:graphicFrame>
        <p:nvGraphicFramePr>
          <p:cNvPr id="33870" name="Group 78"/>
          <p:cNvGraphicFramePr>
            <a:graphicFrameLocks noGrp="1"/>
          </p:cNvGraphicFramePr>
          <p:nvPr/>
        </p:nvGraphicFramePr>
        <p:xfrm>
          <a:off x="533400" y="1447800"/>
          <a:ext cx="8153400" cy="1828800"/>
        </p:xfrm>
        <a:graphic>
          <a:graphicData uri="http://schemas.openxmlformats.org/drawingml/2006/table">
            <a:tbl>
              <a:tblPr/>
              <a:tblGrid>
                <a:gridCol w="1676400"/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Created By: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Credential Information: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Version and Date: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SS2008/0611/1.0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4" name="WordArt 37"/>
          <p:cNvSpPr>
            <a:spLocks noChangeArrowheads="1" noChangeShapeType="1" noTextEdit="1"/>
          </p:cNvSpPr>
          <p:nvPr/>
        </p:nvSpPr>
        <p:spPr bwMode="auto">
          <a:xfrm>
            <a:off x="762000" y="3467100"/>
            <a:ext cx="76200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3188B4"/>
                </a:solidFill>
                <a:latin typeface="Tw Cen MT Condensed"/>
              </a:rPr>
              <a:t>Cognizant Certified Official Curriculum</a:t>
            </a:r>
          </a:p>
        </p:txBody>
      </p:sp>
      <p:pic>
        <p:nvPicPr>
          <p:cNvPr id="4115" name="Picture 54" descr="00_Cognizant Academy Seal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4088" y="4052888"/>
            <a:ext cx="2093912" cy="209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4527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.. </a:t>
            </a:r>
          </a:p>
        </p:txBody>
      </p:sp>
      <p:pic>
        <p:nvPicPr>
          <p:cNvPr id="39939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019175" y="2090737"/>
            <a:ext cx="7105650" cy="3505200"/>
          </a:xfrm>
        </p:spPr>
      </p:pic>
    </p:spTree>
    <p:extLst>
      <p:ext uri="{BB962C8B-B14F-4D97-AF65-F5344CB8AC3E}">
        <p14:creationId xmlns:p14="http://schemas.microsoft.com/office/powerpoint/2010/main" xmlns="" val="86056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Output</a:t>
            </a:r>
            <a:endParaRPr lang="en-US" dirty="0"/>
          </a:p>
        </p:txBody>
      </p:sp>
      <p:pic>
        <p:nvPicPr>
          <p:cNvPr id="40962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985837" y="3390900"/>
            <a:ext cx="7172325" cy="904875"/>
          </a:xfrm>
        </p:spPr>
      </p:pic>
    </p:spTree>
    <p:extLst>
      <p:ext uri="{BB962C8B-B14F-4D97-AF65-F5344CB8AC3E}">
        <p14:creationId xmlns:p14="http://schemas.microsoft.com/office/powerpoint/2010/main" xmlns="" val="66350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Deadlock problem(1)</a:t>
            </a:r>
            <a:endParaRPr lang="en-US" dirty="0"/>
          </a:p>
        </p:txBody>
      </p:sp>
      <p:pic>
        <p:nvPicPr>
          <p:cNvPr id="41987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957262" y="2138362"/>
            <a:ext cx="7229475" cy="3409950"/>
          </a:xfrm>
        </p:spPr>
      </p:pic>
    </p:spTree>
    <p:extLst>
      <p:ext uri="{BB962C8B-B14F-4D97-AF65-F5344CB8AC3E}">
        <p14:creationId xmlns:p14="http://schemas.microsoft.com/office/powerpoint/2010/main" xmlns="" val="358069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</a:t>
            </a:r>
            <a:r>
              <a:rPr lang="en-US" dirty="0" smtClean="0"/>
              <a:t>problem(2)</a:t>
            </a:r>
            <a:endParaRPr lang="en-US" dirty="0"/>
          </a:p>
        </p:txBody>
      </p:sp>
      <p:pic>
        <p:nvPicPr>
          <p:cNvPr id="43011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957262" y="2266950"/>
            <a:ext cx="7229475" cy="3152775"/>
          </a:xfrm>
        </p:spPr>
      </p:pic>
    </p:spTree>
    <p:extLst>
      <p:ext uri="{BB962C8B-B14F-4D97-AF65-F5344CB8AC3E}">
        <p14:creationId xmlns:p14="http://schemas.microsoft.com/office/powerpoint/2010/main" xmlns="" val="127981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deadlocks?</a:t>
            </a:r>
          </a:p>
          <a:p>
            <a:endParaRPr lang="en-US" dirty="0"/>
          </a:p>
          <a:p>
            <a:r>
              <a:rPr lang="en-US" dirty="0" smtClean="0"/>
              <a:t>List some ways to avoid the possibility of encountering deadlocks</a:t>
            </a:r>
          </a:p>
          <a:p>
            <a:endParaRPr lang="en-US" dirty="0"/>
          </a:p>
          <a:p>
            <a:r>
              <a:rPr lang="en-US" dirty="0" smtClean="0"/>
              <a:t>What is the use of flags with respect to deadlock detection?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48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Deadlocks: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Deadlocks are problems caused by interdependent processes trying to access the resources acquired by each other.</a:t>
            </a:r>
          </a:p>
          <a:p>
            <a:endParaRPr lang="en-US" dirty="0"/>
          </a:p>
          <a:p>
            <a:r>
              <a:rPr lang="en-US" dirty="0" smtClean="0"/>
              <a:t>Avoided by effective and efficient coding mechanisms</a:t>
            </a:r>
          </a:p>
          <a:p>
            <a:endParaRPr lang="en-US" dirty="0"/>
          </a:p>
          <a:p>
            <a:r>
              <a:rPr lang="en-US" dirty="0" smtClean="0"/>
              <a:t>Captured via:</a:t>
            </a:r>
          </a:p>
          <a:p>
            <a:pPr lvl="1"/>
            <a:r>
              <a:rPr lang="en-US" dirty="0" smtClean="0"/>
              <a:t>Deadlock graphs</a:t>
            </a:r>
          </a:p>
          <a:p>
            <a:pPr lvl="1"/>
            <a:r>
              <a:rPr lang="en-US" dirty="0" smtClean="0"/>
              <a:t>Trace flags</a:t>
            </a:r>
          </a:p>
          <a:p>
            <a:pPr lvl="1"/>
            <a:r>
              <a:rPr lang="en-US" dirty="0" smtClean="0"/>
              <a:t>Profiler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3564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Deadlocks: Sources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http://msdn.microsoft.com/en-us/library/ms188246.aspx</a:t>
            </a:r>
            <a:endParaRPr lang="en-US" dirty="0"/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http://www.simple-talk.com/sql/database-administration/handling-deadlocks-in-sql-server/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http://www.codeproject.com/Articles/42547/SQL-SERVER-How-To-Handle-Deadlock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63536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Trebuchet MS" pitchFamily="34" charset="0"/>
              </a:rPr>
              <a:t>You have successfully completed </a:t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latin typeface="Trebuchet MS" pitchFamily="34" charset="0"/>
              </a:rPr>
              <a:t>SQL Server – </a:t>
            </a:r>
            <a:r>
              <a:rPr lang="en-US" sz="3200" smtClean="0">
                <a:latin typeface="Trebuchet MS" pitchFamily="34" charset="0"/>
              </a:rPr>
              <a:t>Deadlocks Concepts</a:t>
            </a:r>
            <a:endParaRPr lang="en-US" sz="3200" dirty="0" smtClean="0">
              <a:latin typeface="Trebuchet MS" pitchFamily="34" charset="0"/>
            </a:endParaRPr>
          </a:p>
        </p:txBody>
      </p:sp>
      <p:pic>
        <p:nvPicPr>
          <p:cNvPr id="17412" name="Picture 7" descr="MrSmarty_Mascot_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5700" y="917575"/>
            <a:ext cx="1371600" cy="1444625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073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Icons Used</a:t>
            </a:r>
          </a:p>
        </p:txBody>
      </p:sp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D1073CF-BA55-4779-9A9F-23DE1822E1D5}" type="slidenum">
              <a:rPr lang="en-US" smtClean="0"/>
              <a:pPr/>
              <a:t>3</a:t>
            </a:fld>
            <a:endParaRPr lang="en-US" smtClean="0"/>
          </a:p>
        </p:txBody>
      </p:sp>
      <p:pic>
        <p:nvPicPr>
          <p:cNvPr id="512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90663"/>
            <a:ext cx="1023938" cy="1023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1676400" y="2027238"/>
            <a:ext cx="160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Questions</a:t>
            </a:r>
          </a:p>
        </p:txBody>
      </p:sp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7424738" y="5410200"/>
            <a:ext cx="1295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Contacts</a:t>
            </a:r>
          </a:p>
        </p:txBody>
      </p:sp>
      <p:pic>
        <p:nvPicPr>
          <p:cNvPr id="512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3124200"/>
            <a:ext cx="1143000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28" name="Text Box 10"/>
          <p:cNvSpPr txBox="1">
            <a:spLocks noChangeArrowheads="1"/>
          </p:cNvSpPr>
          <p:nvPr/>
        </p:nvSpPr>
        <p:spPr bwMode="auto">
          <a:xfrm>
            <a:off x="7434263" y="3810000"/>
            <a:ext cx="1219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Reference</a:t>
            </a:r>
          </a:p>
        </p:txBody>
      </p:sp>
      <p:sp>
        <p:nvSpPr>
          <p:cNvPr id="5129" name="Text Box 12"/>
          <p:cNvSpPr txBox="1">
            <a:spLocks noChangeArrowheads="1"/>
          </p:cNvSpPr>
          <p:nvPr/>
        </p:nvSpPr>
        <p:spPr bwMode="auto">
          <a:xfrm>
            <a:off x="1566863" y="5478463"/>
            <a:ext cx="169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Demonstration</a:t>
            </a:r>
          </a:p>
        </p:txBody>
      </p:sp>
      <p:pic>
        <p:nvPicPr>
          <p:cNvPr id="5130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0763" y="1447800"/>
            <a:ext cx="968375" cy="98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1" name="Text Box 14"/>
          <p:cNvSpPr txBox="1">
            <a:spLocks noChangeArrowheads="1"/>
          </p:cNvSpPr>
          <p:nvPr/>
        </p:nvSpPr>
        <p:spPr bwMode="auto">
          <a:xfrm>
            <a:off x="7381875" y="1752600"/>
            <a:ext cx="1447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Hands on Exercise</a:t>
            </a:r>
          </a:p>
        </p:txBody>
      </p:sp>
      <p:sp>
        <p:nvSpPr>
          <p:cNvPr id="5132" name="Text Box 16"/>
          <p:cNvSpPr txBox="1">
            <a:spLocks noChangeArrowheads="1"/>
          </p:cNvSpPr>
          <p:nvPr/>
        </p:nvSpPr>
        <p:spPr bwMode="auto">
          <a:xfrm>
            <a:off x="1589088" y="3671888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Coding Standards</a:t>
            </a:r>
          </a:p>
        </p:txBody>
      </p:sp>
      <p:pic>
        <p:nvPicPr>
          <p:cNvPr id="5133" name="Picture 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2625" y="3200400"/>
            <a:ext cx="841375" cy="111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4" name="Text Box 18"/>
          <p:cNvSpPr txBox="1">
            <a:spLocks noChangeArrowheads="1"/>
          </p:cNvSpPr>
          <p:nvPr/>
        </p:nvSpPr>
        <p:spPr bwMode="auto">
          <a:xfrm>
            <a:off x="4581525" y="3714750"/>
            <a:ext cx="14478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400">
                <a:latin typeface="Cambria" pitchFamily="18" charset="0"/>
              </a:rPr>
              <a:t>Test Your Understanding</a:t>
            </a:r>
          </a:p>
        </p:txBody>
      </p:sp>
      <p:sp>
        <p:nvSpPr>
          <p:cNvPr id="5135" name="Text Box 19"/>
          <p:cNvSpPr txBox="1">
            <a:spLocks noChangeArrowheads="1"/>
          </p:cNvSpPr>
          <p:nvPr/>
        </p:nvSpPr>
        <p:spPr bwMode="auto">
          <a:xfrm>
            <a:off x="4579938" y="2068513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Tools</a:t>
            </a:r>
          </a:p>
        </p:txBody>
      </p:sp>
      <p:pic>
        <p:nvPicPr>
          <p:cNvPr id="5136" name="Picture 2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4816475"/>
            <a:ext cx="963613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7" name="Text Box 21"/>
          <p:cNvSpPr txBox="1">
            <a:spLocks noChangeArrowheads="1"/>
          </p:cNvSpPr>
          <p:nvPr/>
        </p:nvSpPr>
        <p:spPr bwMode="auto">
          <a:xfrm>
            <a:off x="4572000" y="5286375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A Welcome Break</a:t>
            </a:r>
          </a:p>
        </p:txBody>
      </p:sp>
      <p:pic>
        <p:nvPicPr>
          <p:cNvPr id="5138" name="Picture 27" descr="Contac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77000" y="4873625"/>
            <a:ext cx="923925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9" name="Picture 2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81400" y="3200400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140" name="Picture 3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600" y="5105400"/>
            <a:ext cx="996950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141" name="Picture 3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34125" y="1577975"/>
            <a:ext cx="1133475" cy="105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285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How blocking leads to deadlocks?</a:t>
            </a:r>
          </a:p>
          <a:p>
            <a:r>
              <a:rPr lang="en-US" smtClean="0"/>
              <a:t>What is a deadlock?</a:t>
            </a:r>
          </a:p>
          <a:p>
            <a:r>
              <a:rPr lang="en-US" smtClean="0"/>
              <a:t>What happens then?</a:t>
            </a:r>
          </a:p>
          <a:p>
            <a:r>
              <a:rPr lang="en-US" smtClean="0"/>
              <a:t>Capturing deadlocks</a:t>
            </a:r>
          </a:p>
          <a:p>
            <a:r>
              <a:rPr lang="en-US" smtClean="0"/>
              <a:t>Resources that may cause it</a:t>
            </a:r>
          </a:p>
          <a:p>
            <a:r>
              <a:rPr lang="en-US" smtClean="0"/>
              <a:t>Minimizing deadlocks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271939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Deadlocks: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</a:t>
            </a:r>
          </a:p>
          <a:p>
            <a:pPr>
              <a:buNone/>
            </a:pPr>
            <a:r>
              <a:rPr lang="en-US" sz="2000" dirty="0"/>
              <a:t>	After completing this chapter you will be able to:</a:t>
            </a:r>
          </a:p>
          <a:p>
            <a:pPr lvl="1"/>
            <a:r>
              <a:rPr lang="en-US" dirty="0" smtClean="0"/>
              <a:t>Know the effects of Deadlocks</a:t>
            </a:r>
          </a:p>
          <a:p>
            <a:pPr lvl="1"/>
            <a:r>
              <a:rPr lang="en-US" dirty="0" smtClean="0"/>
              <a:t>How to identify and prevent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449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Blocking - Deadlocks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Blocking escalates to a bigger problem – DEADLOCKS</a:t>
            </a:r>
          </a:p>
          <a:p>
            <a:endParaRPr lang="en-US" smtClean="0"/>
          </a:p>
        </p:txBody>
      </p:sp>
      <p:pic>
        <p:nvPicPr>
          <p:cNvPr id="25604" name="Picture 3" descr="http://www.teratrax.com/wp-content/uploads/block_to_deadlock.gi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43200"/>
            <a:ext cx="548640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9625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	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deadlock occurs when two or more tasks permanently block each other by each task having a lock on a resource which the other tasks are trying to lock</a:t>
            </a:r>
          </a:p>
        </p:txBody>
      </p:sp>
    </p:spTree>
    <p:extLst>
      <p:ext uri="{BB962C8B-B14F-4D97-AF65-F5344CB8AC3E}">
        <p14:creationId xmlns:p14="http://schemas.microsoft.com/office/powerpoint/2010/main" xmlns="" val="362319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happens then?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SQL Server chooses one of the processes as the deadlock victim and aborts it.</a:t>
            </a:r>
          </a:p>
          <a:p>
            <a:r>
              <a:rPr lang="en-US" smtClean="0"/>
              <a:t>It is rolled back and a 1205 error notification is sent back to the user.</a:t>
            </a:r>
          </a:p>
          <a:p>
            <a:endParaRPr lang="en-US" smtClean="0"/>
          </a:p>
          <a:p>
            <a:r>
              <a:rPr lang="en-US" smtClean="0"/>
              <a:t>	Your server command (process id N) was deadlocked with another process and has been chosen as deadlock victim. Re-run your command. </a:t>
            </a:r>
          </a:p>
          <a:p>
            <a:endParaRPr lang="en-US" smtClean="0"/>
          </a:p>
          <a:p>
            <a:r>
              <a:rPr lang="en-US" smtClean="0"/>
              <a:t>This process is taken care by the LOCK 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657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Choosing the deadlock victim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Deadlock priority – lowest priority process chosen as the victim</a:t>
            </a:r>
          </a:p>
          <a:p>
            <a:pPr lvl="3"/>
            <a:r>
              <a:rPr lang="en-US" smtClean="0"/>
              <a:t>SET DEADLOCK_PRIORITY { LOW | NORMAL | HIGH | &lt;numeric-priority&gt; | @deadlock_var | @deadlock_intvar } &lt;numeric-priority&gt; ::= { -10 | -9 | -8 | … | 0 | … | 8 | 9 | 10 } </a:t>
            </a:r>
          </a:p>
          <a:p>
            <a:r>
              <a:rPr lang="en-US" smtClean="0"/>
              <a:t>Rollback cost </a:t>
            </a:r>
          </a:p>
          <a:p>
            <a:pPr lvl="2"/>
            <a:r>
              <a:rPr lang="en-US" smtClean="0"/>
              <a:t>– in case of equal priority, this is taken into consideration</a:t>
            </a:r>
          </a:p>
          <a:p>
            <a:pPr lvl="2"/>
            <a:r>
              <a:rPr lang="en-US" smtClean="0"/>
              <a:t>- the process with the lowest rollback cost is chosen.</a:t>
            </a:r>
          </a:p>
        </p:txBody>
      </p:sp>
    </p:spTree>
    <p:extLst>
      <p:ext uri="{BB962C8B-B14F-4D97-AF65-F5344CB8AC3E}">
        <p14:creationId xmlns:p14="http://schemas.microsoft.com/office/powerpoint/2010/main" xmlns="" val="57098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A - Presentation Template 1">
      <a:dk1>
        <a:srgbClr val="1A1A70"/>
      </a:dk1>
      <a:lt1>
        <a:srgbClr val="FFFFFF"/>
      </a:lt1>
      <a:dk2>
        <a:srgbClr val="12449E"/>
      </a:dk2>
      <a:lt2>
        <a:srgbClr val="C0C0C0"/>
      </a:lt2>
      <a:accent1>
        <a:srgbClr val="3167D3"/>
      </a:accent1>
      <a:accent2>
        <a:srgbClr val="87A3E9"/>
      </a:accent2>
      <a:accent3>
        <a:srgbClr val="FFFFFF"/>
      </a:accent3>
      <a:accent4>
        <a:srgbClr val="14145F"/>
      </a:accent4>
      <a:accent5>
        <a:srgbClr val="ADB8E6"/>
      </a:accent5>
      <a:accent6>
        <a:srgbClr val="7A93D3"/>
      </a:accent6>
      <a:hlink>
        <a:srgbClr val="90B54D"/>
      </a:hlink>
      <a:folHlink>
        <a:srgbClr val="F6A23C"/>
      </a:folHlink>
    </a:clrScheme>
    <a:fontScheme name="CA - Presentation Template">
      <a:majorFont>
        <a:latin typeface="Monotype Corsiv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 - Presentation Template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 - Presentation Template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 - Presentation Template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</TotalTime>
  <Words>564</Words>
  <Application>Microsoft Office PowerPoint</Application>
  <PresentationFormat>On-screen Show (4:3)</PresentationFormat>
  <Paragraphs>126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Theme1</vt:lpstr>
      <vt:lpstr>DEADLOCKS</vt:lpstr>
      <vt:lpstr>About the Author</vt:lpstr>
      <vt:lpstr>Icons Used</vt:lpstr>
      <vt:lpstr>Overview</vt:lpstr>
      <vt:lpstr>Deadlocks: Objective</vt:lpstr>
      <vt:lpstr>Blocking - Deadlocks</vt:lpstr>
      <vt:lpstr>Deadlock </vt:lpstr>
      <vt:lpstr>What happens then?</vt:lpstr>
      <vt:lpstr>Choosing the deadlock victim</vt:lpstr>
      <vt:lpstr>Resources that can cause Deadlock</vt:lpstr>
      <vt:lpstr>Deadlock Detection</vt:lpstr>
      <vt:lpstr>An Example..</vt:lpstr>
      <vt:lpstr>Minimizing Deadlocks (1)</vt:lpstr>
      <vt:lpstr>Minimizing Deadlocks (2)</vt:lpstr>
      <vt:lpstr>Capturing Deadlocks</vt:lpstr>
      <vt:lpstr>Capturing Deadlocks(2)</vt:lpstr>
      <vt:lpstr>Capturing Deadlocks(3)</vt:lpstr>
      <vt:lpstr>Profiler: Event Selection</vt:lpstr>
      <vt:lpstr>Profiler: Extraction Settings</vt:lpstr>
      <vt:lpstr>Example .. </vt:lpstr>
      <vt:lpstr>Example: Output</vt:lpstr>
      <vt:lpstr>Dealing with Deadlock problem(1)</vt:lpstr>
      <vt:lpstr>Dealing with Deadlock problem(2)</vt:lpstr>
      <vt:lpstr>Test your understanding</vt:lpstr>
      <vt:lpstr>Deadlocks: Summary</vt:lpstr>
      <vt:lpstr>Deadlocks: Sources</vt:lpstr>
      <vt:lpstr>You have successfully completed  SQL Server – Deadlocks Concepts</vt:lpstr>
    </vt:vector>
  </TitlesOfParts>
  <Company>Cognizant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DEADLOCKS</dc:title>
  <dc:creator>Ravisankar, Jayakumaur R (Cognizant)</dc:creator>
  <cp:lastModifiedBy>217673</cp:lastModifiedBy>
  <cp:revision>5</cp:revision>
  <dcterms:created xsi:type="dcterms:W3CDTF">2012-10-11T08:27:49Z</dcterms:created>
  <dcterms:modified xsi:type="dcterms:W3CDTF">2012-11-01T04:33:43Z</dcterms:modified>
</cp:coreProperties>
</file>