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71" r:id="rId3"/>
    <p:sldId id="272" r:id="rId4"/>
    <p:sldId id="268" r:id="rId5"/>
    <p:sldId id="266" r:id="rId6"/>
    <p:sldId id="263" r:id="rId7"/>
    <p:sldId id="258" r:id="rId8"/>
    <p:sldId id="259" r:id="rId9"/>
    <p:sldId id="260" r:id="rId10"/>
    <p:sldId id="264" r:id="rId11"/>
    <p:sldId id="261" r:id="rId12"/>
    <p:sldId id="262" r:id="rId13"/>
    <p:sldId id="265" r:id="rId14"/>
    <p:sldId id="267" r:id="rId15"/>
    <p:sldId id="270" r:id="rId16"/>
    <p:sldId id="27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6FB2B-E58B-4539-8B67-4B12C13E4D1D}"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71EBE-A46B-456E-A7E4-02C9DB839D29}" type="slidenum">
              <a:rPr lang="en-US" smtClean="0"/>
              <a:pPr/>
              <a:t>‹#›</a:t>
            </a:fld>
            <a:endParaRPr lang="en-US"/>
          </a:p>
        </p:txBody>
      </p:sp>
    </p:spTree>
    <p:extLst>
      <p:ext uri="{BB962C8B-B14F-4D97-AF65-F5344CB8AC3E}">
        <p14:creationId xmlns:p14="http://schemas.microsoft.com/office/powerpoint/2010/main" xmlns="" val="223208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terms login and user are often used interchangeably, they are very different.</a:t>
            </a:r>
          </a:p>
          <a:p>
            <a:endParaRPr lang="en-US" dirty="0" smtClean="0"/>
          </a:p>
          <a:p>
            <a:r>
              <a:rPr lang="en-US" dirty="0" smtClean="0"/>
              <a:t>    A login is used for user authentication</a:t>
            </a:r>
          </a:p>
          <a:p>
            <a:r>
              <a:rPr lang="en-US" dirty="0" smtClean="0"/>
              <a:t>    A database user account is used for database access and permissions validation.</a:t>
            </a:r>
          </a:p>
          <a:p>
            <a:r>
              <a:rPr lang="en-US" dirty="0" smtClean="0"/>
              <a:t>The process of verifying that a particular login is valid is called "authentication". This login must be associated to a SQL Server database user. You use the user account to control activities performed in the database. If no user account exists in a database for a specific login, the user that is using that login cannot access the database even though the user may be able to connect to SQL Server.</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6</a:t>
            </a:fld>
            <a:endParaRPr lang="en-US"/>
          </a:p>
        </p:txBody>
      </p:sp>
    </p:spTree>
    <p:extLst>
      <p:ext uri="{BB962C8B-B14F-4D97-AF65-F5344CB8AC3E}">
        <p14:creationId xmlns:p14="http://schemas.microsoft.com/office/powerpoint/2010/main" xmlns="" val="382577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SQL Server Management Studio, expand the "Security" option and right click on "Logins"</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7</a:t>
            </a:fld>
            <a:endParaRPr lang="en-US"/>
          </a:p>
        </p:txBody>
      </p:sp>
    </p:spTree>
    <p:extLst>
      <p:ext uri="{BB962C8B-B14F-4D97-AF65-F5344CB8AC3E}">
        <p14:creationId xmlns:p14="http://schemas.microsoft.com/office/powerpoint/2010/main" xmlns="" val="4303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Complete the login properties in the "General" tab by providing a name for the login, choosing the Authentication method (providing a password if you choose "SQL Server authentication"), and selecting the database to use as a default.</a:t>
            </a:r>
          </a:p>
          <a:p>
            <a:endParaRPr lang="en-US" dirty="0" smtClean="0"/>
          </a:p>
          <a:p>
            <a:r>
              <a:rPr lang="en-US" dirty="0" smtClean="0"/>
              <a:t>When password complexity policy is enforced, new passwords must meet the following guidelines: </a:t>
            </a:r>
          </a:p>
          <a:p>
            <a:r>
              <a:rPr lang="en-US" dirty="0" smtClean="0"/>
              <a:t>The password does not contain all or part of the account name of the user. Part of an account name is defined as three or more consecutive alphanumeric characters delimited on both ends by white space such as space, tab, and return, or any of the following characters: comma (,), period (.), hyphen (-), underscore (_), or number sign (#).</a:t>
            </a:r>
          </a:p>
          <a:p>
            <a:r>
              <a:rPr lang="en-US" dirty="0" smtClean="0"/>
              <a:t>The password is at least eight characters long. </a:t>
            </a:r>
          </a:p>
          <a:p>
            <a:r>
              <a:rPr lang="en-US" dirty="0" smtClean="0"/>
              <a:t>The password contains characters from three of the following four categories: </a:t>
            </a:r>
          </a:p>
          <a:p>
            <a:pPr lvl="1"/>
            <a:r>
              <a:rPr lang="en-US" dirty="0" smtClean="0"/>
              <a:t>Latin uppercase letters (A through Z) </a:t>
            </a:r>
          </a:p>
          <a:p>
            <a:pPr lvl="1"/>
            <a:r>
              <a:rPr lang="en-US" dirty="0" smtClean="0"/>
              <a:t>Latin lowercase letters (a through z) </a:t>
            </a:r>
          </a:p>
          <a:p>
            <a:pPr lvl="1"/>
            <a:r>
              <a:rPr lang="en-US" dirty="0" smtClean="0"/>
              <a:t>Base 10 digits (0 through 9) </a:t>
            </a:r>
          </a:p>
          <a:p>
            <a:pPr lvl="1"/>
            <a:r>
              <a:rPr lang="en-US" dirty="0" smtClean="0"/>
              <a:t>Non-alphanumeric characters such as: exclamation point (!), dollar sign ($), number sign (#), or percent (%).</a:t>
            </a:r>
          </a:p>
          <a:p>
            <a:r>
              <a:rPr lang="en-US" dirty="0" smtClean="0"/>
              <a:t>Passwords can be up to 128 characters long. You should use passwords that are as long and complex as possible. </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8</a:t>
            </a:fld>
            <a:endParaRPr lang="en-US"/>
          </a:p>
        </p:txBody>
      </p:sp>
    </p:spTree>
    <p:extLst>
      <p:ext uri="{BB962C8B-B14F-4D97-AF65-F5344CB8AC3E}">
        <p14:creationId xmlns:p14="http://schemas.microsoft.com/office/powerpoint/2010/main" xmlns="" val="408440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 the "Server Roles" tab if you need to apply any server-wide security privileges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Server roles are available for various database administration tasks. Not everyone should be assigned to a server role. In fact, only advanced users such as database administrators should be assigned a server role.</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9</a:t>
            </a:fld>
            <a:endParaRPr lang="en-US"/>
          </a:p>
        </p:txBody>
      </p:sp>
    </p:spTree>
    <p:extLst>
      <p:ext uri="{BB962C8B-B14F-4D97-AF65-F5344CB8AC3E}">
        <p14:creationId xmlns:p14="http://schemas.microsoft.com/office/powerpoint/2010/main" xmlns="" val="43647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"User Mapping" tab to specify which databases this user account is allowed to access. By default, the login will be assigned to the "Public" role, which provides the login with basic access. If the login needs more access in one or more databases, it can be assigned to another role with greater privileges.</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10</a:t>
            </a:fld>
            <a:endParaRPr lang="en-US"/>
          </a:p>
        </p:txBody>
      </p:sp>
    </p:spTree>
    <p:extLst>
      <p:ext uri="{BB962C8B-B14F-4D97-AF65-F5344CB8AC3E}">
        <p14:creationId xmlns:p14="http://schemas.microsoft.com/office/powerpoint/2010/main" xmlns="" val="368292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view the properties of a server role by right clicking on it. You can then add users to the server role by clicking Add.</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12</a:t>
            </a:fld>
            <a:endParaRPr lang="en-US"/>
          </a:p>
        </p:txBody>
      </p:sp>
    </p:spTree>
    <p:extLst>
      <p:ext uri="{BB962C8B-B14F-4D97-AF65-F5344CB8AC3E}">
        <p14:creationId xmlns:p14="http://schemas.microsoft.com/office/powerpoint/2010/main" xmlns="" val="2112016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1D8BD707-D9CF-40AE-B4C6-C98DA3205C09}"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B6F15528-21DE-4FAA-801E-634DDDAF4B2B}"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Server and Database Principals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Mapping</a:t>
            </a:r>
            <a:endParaRPr lang="en-US" dirty="0"/>
          </a:p>
        </p:txBody>
      </p:sp>
      <p:pic>
        <p:nvPicPr>
          <p:cNvPr id="4" name="Content Placeholder 3" descr="user mapping.gif"/>
          <p:cNvPicPr>
            <a:picLocks noGrp="1" noChangeAspect="1"/>
          </p:cNvPicPr>
          <p:nvPr>
            <p:ph idx="1"/>
          </p:nvPr>
        </p:nvPicPr>
        <p:blipFill>
          <a:blip r:embed="rId3" cstate="print"/>
          <a:stretch>
            <a:fillRect/>
          </a:stretch>
        </p:blipFill>
        <p:spPr>
          <a:xfrm>
            <a:off x="1219201" y="1853926"/>
            <a:ext cx="4198005" cy="4623074"/>
          </a:xfrm>
        </p:spPr>
      </p:pic>
      <p:sp>
        <p:nvSpPr>
          <p:cNvPr id="3" name="Right Brace 2"/>
          <p:cNvSpPr/>
          <p:nvPr/>
        </p:nvSpPr>
        <p:spPr>
          <a:xfrm>
            <a:off x="5541723" y="4724399"/>
            <a:ext cx="457200" cy="1447801"/>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998921" y="5263633"/>
            <a:ext cx="2383077" cy="369332"/>
          </a:xfrm>
          <a:prstGeom prst="rect">
            <a:avLst/>
          </a:prstGeom>
          <a:noFill/>
        </p:spPr>
        <p:txBody>
          <a:bodyPr wrap="square" rtlCol="0">
            <a:spAutoFit/>
          </a:bodyPr>
          <a:lstStyle/>
          <a:p>
            <a:pPr algn="just"/>
            <a:r>
              <a:rPr lang="en-US" dirty="0" smtClean="0"/>
              <a:t>Choose database roles</a:t>
            </a:r>
            <a:endParaRPr lang="en-US" dirty="0"/>
          </a:p>
        </p:txBody>
      </p:sp>
      <p:sp>
        <p:nvSpPr>
          <p:cNvPr id="8" name="Rectangle 7"/>
          <p:cNvSpPr/>
          <p:nvPr/>
        </p:nvSpPr>
        <p:spPr>
          <a:xfrm>
            <a:off x="1219200" y="1295400"/>
            <a:ext cx="6934199" cy="369332"/>
          </a:xfrm>
          <a:prstGeom prst="rect">
            <a:avLst/>
          </a:prstGeom>
        </p:spPr>
        <p:txBody>
          <a:bodyPr wrap="square">
            <a:spAutoFit/>
          </a:bodyPr>
          <a:lstStyle/>
          <a:p>
            <a:pPr marL="285750" indent="-285750" algn="just">
              <a:buFont typeface="Arial" pitchFamily="34" charset="0"/>
              <a:buChar char="•"/>
            </a:pPr>
            <a:r>
              <a:rPr lang="en-US" dirty="0"/>
              <a:t>Specify which database the login can </a:t>
            </a:r>
            <a:r>
              <a:rPr lang="en-US" dirty="0" smtClean="0"/>
              <a:t>access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Roles</a:t>
            </a:r>
            <a:endParaRPr lang="en-US" dirty="0"/>
          </a:p>
        </p:txBody>
      </p:sp>
      <p:pic>
        <p:nvPicPr>
          <p:cNvPr id="4" name="Content Placeholder 3" descr="server_roles_1.gif"/>
          <p:cNvPicPr>
            <a:picLocks noGrp="1" noChangeAspect="1"/>
          </p:cNvPicPr>
          <p:nvPr>
            <p:ph idx="4294967295"/>
          </p:nvPr>
        </p:nvPicPr>
        <p:blipFill>
          <a:blip r:embed="rId2" cstate="print"/>
          <a:stretch>
            <a:fillRect/>
          </a:stretch>
        </p:blipFill>
        <p:spPr>
          <a:xfrm>
            <a:off x="0" y="1371600"/>
            <a:ext cx="3143250" cy="4953000"/>
          </a:xfrm>
        </p:spPr>
      </p:pic>
      <p:cxnSp>
        <p:nvCxnSpPr>
          <p:cNvPr id="5" name="Straight Arrow Connector 4"/>
          <p:cNvCxnSpPr/>
          <p:nvPr/>
        </p:nvCxnSpPr>
        <p:spPr>
          <a:xfrm>
            <a:off x="3179523" y="4595598"/>
            <a:ext cx="1222333"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1752600" y="4486828"/>
            <a:ext cx="1426923" cy="21754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52600" y="3062611"/>
            <a:ext cx="1143000" cy="23966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3"/>
          </p:cNvCxnSpPr>
          <p:nvPr/>
        </p:nvCxnSpPr>
        <p:spPr>
          <a:xfrm>
            <a:off x="2895600" y="3182441"/>
            <a:ext cx="15240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31082" y="2859275"/>
            <a:ext cx="2895600" cy="646331"/>
          </a:xfrm>
          <a:prstGeom prst="rect">
            <a:avLst/>
          </a:prstGeom>
          <a:noFill/>
        </p:spPr>
        <p:txBody>
          <a:bodyPr wrap="square" rtlCol="0">
            <a:spAutoFit/>
          </a:bodyPr>
          <a:lstStyle/>
          <a:p>
            <a:pPr algn="just"/>
            <a:r>
              <a:rPr lang="en-US" dirty="0" smtClean="0"/>
              <a:t>Can </a:t>
            </a:r>
            <a:r>
              <a:rPr lang="en-US" dirty="0"/>
              <a:t>create, alter, drop, and restore any database</a:t>
            </a:r>
          </a:p>
        </p:txBody>
      </p:sp>
      <p:sp>
        <p:nvSpPr>
          <p:cNvPr id="12" name="TextBox 11"/>
          <p:cNvSpPr txBox="1"/>
          <p:nvPr/>
        </p:nvSpPr>
        <p:spPr>
          <a:xfrm>
            <a:off x="4401856" y="4163662"/>
            <a:ext cx="2740068" cy="646331"/>
          </a:xfrm>
          <a:prstGeom prst="rect">
            <a:avLst/>
          </a:prstGeom>
          <a:noFill/>
        </p:spPr>
        <p:txBody>
          <a:bodyPr wrap="square" rtlCol="0">
            <a:spAutoFit/>
          </a:bodyPr>
          <a:lstStyle/>
          <a:p>
            <a:pPr algn="just"/>
            <a:r>
              <a:rPr lang="en-US" dirty="0"/>
              <a:t>Can set server-wide configuration options</a:t>
            </a:r>
          </a:p>
        </p:txBody>
      </p:sp>
      <p:sp>
        <p:nvSpPr>
          <p:cNvPr id="13" name="Rounded Rectangle 12"/>
          <p:cNvSpPr/>
          <p:nvPr/>
        </p:nvSpPr>
        <p:spPr>
          <a:xfrm>
            <a:off x="1773477" y="4953000"/>
            <a:ext cx="1122123" cy="2286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895600" y="5112707"/>
            <a:ext cx="15240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80979" y="4953000"/>
            <a:ext cx="2872635" cy="646331"/>
          </a:xfrm>
          <a:prstGeom prst="rect">
            <a:avLst/>
          </a:prstGeom>
          <a:noFill/>
        </p:spPr>
        <p:txBody>
          <a:bodyPr wrap="square" rtlCol="0">
            <a:spAutoFit/>
          </a:bodyPr>
          <a:lstStyle/>
          <a:p>
            <a:pPr algn="just"/>
            <a:r>
              <a:rPr lang="en-US" dirty="0"/>
              <a:t>Can perform any task in SQL </a:t>
            </a:r>
            <a:r>
              <a:rPr lang="en-US" dirty="0" smtClean="0"/>
              <a:t>Server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 Properties</a:t>
            </a:r>
            <a:endParaRPr lang="en-US" dirty="0"/>
          </a:p>
        </p:txBody>
      </p:sp>
      <p:pic>
        <p:nvPicPr>
          <p:cNvPr id="4" name="Content Placeholder 3" descr="server_roles_2.gif"/>
          <p:cNvPicPr>
            <a:picLocks noGrp="1" noChangeAspect="1"/>
          </p:cNvPicPr>
          <p:nvPr>
            <p:ph idx="4294967295"/>
          </p:nvPr>
        </p:nvPicPr>
        <p:blipFill>
          <a:blip r:embed="rId3" cstate="print"/>
          <a:stretch>
            <a:fillRect/>
          </a:stretch>
        </p:blipFill>
        <p:spPr>
          <a:xfrm>
            <a:off x="0" y="1524000"/>
            <a:ext cx="5346700" cy="4800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 r="4492" b="48226"/>
          <a:stretch/>
        </p:blipFill>
        <p:spPr>
          <a:xfrm>
            <a:off x="990600" y="1676400"/>
            <a:ext cx="6945822" cy="4258806"/>
          </a:xfrm>
        </p:spPr>
      </p:pic>
    </p:spTree>
    <p:extLst>
      <p:ext uri="{BB962C8B-B14F-4D97-AF65-F5344CB8AC3E}">
        <p14:creationId xmlns:p14="http://schemas.microsoft.com/office/powerpoint/2010/main" xmlns="" val="1215905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Roles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79781749"/>
              </p:ext>
            </p:extLst>
          </p:nvPr>
        </p:nvGraphicFramePr>
        <p:xfrm>
          <a:off x="457200" y="1600200"/>
          <a:ext cx="7924800" cy="4175760"/>
        </p:xfrm>
        <a:graphic>
          <a:graphicData uri="http://schemas.openxmlformats.org/drawingml/2006/table">
            <a:tbl>
              <a:tblPr firstRow="1" bandRow="1">
                <a:tableStyleId>{5C22544A-7EE6-4342-B048-85BDC9FD1C3A}</a:tableStyleId>
              </a:tblPr>
              <a:tblGrid>
                <a:gridCol w="3962400"/>
                <a:gridCol w="3962400"/>
              </a:tblGrid>
              <a:tr h="746760">
                <a:tc>
                  <a:txBody>
                    <a:bodyPr/>
                    <a:lstStyle/>
                    <a:p>
                      <a:pPr algn="just"/>
                      <a:r>
                        <a:rPr lang="en-US" dirty="0" smtClean="0"/>
                        <a:t>Database-level role </a:t>
                      </a:r>
                      <a:endParaRPr lang="en-US" dirty="0"/>
                    </a:p>
                  </a:txBody>
                  <a:tcPr/>
                </a:tc>
                <a:tc>
                  <a:txBody>
                    <a:bodyPr/>
                    <a:lstStyle/>
                    <a:p>
                      <a:pPr algn="just"/>
                      <a:r>
                        <a:rPr lang="en-US" dirty="0" smtClean="0"/>
                        <a:t>Description</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db_owner</a:t>
                      </a:r>
                      <a:r>
                        <a:rPr lang="en-US" dirty="0" smtClean="0"/>
                        <a:t> </a:t>
                      </a:r>
                    </a:p>
                    <a:p>
                      <a:pPr algn="just"/>
                      <a:endParaRPr lang="en-US" dirty="0"/>
                    </a:p>
                  </a:txBody>
                  <a:tcPr/>
                </a:tc>
                <a:tc>
                  <a:txBody>
                    <a:bodyPr/>
                    <a:lstStyle/>
                    <a:p>
                      <a:pPr algn="just"/>
                      <a:r>
                        <a:rPr lang="en-US" dirty="0" smtClean="0"/>
                        <a:t>can perform all configuration and maintenance activities on the database, and can also drop the database</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db_datawriter</a:t>
                      </a:r>
                      <a:r>
                        <a:rPr lang="en-US" dirty="0" smtClean="0"/>
                        <a:t> </a:t>
                      </a:r>
                    </a:p>
                    <a:p>
                      <a:pPr algn="just"/>
                      <a:endParaRPr lang="en-US" dirty="0"/>
                    </a:p>
                  </a:txBody>
                  <a:tcPr/>
                </a:tc>
                <a:tc>
                  <a:txBody>
                    <a:bodyPr/>
                    <a:lstStyle/>
                    <a:p>
                      <a:pPr algn="just"/>
                      <a:r>
                        <a:rPr lang="en-US" dirty="0" smtClean="0"/>
                        <a:t>can add, delete, or change data in all user tables</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db_datareader</a:t>
                      </a:r>
                      <a:r>
                        <a:rPr lang="en-US" dirty="0" smtClean="0"/>
                        <a:t> </a:t>
                      </a:r>
                    </a:p>
                    <a:p>
                      <a:pPr algn="just"/>
                      <a:endParaRPr lang="en-US" dirty="0"/>
                    </a:p>
                  </a:txBody>
                  <a:tcPr/>
                </a:tc>
                <a:tc>
                  <a:txBody>
                    <a:bodyPr/>
                    <a:lstStyle/>
                    <a:p>
                      <a:pPr algn="just"/>
                      <a:r>
                        <a:rPr lang="en-US" dirty="0" smtClean="0"/>
                        <a:t>can read all data from all user tables</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db_backupoperator</a:t>
                      </a:r>
                      <a:r>
                        <a:rPr lang="en-US" dirty="0" smtClean="0"/>
                        <a:t> </a:t>
                      </a:r>
                    </a:p>
                    <a:p>
                      <a:pPr algn="just"/>
                      <a:endParaRPr lang="en-US" dirty="0"/>
                    </a:p>
                  </a:txBody>
                  <a:tcPr/>
                </a:tc>
                <a:tc>
                  <a:txBody>
                    <a:bodyPr/>
                    <a:lstStyle/>
                    <a:p>
                      <a:pPr algn="just"/>
                      <a:r>
                        <a:rPr lang="en-US" dirty="0" smtClean="0"/>
                        <a:t>can back up the database</a:t>
                      </a:r>
                      <a:endParaRPr lang="en-US" dirty="0"/>
                    </a:p>
                  </a:txBody>
                  <a:tcPr/>
                </a:tc>
              </a:tr>
            </a:tbl>
          </a:graphicData>
        </a:graphic>
      </p:graphicFrame>
    </p:spTree>
    <p:extLst>
      <p:ext uri="{BB962C8B-B14F-4D97-AF65-F5344CB8AC3E}">
        <p14:creationId xmlns:p14="http://schemas.microsoft.com/office/powerpoint/2010/main" xmlns="" val="711812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T-SQL Syntax</a:t>
            </a:r>
            <a:endParaRPr lang="en-US" dirty="0"/>
          </a:p>
        </p:txBody>
      </p:sp>
      <p:sp>
        <p:nvSpPr>
          <p:cNvPr id="2" name="Content Placeholder 1"/>
          <p:cNvSpPr>
            <a:spLocks noGrp="1"/>
          </p:cNvSpPr>
          <p:nvPr>
            <p:ph idx="1"/>
          </p:nvPr>
        </p:nvSpPr>
        <p:spPr/>
        <p:txBody>
          <a:bodyPr/>
          <a:lstStyle/>
          <a:p>
            <a:pPr marL="109728" indent="0" algn="just">
              <a:buNone/>
            </a:pPr>
            <a:endParaRPr lang="en-US" dirty="0" smtClean="0"/>
          </a:p>
          <a:p>
            <a:pPr marL="109728" indent="0" algn="just">
              <a:buNone/>
            </a:pPr>
            <a:r>
              <a:rPr lang="en-US" dirty="0" smtClean="0"/>
              <a:t>CREATE </a:t>
            </a:r>
            <a:r>
              <a:rPr lang="en-US" dirty="0"/>
              <a:t>LOGIN </a:t>
            </a:r>
            <a:r>
              <a:rPr lang="en-US" i="1" dirty="0" smtClean="0"/>
              <a:t>login_name</a:t>
            </a:r>
            <a:r>
              <a:rPr lang="en-US" dirty="0" smtClean="0"/>
              <a:t> </a:t>
            </a:r>
            <a:r>
              <a:rPr lang="en-US" dirty="0"/>
              <a:t>WITH PASSWORD = </a:t>
            </a:r>
            <a:r>
              <a:rPr lang="en-US" dirty="0" smtClean="0"/>
              <a:t>'340$Uuxwp7Mcxo7Khy‘</a:t>
            </a:r>
          </a:p>
          <a:p>
            <a:pPr marL="109728" indent="0" algn="just">
              <a:buNone/>
            </a:pPr>
            <a:endParaRPr lang="en-US" dirty="0" smtClean="0"/>
          </a:p>
          <a:p>
            <a:pPr marL="109728" indent="0" algn="just">
              <a:buNone/>
            </a:pPr>
            <a:r>
              <a:rPr lang="en-US" dirty="0" smtClean="0"/>
              <a:t>CREATE </a:t>
            </a:r>
            <a:r>
              <a:rPr lang="en-US" dirty="0"/>
              <a:t>USER </a:t>
            </a:r>
            <a:r>
              <a:rPr lang="en-US" i="1" dirty="0" smtClean="0"/>
              <a:t>user_name</a:t>
            </a:r>
            <a:r>
              <a:rPr lang="en-US" dirty="0" smtClean="0"/>
              <a:t> </a:t>
            </a:r>
            <a:r>
              <a:rPr lang="en-US" dirty="0"/>
              <a:t>FOR LOGIN </a:t>
            </a:r>
            <a:r>
              <a:rPr lang="en-US" i="1" dirty="0" smtClean="0"/>
              <a:t>login_name</a:t>
            </a:r>
            <a:r>
              <a:rPr lang="en-US" dirty="0" smtClean="0"/>
              <a:t>; </a:t>
            </a:r>
            <a:endParaRPr lang="en-US" dirty="0"/>
          </a:p>
        </p:txBody>
      </p:sp>
    </p:spTree>
    <p:extLst>
      <p:ext uri="{BB962C8B-B14F-4D97-AF65-F5344CB8AC3E}">
        <p14:creationId xmlns:p14="http://schemas.microsoft.com/office/powerpoint/2010/main" xmlns="" val="301010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xmlns="" val="61909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2" name="Content Placeholder 1"/>
          <p:cNvSpPr>
            <a:spLocks noGrp="1"/>
          </p:cNvSpPr>
          <p:nvPr>
            <p:ph idx="1"/>
          </p:nvPr>
        </p:nvSpPr>
        <p:spPr/>
        <p:txBody>
          <a:bodyPr/>
          <a:lstStyle/>
          <a:p>
            <a:pPr algn="just"/>
            <a:r>
              <a:rPr lang="en-US" dirty="0"/>
              <a:t>A login is a security principal, or an entity that can be authenticated by a secure </a:t>
            </a:r>
            <a:r>
              <a:rPr lang="en-US" dirty="0" smtClean="0"/>
              <a:t>system</a:t>
            </a:r>
          </a:p>
          <a:p>
            <a:pPr algn="just"/>
            <a:r>
              <a:rPr lang="en-US" dirty="0" smtClean="0"/>
              <a:t>Users </a:t>
            </a:r>
            <a:r>
              <a:rPr lang="en-US" dirty="0"/>
              <a:t>need a login to connect to SQL </a:t>
            </a:r>
            <a:r>
              <a:rPr lang="en-US" dirty="0" smtClean="0"/>
              <a:t>Server</a:t>
            </a:r>
            <a:endParaRPr lang="en-US" dirty="0"/>
          </a:p>
        </p:txBody>
      </p:sp>
    </p:spTree>
    <p:extLst>
      <p:ext uri="{BB962C8B-B14F-4D97-AF65-F5344CB8AC3E}">
        <p14:creationId xmlns:p14="http://schemas.microsoft.com/office/powerpoint/2010/main" xmlns="" val="7603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308705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239187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2" name="Content Placeholder 1"/>
          <p:cNvSpPr>
            <a:spLocks noGrp="1"/>
          </p:cNvSpPr>
          <p:nvPr>
            <p:ph idx="1"/>
          </p:nvPr>
        </p:nvSpPr>
        <p:spPr/>
        <p:txBody>
          <a:bodyPr/>
          <a:lstStyle/>
          <a:p>
            <a:r>
              <a:rPr lang="en-US" dirty="0" smtClean="0"/>
              <a:t>Creating a server and database principal</a:t>
            </a:r>
            <a:endParaRPr lang="en-US" dirty="0"/>
          </a:p>
        </p:txBody>
      </p:sp>
    </p:spTree>
    <p:extLst>
      <p:ext uri="{BB962C8B-B14F-4D97-AF65-F5344CB8AC3E}">
        <p14:creationId xmlns:p14="http://schemas.microsoft.com/office/powerpoint/2010/main" xmlns="" val="150841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a:t>
            </a:r>
            <a:endParaRPr lang="en-US" dirty="0"/>
          </a:p>
        </p:txBody>
      </p:sp>
      <p:sp>
        <p:nvSpPr>
          <p:cNvPr id="3" name="Content Placeholder 2"/>
          <p:cNvSpPr>
            <a:spLocks noGrp="1"/>
          </p:cNvSpPr>
          <p:nvPr>
            <p:ph idx="1"/>
          </p:nvPr>
        </p:nvSpPr>
        <p:spPr/>
        <p:txBody>
          <a:bodyPr/>
          <a:lstStyle/>
          <a:p>
            <a:r>
              <a:rPr lang="en-US" dirty="0"/>
              <a:t>Principals are entities that can request SQL Server </a:t>
            </a:r>
            <a:r>
              <a:rPr lang="en-US" dirty="0" smtClean="0"/>
              <a:t>resources</a:t>
            </a:r>
          </a:p>
          <a:p>
            <a:r>
              <a:rPr lang="en-US" dirty="0"/>
              <a:t>The scope of influence of a principal depends on the scope of the definition of the principal: </a:t>
            </a:r>
            <a:endParaRPr lang="en-US" dirty="0" smtClean="0"/>
          </a:p>
          <a:p>
            <a:pPr marL="857250" lvl="1" indent="-457200"/>
            <a:r>
              <a:rPr lang="en-US" dirty="0"/>
              <a:t>S</a:t>
            </a:r>
            <a:r>
              <a:rPr lang="en-US" dirty="0" smtClean="0"/>
              <a:t>erver</a:t>
            </a:r>
          </a:p>
          <a:p>
            <a:pPr marL="857250" lvl="1" indent="-457200"/>
            <a:r>
              <a:rPr lang="en-US" dirty="0"/>
              <a:t>D</a:t>
            </a:r>
            <a:r>
              <a:rPr lang="en-US" dirty="0" smtClean="0"/>
              <a:t>atabase</a:t>
            </a:r>
            <a:endParaRPr lang="en-US" dirty="0"/>
          </a:p>
        </p:txBody>
      </p:sp>
    </p:spTree>
    <p:extLst>
      <p:ext uri="{BB962C8B-B14F-4D97-AF65-F5344CB8AC3E}">
        <p14:creationId xmlns:p14="http://schemas.microsoft.com/office/powerpoint/2010/main" xmlns="" val="9220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vs. User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98466279"/>
              </p:ext>
            </p:extLst>
          </p:nvPr>
        </p:nvGraphicFramePr>
        <p:xfrm>
          <a:off x="228600" y="1371600"/>
          <a:ext cx="8686800" cy="3657600"/>
        </p:xfrm>
        <a:graphic>
          <a:graphicData uri="http://schemas.openxmlformats.org/drawingml/2006/table">
            <a:tbl>
              <a:tblPr firstRow="1" bandRow="1">
                <a:tableStyleId>{5C22544A-7EE6-4342-B048-85BDC9FD1C3A}</a:tableStyleId>
              </a:tblPr>
              <a:tblGrid>
                <a:gridCol w="4343400"/>
                <a:gridCol w="4343400"/>
              </a:tblGrid>
              <a:tr h="1219200">
                <a:tc>
                  <a:txBody>
                    <a:bodyPr/>
                    <a:lstStyle/>
                    <a:p>
                      <a:pPr algn="ctr"/>
                      <a:endParaRPr lang="en-US" sz="2500" baseline="0" dirty="0" smtClean="0"/>
                    </a:p>
                    <a:p>
                      <a:pPr algn="ctr"/>
                      <a:r>
                        <a:rPr lang="en-US" sz="2500" baseline="0" dirty="0" smtClean="0"/>
                        <a:t>LOGIN</a:t>
                      </a:r>
                      <a:endParaRPr lang="en-US" sz="2500" baseline="0" dirty="0"/>
                    </a:p>
                  </a:txBody>
                  <a:tcPr marL="96520" marR="96520"/>
                </a:tc>
                <a:tc>
                  <a:txBody>
                    <a:bodyPr/>
                    <a:lstStyle/>
                    <a:p>
                      <a:pPr algn="ctr"/>
                      <a:endParaRPr lang="en-US" sz="2500" baseline="0" dirty="0" smtClean="0"/>
                    </a:p>
                    <a:p>
                      <a:pPr algn="ctr"/>
                      <a:r>
                        <a:rPr lang="en-US" sz="2500" baseline="0" dirty="0" smtClean="0"/>
                        <a:t>USER</a:t>
                      </a:r>
                      <a:endParaRPr lang="en-US" sz="2500" baseline="0" dirty="0"/>
                    </a:p>
                  </a:txBody>
                  <a:tcPr marL="96520" marR="96520"/>
                </a:tc>
              </a:tr>
              <a:tr h="1219200">
                <a:tc>
                  <a:txBody>
                    <a:bodyPr/>
                    <a:lstStyle/>
                    <a:p>
                      <a:pPr algn="just"/>
                      <a:r>
                        <a:rPr lang="en-US" sz="2200" dirty="0" smtClean="0"/>
                        <a:t>Instance</a:t>
                      </a:r>
                      <a:r>
                        <a:rPr lang="en-US" sz="2200" baseline="0" dirty="0" smtClean="0"/>
                        <a:t> level</a:t>
                      </a:r>
                      <a:endParaRPr lang="en-US" sz="2200" dirty="0"/>
                    </a:p>
                  </a:txBody>
                  <a:tcPr marL="96520" marR="96520"/>
                </a:tc>
                <a:tc>
                  <a:txBody>
                    <a:bodyPr/>
                    <a:lstStyle/>
                    <a:p>
                      <a:pPr algn="just"/>
                      <a:r>
                        <a:rPr lang="en-US" sz="2200" dirty="0" smtClean="0"/>
                        <a:t>Database level</a:t>
                      </a:r>
                      <a:endParaRPr lang="en-US" sz="2200" dirty="0"/>
                    </a:p>
                  </a:txBody>
                  <a:tcPr marL="96520" marR="96520"/>
                </a:tc>
              </a:tr>
              <a:tr h="1219200">
                <a:tc>
                  <a:txBody>
                    <a:bodyPr/>
                    <a:lstStyle/>
                    <a:p>
                      <a:pPr algn="just"/>
                      <a:r>
                        <a:rPr lang="en-US" sz="2200" dirty="0" smtClean="0"/>
                        <a:t>Used for user authentication</a:t>
                      </a:r>
                      <a:endParaRPr lang="en-US" sz="2200" dirty="0"/>
                    </a:p>
                  </a:txBody>
                  <a:tcPr marL="96520" marR="96520"/>
                </a:tc>
                <a:tc>
                  <a:txBody>
                    <a:bodyPr/>
                    <a:lstStyle/>
                    <a:p>
                      <a:pPr algn="just"/>
                      <a:r>
                        <a:rPr lang="en-US" sz="2200" dirty="0" smtClean="0"/>
                        <a:t>Used for database access</a:t>
                      </a:r>
                      <a:endParaRPr lang="en-US" sz="2200" dirty="0"/>
                    </a:p>
                  </a:txBody>
                  <a:tcPr marL="96520" marR="9652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user login</a:t>
            </a:r>
            <a:endParaRPr lang="en-US" dirty="0"/>
          </a:p>
        </p:txBody>
      </p:sp>
      <p:pic>
        <p:nvPicPr>
          <p:cNvPr id="4" name="Content Placeholder 3" descr="log1.gif"/>
          <p:cNvPicPr>
            <a:picLocks noGrp="1" noChangeAspect="1"/>
          </p:cNvPicPr>
          <p:nvPr>
            <p:ph idx="1"/>
          </p:nvPr>
        </p:nvPicPr>
        <p:blipFill>
          <a:blip r:embed="rId3" cstate="print"/>
          <a:stretch>
            <a:fillRect/>
          </a:stretch>
        </p:blipFill>
        <p:spPr>
          <a:xfrm>
            <a:off x="1797422" y="1981200"/>
            <a:ext cx="4718303" cy="32004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pic>
        <p:nvPicPr>
          <p:cNvPr id="4" name="Content Placeholder 3" descr="log2.gif"/>
          <p:cNvPicPr>
            <a:picLocks noGrp="1" noChangeAspect="1"/>
          </p:cNvPicPr>
          <p:nvPr>
            <p:ph idx="4294967295"/>
          </p:nvPr>
        </p:nvPicPr>
        <p:blipFill>
          <a:blip r:embed="rId3" cstate="print"/>
          <a:stretch>
            <a:fillRect/>
          </a:stretch>
        </p:blipFill>
        <p:spPr>
          <a:xfrm>
            <a:off x="0" y="1143000"/>
            <a:ext cx="4525963" cy="5181600"/>
          </a:xfrm>
        </p:spPr>
      </p:pic>
      <p:sp>
        <p:nvSpPr>
          <p:cNvPr id="3" name="Right Brace 2"/>
          <p:cNvSpPr/>
          <p:nvPr/>
        </p:nvSpPr>
        <p:spPr>
          <a:xfrm>
            <a:off x="4529725" y="1944666"/>
            <a:ext cx="381000" cy="10668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03418" y="2293400"/>
            <a:ext cx="3450398" cy="369332"/>
          </a:xfrm>
          <a:prstGeom prst="rect">
            <a:avLst/>
          </a:prstGeom>
          <a:noFill/>
        </p:spPr>
        <p:txBody>
          <a:bodyPr wrap="square" rtlCol="0">
            <a:spAutoFit/>
          </a:bodyPr>
          <a:lstStyle/>
          <a:p>
            <a:pPr algn="just"/>
            <a:r>
              <a:rPr lang="en-US" dirty="0" smtClean="0"/>
              <a:t>Specify the Authentication mode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Roles</a:t>
            </a:r>
            <a:endParaRPr lang="en-US" dirty="0"/>
          </a:p>
        </p:txBody>
      </p:sp>
      <p:pic>
        <p:nvPicPr>
          <p:cNvPr id="4" name="Content Placeholder 3" descr="log3.gif"/>
          <p:cNvPicPr>
            <a:picLocks noGrp="1" noChangeAspect="1"/>
          </p:cNvPicPr>
          <p:nvPr>
            <p:ph idx="1"/>
          </p:nvPr>
        </p:nvPicPr>
        <p:blipFill>
          <a:blip r:embed="rId3" cstate="print"/>
          <a:stretch>
            <a:fillRect/>
          </a:stretch>
        </p:blipFill>
        <p:spPr>
          <a:xfrm>
            <a:off x="2057400" y="1905000"/>
            <a:ext cx="3962400" cy="3962400"/>
          </a:xfrm>
        </p:spPr>
      </p:pic>
      <p:sp>
        <p:nvSpPr>
          <p:cNvPr id="3" name="Right Brace 2"/>
          <p:cNvSpPr/>
          <p:nvPr/>
        </p:nvSpPr>
        <p:spPr>
          <a:xfrm>
            <a:off x="6172200" y="3962400"/>
            <a:ext cx="381000" cy="1905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591300" y="4730234"/>
            <a:ext cx="2019300" cy="369332"/>
          </a:xfrm>
          <a:prstGeom prst="rect">
            <a:avLst/>
          </a:prstGeom>
          <a:noFill/>
        </p:spPr>
        <p:txBody>
          <a:bodyPr wrap="square" rtlCol="0">
            <a:spAutoFit/>
          </a:bodyPr>
          <a:lstStyle/>
          <a:p>
            <a:pPr algn="just"/>
            <a:r>
              <a:rPr lang="en-US" dirty="0" smtClean="0"/>
              <a:t>Choose server roles</a:t>
            </a:r>
            <a:endParaRPr lang="en-US" dirty="0"/>
          </a:p>
        </p:txBody>
      </p:sp>
      <p:sp>
        <p:nvSpPr>
          <p:cNvPr id="6" name="Rectangle 5"/>
          <p:cNvSpPr/>
          <p:nvPr/>
        </p:nvSpPr>
        <p:spPr>
          <a:xfrm>
            <a:off x="1295400" y="1327666"/>
            <a:ext cx="5943600" cy="369332"/>
          </a:xfrm>
          <a:prstGeom prst="rect">
            <a:avLst/>
          </a:prstGeom>
        </p:spPr>
        <p:txBody>
          <a:bodyPr wrap="square">
            <a:spAutoFit/>
          </a:bodyPr>
          <a:lstStyle/>
          <a:p>
            <a:pPr marL="285750" indent="-285750" algn="just">
              <a:buFont typeface="Arial" pitchFamily="34" charset="0"/>
              <a:buChar char="•"/>
            </a:pPr>
            <a:r>
              <a:rPr lang="en-US" dirty="0"/>
              <a:t>Grant server-wide </a:t>
            </a:r>
            <a:r>
              <a:rPr lang="en-US" dirty="0" smtClean="0"/>
              <a:t>permissions </a:t>
            </a:r>
            <a:r>
              <a:rPr lang="en-US" dirty="0"/>
              <a:t>to a login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176</TotalTime>
  <Words>751</Words>
  <Application>Microsoft Office PowerPoint</Application>
  <PresentationFormat>On-screen Show (4:3)</PresentationFormat>
  <Paragraphs>100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Server and Database Principals</vt:lpstr>
      <vt:lpstr>About the Author</vt:lpstr>
      <vt:lpstr>Icons Used</vt:lpstr>
      <vt:lpstr>Objective</vt:lpstr>
      <vt:lpstr>Principals</vt:lpstr>
      <vt:lpstr>Login vs. User</vt:lpstr>
      <vt:lpstr>Create a user login</vt:lpstr>
      <vt:lpstr>General</vt:lpstr>
      <vt:lpstr>Server Roles</vt:lpstr>
      <vt:lpstr>User Mapping</vt:lpstr>
      <vt:lpstr>Server Roles</vt:lpstr>
      <vt:lpstr>Server Role Properties</vt:lpstr>
      <vt:lpstr>Server Roles</vt:lpstr>
      <vt:lpstr>Database Roles</vt:lpstr>
      <vt:lpstr>T-SQL Syntax</vt:lpstr>
      <vt:lpstr>Questions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217673</cp:lastModifiedBy>
  <cp:revision>41</cp:revision>
  <dcterms:created xsi:type="dcterms:W3CDTF">2006-08-16T00:00:00Z</dcterms:created>
  <dcterms:modified xsi:type="dcterms:W3CDTF">2012-11-01T04:18:11Z</dcterms:modified>
</cp:coreProperties>
</file>