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4" r:id="rId2"/>
    <p:sldId id="294" r:id="rId3"/>
    <p:sldId id="293" r:id="rId4"/>
    <p:sldId id="286" r:id="rId5"/>
    <p:sldId id="287" r:id="rId6"/>
    <p:sldId id="288" r:id="rId7"/>
    <p:sldId id="289" r:id="rId8"/>
    <p:sldId id="290" r:id="rId9"/>
    <p:sldId id="291" r:id="rId10"/>
    <p:sldId id="257" r:id="rId11"/>
    <p:sldId id="274" r:id="rId12"/>
    <p:sldId id="258" r:id="rId13"/>
    <p:sldId id="262" r:id="rId14"/>
    <p:sldId id="266" r:id="rId15"/>
    <p:sldId id="263" r:id="rId16"/>
    <p:sldId id="264" r:id="rId17"/>
    <p:sldId id="265" r:id="rId18"/>
    <p:sldId id="259" r:id="rId19"/>
    <p:sldId id="275" r:id="rId20"/>
    <p:sldId id="267" r:id="rId21"/>
    <p:sldId id="260" r:id="rId22"/>
    <p:sldId id="261" r:id="rId23"/>
    <p:sldId id="268" r:id="rId24"/>
    <p:sldId id="276" r:id="rId25"/>
    <p:sldId id="279" r:id="rId26"/>
    <p:sldId id="280" r:id="rId27"/>
    <p:sldId id="281" r:id="rId28"/>
    <p:sldId id="295" r:id="rId29"/>
    <p:sldId id="29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rgbClr val="3188B4"/>
          </a:solidFill>
          <a:ln w="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gray">
          <a:xfrm>
            <a:off x="1262063" y="9525"/>
            <a:ext cx="2362200" cy="4943475"/>
          </a:xfrm>
          <a:prstGeom prst="rect">
            <a:avLst/>
          </a:prstGeom>
          <a:gradFill rotWithShape="1">
            <a:gsLst>
              <a:gs pos="0">
                <a:srgbClr val="3188B5"/>
              </a:gs>
              <a:gs pos="100000">
                <a:srgbClr val="3188B5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rgbClr val="134575"/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gray">
          <a:xfrm>
            <a:off x="0" y="4932363"/>
            <a:ext cx="9144000" cy="236537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77" descr="j02849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933950"/>
            <a:ext cx="2344738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7" descr="Academy Log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0"/>
            <a:ext cx="3467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5400">
                <a:latin typeface="Bodoni MT Condensed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6375"/>
            <a:ext cx="21717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5"/>
            <a:ext cx="63627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86800" cy="49434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43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rgbClr val="2669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1371600"/>
            <a:ext cx="8686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56363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3" name="Text Box 69"/>
          <p:cNvSpPr txBox="1">
            <a:spLocks noChangeArrowheads="1"/>
          </p:cNvSpPr>
          <p:nvPr/>
        </p:nvSpPr>
        <p:spPr bwMode="auto">
          <a:xfrm>
            <a:off x="3065463" y="6445250"/>
            <a:ext cx="49768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 2007, Cognizant Technology Solutions                                             Confidential 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gray">
          <a:xfrm>
            <a:off x="0" y="639763"/>
            <a:ext cx="9144000" cy="236537"/>
          </a:xfrm>
          <a:prstGeom prst="rect">
            <a:avLst/>
          </a:prstGeom>
          <a:gradFill rotWithShape="1">
            <a:gsLst>
              <a:gs pos="0">
                <a:srgbClr val="2D9F01"/>
              </a:gs>
              <a:gs pos="100000">
                <a:srgbClr val="2D9F01">
                  <a:gamma/>
                  <a:tint val="74118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rgbClr val="3188B5">
                  <a:gamma/>
                  <a:shade val="46275"/>
                  <a:invGamma/>
                </a:srgbClr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50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8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2" name="Rectangle 58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40" name="Picture 16" descr="Academy Logo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5900" y="6403975"/>
            <a:ext cx="14605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®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 2" pitchFamily="18" charset="2"/>
        <a:buChar char="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 Permissions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b="0" dirty="0" smtClean="0">
              <a:latin typeface="Gill Sans MT" pitchFamily="34" charset="0"/>
            </a:endParaRPr>
          </a:p>
        </p:txBody>
      </p:sp>
      <p:pic>
        <p:nvPicPr>
          <p:cNvPr id="3076" name="Picture 18" descr="MrSmarty_Mascot_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3313" y="5392738"/>
            <a:ext cx="1335087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12"/>
          <p:cNvSpPr txBox="1">
            <a:spLocks noChangeArrowheads="1"/>
          </p:cNvSpPr>
          <p:nvPr/>
        </p:nvSpPr>
        <p:spPr bwMode="auto">
          <a:xfrm>
            <a:off x="6477000" y="6437313"/>
            <a:ext cx="2338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3188B4"/>
                </a:solidFill>
              </a:rPr>
              <a:t>C3: Protected</a:t>
            </a:r>
          </a:p>
        </p:txBody>
      </p:sp>
    </p:spTree>
    <p:extLst>
      <p:ext uri="{BB962C8B-B14F-4D97-AF65-F5344CB8AC3E}">
        <p14:creationId xmlns:p14="http://schemas.microsoft.com/office/powerpoint/2010/main" xmlns="" val="42930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Permissions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Grant</a:t>
            </a:r>
          </a:p>
          <a:p>
            <a:r>
              <a:rPr lang="en-US" sz="2800" dirty="0" smtClean="0"/>
              <a:t>Revoke</a:t>
            </a:r>
          </a:p>
          <a:p>
            <a:r>
              <a:rPr lang="en-US" sz="2800" dirty="0" smtClean="0"/>
              <a:t>Deny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44897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87661832"/>
              </p:ext>
            </p:extLst>
          </p:nvPr>
        </p:nvGraphicFramePr>
        <p:xfrm>
          <a:off x="1524000" y="152400"/>
          <a:ext cx="6096000" cy="63150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0"/>
              </a:tblGrid>
              <a:tr h="4857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Object permission </a:t>
                      </a:r>
                      <a:endParaRPr lang="en-US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ALTER</a:t>
                      </a:r>
                    </a:p>
                  </a:txBody>
                  <a:tcPr marL="78828" marR="78828" marT="39414" marB="39414" anchor="ctr"/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CONTROL</a:t>
                      </a:r>
                    </a:p>
                  </a:txBody>
                  <a:tcPr marL="78828" marR="78828" marT="39414" marB="39414" anchor="ctr"/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DELETE</a:t>
                      </a:r>
                    </a:p>
                  </a:txBody>
                  <a:tcPr marL="78828" marR="78828" marT="39414" marB="39414" anchor="ctr"/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EXECUTE</a:t>
                      </a:r>
                    </a:p>
                  </a:txBody>
                  <a:tcPr marL="78828" marR="78828" marT="39414" marB="39414" anchor="ctr"/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INSERT</a:t>
                      </a:r>
                    </a:p>
                  </a:txBody>
                  <a:tcPr marL="78828" marR="78828" marT="39414" marB="39414" anchor="ctr"/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RECEIVE</a:t>
                      </a:r>
                    </a:p>
                  </a:txBody>
                  <a:tcPr marL="78828" marR="78828" marT="39414" marB="39414" anchor="ctr"/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REFERENCES</a:t>
                      </a:r>
                    </a:p>
                  </a:txBody>
                  <a:tcPr marL="78828" marR="78828" marT="39414" marB="39414" anchor="ctr"/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SELECT</a:t>
                      </a:r>
                    </a:p>
                  </a:txBody>
                  <a:tcPr marL="78828" marR="78828" marT="39414" marB="39414" anchor="ctr"/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TAKE OWNERSHIP</a:t>
                      </a:r>
                    </a:p>
                  </a:txBody>
                  <a:tcPr marL="78828" marR="78828" marT="39414" marB="39414" anchor="ctr"/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UPDATE</a:t>
                      </a:r>
                    </a:p>
                  </a:txBody>
                  <a:tcPr marL="78828" marR="78828" marT="39414" marB="39414" anchor="ctr"/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VIEW CHANGE TRACKING</a:t>
                      </a:r>
                    </a:p>
                  </a:txBody>
                  <a:tcPr marL="78828" marR="78828" marT="39414" marB="39414" anchor="ctr"/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VIEW DEFINITION</a:t>
                      </a:r>
                    </a:p>
                  </a:txBody>
                  <a:tcPr marL="78828" marR="78828" marT="39414" marB="3941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175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Grant Permission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grant </a:t>
            </a:r>
            <a:r>
              <a:rPr lang="en-US" dirty="0"/>
              <a:t>permissions on a table, view, table-valued function, stored procedure, extended stored procedure, scalar function, aggregate function, service queue, or synonym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4250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/>
              <a:t> Syntax:         </a:t>
            </a:r>
          </a:p>
          <a:p>
            <a:pPr marL="0" indent="0">
              <a:buNone/>
            </a:pPr>
            <a:r>
              <a:rPr lang="en-US" sz="2800" i="1" dirty="0"/>
              <a:t>              </a:t>
            </a:r>
            <a:r>
              <a:rPr lang="en-US" sz="2800" dirty="0"/>
              <a:t>GRANT &lt;permission&gt; [ ,...n ]  </a:t>
            </a:r>
            <a:r>
              <a:rPr lang="en-US" sz="2800" dirty="0" smtClean="0"/>
              <a:t>ON </a:t>
            </a:r>
          </a:p>
          <a:p>
            <a:pPr marL="0" indent="0">
              <a:buNone/>
            </a:pPr>
            <a:r>
              <a:rPr lang="en-US" sz="2800" dirty="0" smtClean="0"/>
              <a:t>[ </a:t>
            </a:r>
            <a:r>
              <a:rPr lang="en-US" sz="2800" dirty="0"/>
              <a:t>OBJECT :: ][ </a:t>
            </a:r>
            <a:r>
              <a:rPr lang="en-US" sz="2800" dirty="0" err="1"/>
              <a:t>schema_name</a:t>
            </a:r>
            <a:r>
              <a:rPr lang="en-US" sz="2800" dirty="0"/>
              <a:t> ]. </a:t>
            </a:r>
            <a:r>
              <a:rPr lang="en-US" sz="2800" dirty="0" err="1"/>
              <a:t>object_name</a:t>
            </a:r>
            <a:r>
              <a:rPr lang="en-US" sz="2800" dirty="0"/>
              <a:t> [ ( column [ ,...n ] ) ]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TO </a:t>
            </a:r>
            <a:r>
              <a:rPr lang="en-US" sz="2800" dirty="0"/>
              <a:t>&lt;</a:t>
            </a:r>
            <a:r>
              <a:rPr lang="en-US" sz="2800" dirty="0" err="1"/>
              <a:t>database_principal</a:t>
            </a:r>
            <a:r>
              <a:rPr lang="en-US" sz="2800" dirty="0"/>
              <a:t>&gt; [ ,...n ]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[ </a:t>
            </a:r>
            <a:r>
              <a:rPr lang="en-US" sz="2800" dirty="0"/>
              <a:t>WITH GRANT OPTION </a:t>
            </a:r>
            <a:r>
              <a:rPr lang="en-US" sz="2800" dirty="0" smtClean="0"/>
              <a:t>]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[ AS &lt;</a:t>
            </a:r>
            <a:r>
              <a:rPr lang="en-US" sz="2800" dirty="0" err="1"/>
              <a:t>database_principal</a:t>
            </a:r>
            <a:r>
              <a:rPr lang="en-US" sz="2800" dirty="0"/>
              <a:t>&gt; ] </a:t>
            </a:r>
          </a:p>
        </p:txBody>
      </p:sp>
    </p:spTree>
    <p:extLst>
      <p:ext uri="{BB962C8B-B14F-4D97-AF65-F5344CB8AC3E}">
        <p14:creationId xmlns:p14="http://schemas.microsoft.com/office/powerpoint/2010/main" xmlns="" val="27325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 All: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Scalar </a:t>
            </a:r>
            <a:r>
              <a:rPr lang="en-US" u="sng" dirty="0" smtClean="0"/>
              <a:t>function: </a:t>
            </a:r>
            <a:r>
              <a:rPr lang="en-US" dirty="0"/>
              <a:t>EXECUTE, REFERENCES.</a:t>
            </a:r>
          </a:p>
          <a:p>
            <a:r>
              <a:rPr lang="en-US" u="sng" dirty="0" smtClean="0"/>
              <a:t>Table-valued function:</a:t>
            </a:r>
            <a:r>
              <a:rPr lang="en-US" dirty="0" smtClean="0"/>
              <a:t> </a:t>
            </a:r>
            <a:r>
              <a:rPr lang="en-US" dirty="0"/>
              <a:t>DELETE, INSERT, REFERENCES, SELECT, UPDATE.</a:t>
            </a:r>
          </a:p>
          <a:p>
            <a:r>
              <a:rPr lang="en-US" u="sng" dirty="0"/>
              <a:t>Stored procedure </a:t>
            </a:r>
            <a:r>
              <a:rPr lang="en-US" u="sng" dirty="0" smtClean="0"/>
              <a:t>:</a:t>
            </a:r>
            <a:r>
              <a:rPr lang="en-US" dirty="0" smtClean="0"/>
              <a:t> </a:t>
            </a:r>
            <a:r>
              <a:rPr lang="en-US" dirty="0"/>
              <a:t>EXECUTE.</a:t>
            </a:r>
          </a:p>
          <a:p>
            <a:r>
              <a:rPr lang="en-US" u="sng" dirty="0"/>
              <a:t>Table </a:t>
            </a:r>
            <a:r>
              <a:rPr lang="en-US" u="sng" dirty="0" smtClean="0"/>
              <a:t>:</a:t>
            </a:r>
            <a:r>
              <a:rPr lang="en-US" dirty="0" smtClean="0"/>
              <a:t> </a:t>
            </a:r>
            <a:r>
              <a:rPr lang="en-US" dirty="0"/>
              <a:t>DELETE, INSERT, REFERENCES, SELECT, UPDATE.</a:t>
            </a:r>
          </a:p>
          <a:p>
            <a:r>
              <a:rPr lang="en-US" u="sng" dirty="0"/>
              <a:t>View </a:t>
            </a:r>
            <a:r>
              <a:rPr lang="en-US" u="sng" dirty="0" smtClean="0"/>
              <a:t>:</a:t>
            </a:r>
            <a:r>
              <a:rPr lang="en-US" dirty="0" smtClean="0"/>
              <a:t> </a:t>
            </a:r>
            <a:r>
              <a:rPr lang="en-US" dirty="0"/>
              <a:t>DELETE, INSERT, REFERENCES, SELECT, UPDATE.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&lt;permission&gt; </a:t>
            </a:r>
            <a:r>
              <a:rPr lang="en-US" sz="2800" dirty="0" smtClean="0"/>
              <a:t>: Specifies the permission</a:t>
            </a:r>
          </a:p>
          <a:p>
            <a:endParaRPr lang="en-US" sz="2800" dirty="0" smtClean="0"/>
          </a:p>
          <a:p>
            <a:r>
              <a:rPr lang="en-US" sz="2800" i="1" u="sng" dirty="0" smtClean="0"/>
              <a:t>ON </a:t>
            </a:r>
            <a:r>
              <a:rPr lang="en-US" sz="2800" i="1" u="sng" dirty="0"/>
              <a:t>[ OBJECT :: ] [ </a:t>
            </a:r>
            <a:r>
              <a:rPr lang="en-US" sz="2800" i="1" u="sng" dirty="0" err="1"/>
              <a:t>schema_name</a:t>
            </a:r>
            <a:r>
              <a:rPr lang="en-US" sz="2800" i="1" u="sng" dirty="0"/>
              <a:t> ] . </a:t>
            </a:r>
            <a:r>
              <a:rPr lang="en-US" sz="2800" i="1" u="sng" dirty="0" err="1" smtClean="0"/>
              <a:t>object_name</a:t>
            </a:r>
            <a:r>
              <a:rPr lang="en-US" sz="2800" i="1" dirty="0" smtClean="0"/>
              <a:t>:         			</a:t>
            </a:r>
            <a:r>
              <a:rPr lang="en-US" sz="2800" dirty="0" smtClean="0"/>
              <a:t>Specifies </a:t>
            </a:r>
            <a:r>
              <a:rPr lang="en-US" sz="2800" dirty="0"/>
              <a:t>the object on which the </a:t>
            </a:r>
            <a:r>
              <a:rPr lang="en-US" sz="2800" dirty="0" smtClean="0"/>
              <a:t> permission </a:t>
            </a:r>
            <a:r>
              <a:rPr lang="en-US" sz="2800" dirty="0"/>
              <a:t>is being granted.</a:t>
            </a:r>
          </a:p>
          <a:p>
            <a:r>
              <a:rPr lang="en-US" sz="2800" dirty="0" smtClean="0"/>
              <a:t> </a:t>
            </a:r>
            <a:r>
              <a:rPr lang="en-US" sz="2800" i="1" u="sng" dirty="0"/>
              <a:t>&lt;</a:t>
            </a:r>
            <a:r>
              <a:rPr lang="en-US" sz="2800" i="1" u="sng" dirty="0" err="1"/>
              <a:t>database_principal</a:t>
            </a:r>
            <a:r>
              <a:rPr lang="en-US" sz="2800" i="1" u="sng" dirty="0"/>
              <a:t>&gt; </a:t>
            </a:r>
            <a:r>
              <a:rPr lang="en-US" sz="2800" i="1" u="sng" dirty="0" smtClean="0"/>
              <a:t>:</a:t>
            </a:r>
          </a:p>
          <a:p>
            <a:pPr marL="68580" indent="0">
              <a:buNone/>
            </a:pPr>
            <a:r>
              <a:rPr lang="en-US" sz="2800" i="1" dirty="0"/>
              <a:t>	</a:t>
            </a:r>
            <a:r>
              <a:rPr lang="en-US" sz="2800" i="1" dirty="0" smtClean="0"/>
              <a:t>	</a:t>
            </a:r>
            <a:r>
              <a:rPr lang="en-US" sz="2800" dirty="0" smtClean="0"/>
              <a:t>Specifies </a:t>
            </a:r>
            <a:r>
              <a:rPr lang="en-US" sz="2800" dirty="0"/>
              <a:t>the principal to which the permission is being granted</a:t>
            </a:r>
            <a:r>
              <a:rPr lang="en-US" sz="2800" dirty="0" smtClean="0"/>
              <a:t>. [ either server or database].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81079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Grant Option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Indicates </a:t>
            </a:r>
            <a:r>
              <a:rPr lang="en-US" dirty="0"/>
              <a:t>that the principal will also be given the ability to grant the specified permission to other </a:t>
            </a:r>
            <a:r>
              <a:rPr lang="en-US" dirty="0" smtClean="0"/>
              <a:t>principals.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       [  with grant option ]</a:t>
            </a:r>
          </a:p>
          <a:p>
            <a:pPr marL="6858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     AS &lt;database principal &gt;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10460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772400" cy="4572000"/>
          </a:xfrm>
        </p:spPr>
        <p:txBody>
          <a:bodyPr/>
          <a:lstStyle/>
          <a:p>
            <a:r>
              <a:rPr lang="en-US" b="1" dirty="0"/>
              <a:t>A. Granting SELECT permission on a </a:t>
            </a:r>
            <a:r>
              <a:rPr lang="en-US" b="1" dirty="0" smtClean="0"/>
              <a:t>table</a:t>
            </a:r>
          </a:p>
          <a:p>
            <a:pPr marL="397764" lvl="1" indent="0">
              <a:buNone/>
            </a:pPr>
            <a:endParaRPr lang="en-US" sz="2400" i="1" dirty="0" smtClean="0"/>
          </a:p>
          <a:p>
            <a:pPr marL="397764" lvl="1" indent="0">
              <a:buNone/>
            </a:pPr>
            <a:endParaRPr lang="en-US" sz="2400" i="1" dirty="0"/>
          </a:p>
          <a:p>
            <a:pPr marL="397764" lvl="1" indent="0">
              <a:buNone/>
            </a:pPr>
            <a:r>
              <a:rPr lang="en-US" sz="2400" i="1" dirty="0" smtClean="0"/>
              <a:t>                         USE </a:t>
            </a:r>
            <a:r>
              <a:rPr lang="en-US" sz="2400" i="1" dirty="0"/>
              <a:t>AdventureWorks2012</a:t>
            </a:r>
            <a:r>
              <a:rPr lang="en-US" sz="2400" i="1" dirty="0" smtClean="0"/>
              <a:t>;</a:t>
            </a:r>
          </a:p>
          <a:p>
            <a:pPr marL="397764" lvl="1" indent="0">
              <a:buNone/>
            </a:pPr>
            <a:r>
              <a:rPr lang="en-US" sz="2400" i="1" dirty="0" smtClean="0"/>
              <a:t>                  GRANT </a:t>
            </a:r>
            <a:r>
              <a:rPr lang="en-US" sz="2400" i="1" dirty="0"/>
              <a:t>SELECT ON OBJECT::</a:t>
            </a:r>
            <a:r>
              <a:rPr lang="en-US" sz="2400" i="1" dirty="0" err="1" smtClean="0"/>
              <a:t>Person.Address</a:t>
            </a:r>
            <a:endParaRPr lang="en-US" sz="2400" i="1" dirty="0" smtClean="0"/>
          </a:p>
          <a:p>
            <a:pPr marL="397764" lvl="1" indent="0">
              <a:buNone/>
            </a:pPr>
            <a:r>
              <a:rPr lang="en-US" sz="2400" i="1" dirty="0" smtClean="0"/>
              <a:t>                                       TO </a:t>
            </a:r>
            <a:r>
              <a:rPr lang="en-US" sz="2400" i="1" dirty="0" err="1"/>
              <a:t>RosaQdM</a:t>
            </a:r>
            <a:r>
              <a:rPr lang="en-US" sz="2400" i="1" dirty="0"/>
              <a:t>; </a:t>
            </a:r>
            <a:endParaRPr lang="en-US" sz="2400" i="1" dirty="0" smtClean="0"/>
          </a:p>
          <a:p>
            <a:pPr marL="397764" lvl="1" indent="0">
              <a:buNone/>
            </a:pPr>
            <a:r>
              <a:rPr lang="en-US" sz="2400" i="1" dirty="0" smtClean="0"/>
              <a:t>                                                     GO </a:t>
            </a:r>
            <a:endParaRPr lang="en-US" sz="2400" i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56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Revokes permissions on a table, view, table-valued function, stored procedure, extended stored procedure, scalar function, aggregate function, service queue, or synonym. </a:t>
            </a:r>
            <a:endParaRPr lang="en-US" dirty="0" smtClean="0"/>
          </a:p>
          <a:p>
            <a:r>
              <a:rPr lang="en-US" sz="2800" i="1" dirty="0" smtClean="0"/>
              <a:t>Syntax:</a:t>
            </a:r>
            <a:endParaRPr lang="en-US" sz="2800" i="1" dirty="0"/>
          </a:p>
          <a:p>
            <a:pPr marL="0" indent="0">
              <a:buNone/>
            </a:pPr>
            <a:r>
              <a:rPr lang="en-US" sz="2400" i="1" dirty="0" smtClean="0"/>
              <a:t>            REVOKE </a:t>
            </a:r>
            <a:r>
              <a:rPr lang="en-US" sz="2400" i="1" dirty="0"/>
              <a:t>[ GRANT OPTION FOR ] &lt;permission</a:t>
            </a:r>
            <a:r>
              <a:rPr lang="en-US" sz="2400" i="1" dirty="0" smtClean="0"/>
              <a:t>&gt;</a:t>
            </a:r>
          </a:p>
          <a:p>
            <a:pPr marL="0" indent="0">
              <a:buNone/>
            </a:pPr>
            <a:r>
              <a:rPr lang="en-US" sz="2400" i="1" dirty="0" smtClean="0"/>
              <a:t>             ON </a:t>
            </a:r>
            <a:r>
              <a:rPr lang="en-US" sz="2400" i="1" dirty="0"/>
              <a:t>[ OBJECT :: ][ </a:t>
            </a:r>
            <a:r>
              <a:rPr lang="en-US" sz="2400" i="1" dirty="0" err="1"/>
              <a:t>schema_name</a:t>
            </a:r>
            <a:r>
              <a:rPr lang="en-US" sz="2400" i="1" dirty="0"/>
              <a:t> ]. </a:t>
            </a:r>
            <a:r>
              <a:rPr lang="en-US" sz="2400" i="1" dirty="0" err="1"/>
              <a:t>object_name</a:t>
            </a:r>
            <a:r>
              <a:rPr lang="en-US" sz="2400" i="1" dirty="0"/>
              <a:t> [ ( column </a:t>
            </a:r>
            <a:r>
              <a:rPr lang="en-US" sz="2400" i="1" dirty="0" smtClean="0"/>
              <a:t>	[ </a:t>
            </a:r>
            <a:r>
              <a:rPr lang="en-US" sz="2400" i="1" dirty="0"/>
              <a:t>,...n ] ) ] </a:t>
            </a: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 smtClean="0"/>
              <a:t>	{ </a:t>
            </a:r>
            <a:r>
              <a:rPr lang="en-US" sz="2400" i="1" dirty="0"/>
              <a:t>FROM | TO } &lt;</a:t>
            </a:r>
            <a:r>
              <a:rPr lang="en-US" sz="2400" i="1" dirty="0" err="1"/>
              <a:t>database_principal</a:t>
            </a:r>
            <a:r>
              <a:rPr lang="en-US" sz="2400" i="1" dirty="0"/>
              <a:t>&gt; [ ,...n </a:t>
            </a:r>
            <a:r>
              <a:rPr lang="en-US" sz="2400" i="1" dirty="0" smtClean="0"/>
              <a:t>]</a:t>
            </a:r>
          </a:p>
          <a:p>
            <a:pPr marL="0" indent="0">
              <a:buNone/>
            </a:pPr>
            <a:r>
              <a:rPr lang="en-US" sz="2400" i="1" dirty="0" smtClean="0"/>
              <a:t>	 </a:t>
            </a:r>
            <a:r>
              <a:rPr lang="en-US" sz="2400" i="1" dirty="0"/>
              <a:t>[ CASCADE ] [ AS &lt;</a:t>
            </a:r>
            <a:r>
              <a:rPr lang="en-US" sz="2400" i="1" dirty="0" err="1"/>
              <a:t>database_principal</a:t>
            </a:r>
            <a:r>
              <a:rPr lang="en-US" sz="2400" i="1" dirty="0"/>
              <a:t>&gt; ] </a:t>
            </a:r>
          </a:p>
        </p:txBody>
      </p:sp>
    </p:spTree>
    <p:extLst>
      <p:ext uri="{BB962C8B-B14F-4D97-AF65-F5344CB8AC3E}">
        <p14:creationId xmlns:p14="http://schemas.microsoft.com/office/powerpoint/2010/main" xmlns="" val="1763985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USE AdventureWorks2012; 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REVOKE SELECT  ON 	OBJECT</a:t>
            </a:r>
            <a:r>
              <a:rPr lang="en-US" dirty="0"/>
              <a:t>::</a:t>
            </a:r>
            <a:r>
              <a:rPr lang="en-US" dirty="0" err="1"/>
              <a:t>Person.Address</a:t>
            </a:r>
            <a:r>
              <a:rPr lang="en-US" dirty="0"/>
              <a:t> 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FROM </a:t>
            </a:r>
            <a:r>
              <a:rPr lang="en-US" dirty="0" err="1" smtClean="0"/>
              <a:t>RosaQdM</a:t>
            </a:r>
            <a:r>
              <a:rPr lang="en-US" dirty="0" smtClean="0"/>
              <a:t>;</a:t>
            </a:r>
          </a:p>
          <a:p>
            <a:pPr marL="68580" indent="0">
              <a:buNone/>
            </a:pPr>
            <a:r>
              <a:rPr lang="en-US" dirty="0" smtClean="0"/>
              <a:t> </a:t>
            </a:r>
            <a:r>
              <a:rPr lang="en-US" dirty="0"/>
              <a:t>GO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178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5BF110-0D88-4B39-8506-EBA8A550718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smtClean="0"/>
              <a:t>About the Author</a:t>
            </a:r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447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SS2008/0611/1.0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4671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  <p:pic>
        <p:nvPicPr>
          <p:cNvPr id="4115" name="Picture 54" descr="00_Cognizant Academy Seal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4088" y="4052888"/>
            <a:ext cx="2093912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811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Revoke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function </a:t>
            </a:r>
            <a:r>
              <a:rPr lang="en-US" dirty="0" smtClean="0"/>
              <a:t>: </a:t>
            </a:r>
            <a:r>
              <a:rPr lang="en-US" dirty="0"/>
              <a:t>EXECUTE, REFERENCES.</a:t>
            </a:r>
          </a:p>
          <a:p>
            <a:r>
              <a:rPr lang="en-US" dirty="0"/>
              <a:t>Table-valued </a:t>
            </a:r>
            <a:r>
              <a:rPr lang="en-US" dirty="0" smtClean="0"/>
              <a:t>function: </a:t>
            </a:r>
            <a:r>
              <a:rPr lang="en-US" dirty="0"/>
              <a:t>DELETE, INSERT, REFERENCES, SELECT, UPDATE.</a:t>
            </a:r>
          </a:p>
          <a:p>
            <a:r>
              <a:rPr lang="en-US" dirty="0"/>
              <a:t>Stored </a:t>
            </a:r>
            <a:r>
              <a:rPr lang="en-US" dirty="0" smtClean="0"/>
              <a:t>Procedure: </a:t>
            </a:r>
            <a:r>
              <a:rPr lang="en-US" dirty="0"/>
              <a:t>EXECUTE.</a:t>
            </a:r>
          </a:p>
          <a:p>
            <a:r>
              <a:rPr lang="en-US" dirty="0"/>
              <a:t>Table </a:t>
            </a:r>
            <a:r>
              <a:rPr lang="en-US" dirty="0" smtClean="0"/>
              <a:t>: </a:t>
            </a:r>
            <a:r>
              <a:rPr lang="en-US" dirty="0"/>
              <a:t>DELETE, INSERT, REFERENCES, SELECT, UPDATE.</a:t>
            </a:r>
          </a:p>
          <a:p>
            <a:r>
              <a:rPr lang="en-US" dirty="0"/>
              <a:t>View </a:t>
            </a:r>
            <a:r>
              <a:rPr lang="en-US" dirty="0" smtClean="0"/>
              <a:t>: </a:t>
            </a:r>
            <a:r>
              <a:rPr lang="en-US" dirty="0"/>
              <a:t>DELETE, INSERT, REFERENCES, SELECT, UPDATE.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9864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Denies permissions on a member of the OBJECT class of </a:t>
            </a:r>
            <a:r>
              <a:rPr lang="en-US" dirty="0" err="1" smtClean="0"/>
              <a:t>securables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Members </a:t>
            </a:r>
            <a:r>
              <a:rPr lang="en-US" dirty="0"/>
              <a:t>of the OBJECT class</a:t>
            </a:r>
            <a:r>
              <a:rPr lang="en-US" dirty="0" smtClean="0"/>
              <a:t>:</a:t>
            </a:r>
          </a:p>
          <a:p>
            <a:pPr lvl="4">
              <a:buFont typeface="Courier New" pitchFamily="49" charset="0"/>
              <a:buChar char="o"/>
            </a:pPr>
            <a:r>
              <a:rPr lang="en-US" dirty="0" smtClean="0"/>
              <a:t>  </a:t>
            </a:r>
            <a:r>
              <a:rPr lang="en-US" sz="2800" i="1" dirty="0" smtClean="0"/>
              <a:t>Tables, </a:t>
            </a:r>
          </a:p>
          <a:p>
            <a:pPr lvl="4">
              <a:buFont typeface="Courier New" pitchFamily="49" charset="0"/>
              <a:buChar char="o"/>
            </a:pPr>
            <a:r>
              <a:rPr lang="en-US" sz="2800" i="1" dirty="0" smtClean="0"/>
              <a:t>  Views, </a:t>
            </a:r>
          </a:p>
          <a:p>
            <a:pPr lvl="4">
              <a:buFont typeface="Courier New" pitchFamily="49" charset="0"/>
              <a:buChar char="o"/>
            </a:pPr>
            <a:r>
              <a:rPr lang="en-US" sz="2800" i="1" dirty="0" smtClean="0"/>
              <a:t>  Stored Procedures,</a:t>
            </a:r>
          </a:p>
          <a:p>
            <a:pPr lvl="4">
              <a:buFont typeface="Courier New" pitchFamily="49" charset="0"/>
              <a:buChar char="o"/>
            </a:pPr>
            <a:r>
              <a:rPr lang="en-US" sz="2800" i="1" dirty="0" smtClean="0"/>
              <a:t>   Functions </a:t>
            </a:r>
          </a:p>
          <a:p>
            <a:pPr lvl="4">
              <a:buFont typeface="Courier New" pitchFamily="49" charset="0"/>
              <a:buChar char="o"/>
            </a:pPr>
            <a:r>
              <a:rPr lang="en-US" sz="2800" i="1" dirty="0" smtClean="0"/>
              <a:t>   Synonyms.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1202516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i="1" dirty="0"/>
              <a:t>Syntax:</a:t>
            </a:r>
          </a:p>
          <a:p>
            <a:pPr marL="0" indent="0">
              <a:buNone/>
            </a:pPr>
            <a:r>
              <a:rPr lang="en-US" sz="2800" i="1" dirty="0"/>
              <a:t>                    DENY &lt;permission&gt; [ ,...n ]</a:t>
            </a:r>
          </a:p>
          <a:p>
            <a:pPr marL="0" indent="0">
              <a:buNone/>
            </a:pPr>
            <a:r>
              <a:rPr lang="en-US" sz="2800" i="1" dirty="0"/>
              <a:t>                    ON [ OBJECT :: ][ </a:t>
            </a:r>
            <a:r>
              <a:rPr lang="en-US" sz="2800" i="1" dirty="0" err="1"/>
              <a:t>schema_name</a:t>
            </a:r>
            <a:r>
              <a:rPr lang="en-US" sz="2800" i="1" dirty="0"/>
              <a:t> ]. </a:t>
            </a:r>
            <a:r>
              <a:rPr lang="en-US" sz="2800" i="1" dirty="0" err="1"/>
              <a:t>object_name</a:t>
            </a:r>
            <a:r>
              <a:rPr lang="en-US" sz="2800" i="1" dirty="0"/>
              <a:t> [ ( 	       column [ ,...n ] ) ] </a:t>
            </a:r>
          </a:p>
          <a:p>
            <a:pPr marL="0" indent="0">
              <a:buNone/>
            </a:pPr>
            <a:r>
              <a:rPr lang="en-US" sz="2800" i="1" dirty="0"/>
              <a:t>                    TO &lt;</a:t>
            </a:r>
            <a:r>
              <a:rPr lang="en-US" sz="2800" i="1" dirty="0" err="1"/>
              <a:t>database_principal</a:t>
            </a:r>
            <a:r>
              <a:rPr lang="en-US" sz="2800" i="1" dirty="0"/>
              <a:t>&gt; [ ,...n ] </a:t>
            </a:r>
          </a:p>
          <a:p>
            <a:pPr marL="0" indent="0">
              <a:buNone/>
            </a:pPr>
            <a:r>
              <a:rPr lang="en-US" sz="2800" i="1" dirty="0"/>
              <a:t>                    [ CASCADE ] [ AS &lt;</a:t>
            </a:r>
            <a:r>
              <a:rPr lang="en-US" sz="2800" i="1" dirty="0" err="1"/>
              <a:t>database_principal</a:t>
            </a:r>
            <a:r>
              <a:rPr lang="en-US" sz="2800" i="1" dirty="0"/>
              <a:t>&gt; 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0332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Deny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Scalar </a:t>
            </a:r>
            <a:r>
              <a:rPr lang="en-US" b="1" dirty="0" smtClean="0"/>
              <a:t>function: </a:t>
            </a:r>
            <a:r>
              <a:rPr lang="en-US" dirty="0"/>
              <a:t>EXECUTE, REFERENCES.</a:t>
            </a:r>
          </a:p>
          <a:p>
            <a:r>
              <a:rPr lang="en-US" dirty="0"/>
              <a:t>Table-valued function </a:t>
            </a:r>
            <a:r>
              <a:rPr lang="en-US" dirty="0" smtClean="0"/>
              <a:t>: </a:t>
            </a:r>
            <a:r>
              <a:rPr lang="en-US" dirty="0"/>
              <a:t>DELETE, INSERT, REFERENCES, SELECT, UPDATE.</a:t>
            </a:r>
          </a:p>
          <a:p>
            <a:r>
              <a:rPr lang="en-US" dirty="0"/>
              <a:t>Stored Procedure </a:t>
            </a:r>
            <a:r>
              <a:rPr lang="en-US" dirty="0" smtClean="0"/>
              <a:t>: </a:t>
            </a:r>
            <a:r>
              <a:rPr lang="en-US" dirty="0"/>
              <a:t>EXECUTE.</a:t>
            </a:r>
          </a:p>
          <a:p>
            <a:r>
              <a:rPr lang="en-US" dirty="0"/>
              <a:t>Table </a:t>
            </a:r>
            <a:r>
              <a:rPr lang="en-US" dirty="0" smtClean="0"/>
              <a:t>: </a:t>
            </a:r>
            <a:r>
              <a:rPr lang="en-US" dirty="0"/>
              <a:t>DELETE, INSERT, REFERENCES, SELECT, UPDATE.</a:t>
            </a:r>
          </a:p>
          <a:p>
            <a:r>
              <a:rPr lang="en-US" dirty="0"/>
              <a:t>View </a:t>
            </a:r>
            <a:r>
              <a:rPr lang="en-US" dirty="0" smtClean="0"/>
              <a:t>: </a:t>
            </a:r>
            <a:r>
              <a:rPr lang="en-US" dirty="0"/>
              <a:t>DELETE, INSERT, REFERENCES, SELECT, UPDATE.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3515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USE AdventureWorks2012</a:t>
            </a:r>
            <a:r>
              <a:rPr lang="en-US" dirty="0" smtClean="0"/>
              <a:t>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DENY SELECT ON </a:t>
            </a:r>
            <a:r>
              <a:rPr lang="en-US" dirty="0" smtClean="0"/>
              <a:t>	OBJECT</a:t>
            </a:r>
            <a:r>
              <a:rPr lang="en-US" dirty="0"/>
              <a:t>::</a:t>
            </a:r>
            <a:r>
              <a:rPr lang="en-US" dirty="0" err="1" smtClean="0"/>
              <a:t>Person.Address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err="1"/>
              <a:t>RosaQdM</a:t>
            </a:r>
            <a:r>
              <a:rPr lang="en-US" dirty="0"/>
              <a:t>; 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GO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0390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Permissions </a:t>
            </a:r>
            <a:r>
              <a:rPr lang="en-US" dirty="0" err="1" smtClean="0"/>
              <a:t>vs</a:t>
            </a:r>
            <a:r>
              <a:rPr lang="en-US" dirty="0" smtClean="0"/>
              <a:t>    Effective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user’s </a:t>
            </a:r>
            <a:r>
              <a:rPr lang="en-US" b="1" dirty="0"/>
              <a:t>effective permissions</a:t>
            </a:r>
            <a:r>
              <a:rPr lang="en-US" dirty="0"/>
              <a:t> to a specific object </a:t>
            </a:r>
            <a:r>
              <a:rPr lang="en-US" dirty="0" smtClean="0"/>
              <a:t> consists </a:t>
            </a:r>
            <a:r>
              <a:rPr lang="en-US" dirty="0"/>
              <a:t>of the permissions explicitly granted to the user and the permissions derived from the user groups that the user belongs </a:t>
            </a:r>
            <a:r>
              <a:rPr lang="en-US" dirty="0" smtClean="0"/>
              <a:t>to.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7074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           User1 </a:t>
            </a:r>
            <a:r>
              <a:rPr lang="en-US" dirty="0"/>
              <a:t>is a member of </a:t>
            </a:r>
            <a:r>
              <a:rPr lang="en-US" dirty="0" smtClean="0"/>
              <a:t>Group A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      User2 </a:t>
            </a:r>
            <a:r>
              <a:rPr lang="en-US" dirty="0"/>
              <a:t>is a member of </a:t>
            </a:r>
            <a:r>
              <a:rPr lang="en-US" dirty="0" smtClean="0"/>
              <a:t>Group A </a:t>
            </a:r>
            <a:r>
              <a:rPr lang="en-US" dirty="0"/>
              <a:t>and </a:t>
            </a:r>
            <a:r>
              <a:rPr lang="en-US" dirty="0" smtClean="0"/>
              <a:t>Group B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 </a:t>
            </a:r>
          </a:p>
          <a:p>
            <a:pPr marL="68580" indent="0">
              <a:buNone/>
            </a:pPr>
            <a:r>
              <a:rPr lang="en-US" dirty="0" smtClean="0"/>
              <a:t>            Group A  - SELECT permission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             Group B - </a:t>
            </a:r>
            <a:r>
              <a:rPr lang="en-US" dirty="0"/>
              <a:t>INSERT permission 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If no permission is granted explicitly to User1 and User2, their </a:t>
            </a:r>
            <a:r>
              <a:rPr lang="en-US" u="sng" dirty="0"/>
              <a:t>explicit permissions </a:t>
            </a:r>
            <a:r>
              <a:rPr lang="en-US" u="sng" dirty="0" smtClean="0"/>
              <a:t>is none</a:t>
            </a:r>
            <a:r>
              <a:rPr lang="en-US" dirty="0" smtClean="0"/>
              <a:t>.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3118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83560"/>
            <a:ext cx="8763000" cy="4572000"/>
          </a:xfrm>
        </p:spPr>
        <p:txBody>
          <a:bodyPr/>
          <a:lstStyle/>
          <a:p>
            <a:r>
              <a:rPr lang="en-US" dirty="0" smtClean="0"/>
              <a:t>Their Effective permissions :</a:t>
            </a:r>
          </a:p>
          <a:p>
            <a:pPr marL="68580" indent="0">
              <a:buNone/>
            </a:pPr>
            <a:r>
              <a:rPr lang="en-US" dirty="0" smtClean="0"/>
              <a:t>        User1 - </a:t>
            </a:r>
            <a:r>
              <a:rPr lang="en-US" dirty="0"/>
              <a:t>effective SELECT permission </a:t>
            </a:r>
            <a:r>
              <a:rPr lang="en-US" dirty="0" smtClean="0"/>
              <a:t> </a:t>
            </a:r>
            <a:r>
              <a:rPr lang="en-US" dirty="0"/>
              <a:t>inherited </a:t>
            </a:r>
            <a:r>
              <a:rPr lang="en-US" dirty="0" smtClean="0"/>
              <a:t>       		from Group A.</a:t>
            </a:r>
          </a:p>
          <a:p>
            <a:pPr marL="68580" indent="0">
              <a:buNone/>
            </a:pPr>
            <a:r>
              <a:rPr lang="en-US" dirty="0" smtClean="0"/>
              <a:t>        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    User2 - </a:t>
            </a:r>
            <a:r>
              <a:rPr lang="en-US" dirty="0"/>
              <a:t>effective SELECT and INSERT permissions </a:t>
            </a:r>
            <a:r>
              <a:rPr lang="en-US" dirty="0" smtClean="0"/>
              <a:t> 		inherited </a:t>
            </a:r>
            <a:r>
              <a:rPr lang="en-US" dirty="0"/>
              <a:t>from </a:t>
            </a:r>
            <a:r>
              <a:rPr lang="en-US" dirty="0" smtClean="0"/>
              <a:t>Group A and Group B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9418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905000"/>
            <a:ext cx="3733800" cy="3200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03520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permissions:</a:t>
            </a:r>
          </a:p>
          <a:p>
            <a:pPr lvl="1"/>
            <a:r>
              <a:rPr lang="en-US" dirty="0" smtClean="0"/>
              <a:t>Explicit</a:t>
            </a:r>
          </a:p>
          <a:p>
            <a:pPr lvl="1"/>
            <a:r>
              <a:rPr lang="en-US" dirty="0" smtClean="0"/>
              <a:t>Effective</a:t>
            </a:r>
          </a:p>
          <a:p>
            <a:r>
              <a:rPr lang="en-US" dirty="0" smtClean="0"/>
              <a:t>Explicit Permissions are directly granting permissions by a user to another user.</a:t>
            </a:r>
          </a:p>
          <a:p>
            <a:r>
              <a:rPr lang="en-US" dirty="0" smtClean="0"/>
              <a:t>Effective Permissions are inherited by default.</a:t>
            </a:r>
          </a:p>
        </p:txBody>
      </p:sp>
    </p:spTree>
    <p:extLst>
      <p:ext uri="{BB962C8B-B14F-4D97-AF65-F5344CB8AC3E}">
        <p14:creationId xmlns:p14="http://schemas.microsoft.com/office/powerpoint/2010/main" xmlns="" val="313296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1073CF-BA55-4779-9A9F-23DE1822E1D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Icons Used</a:t>
            </a:r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90663"/>
            <a:ext cx="1023938" cy="1023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6764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Questions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7424738" y="5410200"/>
            <a:ext cx="1295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Contacts</a:t>
            </a: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124200"/>
            <a:ext cx="1143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7434263" y="3810000"/>
            <a:ext cx="1219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Reference</a:t>
            </a:r>
          </a:p>
        </p:txBody>
      </p:sp>
      <p:sp>
        <p:nvSpPr>
          <p:cNvPr id="5129" name="Text Box 12"/>
          <p:cNvSpPr txBox="1">
            <a:spLocks noChangeArrowheads="1"/>
          </p:cNvSpPr>
          <p:nvPr/>
        </p:nvSpPr>
        <p:spPr bwMode="auto">
          <a:xfrm>
            <a:off x="1566863" y="5478463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Demonstration</a:t>
            </a:r>
          </a:p>
        </p:txBody>
      </p:sp>
      <p:pic>
        <p:nvPicPr>
          <p:cNvPr id="513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0763" y="14478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1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Hands on Exercise</a:t>
            </a:r>
          </a:p>
        </p:txBody>
      </p:sp>
      <p:sp>
        <p:nvSpPr>
          <p:cNvPr id="5132" name="Text Box 16"/>
          <p:cNvSpPr txBox="1">
            <a:spLocks noChangeArrowheads="1"/>
          </p:cNvSpPr>
          <p:nvPr/>
        </p:nvSpPr>
        <p:spPr bwMode="auto">
          <a:xfrm>
            <a:off x="1589088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Coding Standards</a:t>
            </a:r>
          </a:p>
        </p:txBody>
      </p:sp>
      <p:pic>
        <p:nvPicPr>
          <p:cNvPr id="513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3200400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4581525" y="3714750"/>
            <a:ext cx="14478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>
                <a:latin typeface="Cambria" pitchFamily="18" charset="0"/>
              </a:rPr>
              <a:t>Test Your Understanding</a:t>
            </a:r>
          </a:p>
        </p:txBody>
      </p:sp>
      <p:sp>
        <p:nvSpPr>
          <p:cNvPr id="5135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Tools</a:t>
            </a:r>
          </a:p>
        </p:txBody>
      </p:sp>
      <p:pic>
        <p:nvPicPr>
          <p:cNvPr id="5136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816475"/>
            <a:ext cx="963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4572000" y="5286375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A Welcome Break</a:t>
            </a:r>
          </a:p>
        </p:txBody>
      </p:sp>
      <p:pic>
        <p:nvPicPr>
          <p:cNvPr id="5138" name="Picture 27" descr="Contac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4873625"/>
            <a:ext cx="9239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32004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0" name="Picture 3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105400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1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34125" y="1577975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688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get to know </a:t>
            </a:r>
          </a:p>
          <a:p>
            <a:pPr lvl="1"/>
            <a:r>
              <a:rPr lang="en-US" sz="2400" dirty="0" smtClean="0"/>
              <a:t>What are Permissions?</a:t>
            </a:r>
          </a:p>
          <a:p>
            <a:pPr lvl="1"/>
            <a:r>
              <a:rPr lang="en-US" sz="2400" dirty="0" smtClean="0"/>
              <a:t>What are database principals?</a:t>
            </a:r>
          </a:p>
          <a:p>
            <a:pPr lvl="1"/>
            <a:r>
              <a:rPr lang="en-US" sz="2400" dirty="0" smtClean="0"/>
              <a:t>Types of Permissions ?</a:t>
            </a:r>
          </a:p>
          <a:p>
            <a:pPr lvl="1"/>
            <a:r>
              <a:rPr lang="en-US" sz="2400" dirty="0" smtClean="0"/>
              <a:t>How to give Permissions manually ?</a:t>
            </a:r>
          </a:p>
          <a:p>
            <a:pPr marL="344488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0836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SQL Server securable has associated permissions that can be granted to a </a:t>
            </a:r>
            <a:r>
              <a:rPr lang="en-US" dirty="0" smtClean="0"/>
              <a:t>principal.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sz="2200" i="1" dirty="0" smtClean="0"/>
              <a:t>SELECT </a:t>
            </a:r>
            <a:r>
              <a:rPr lang="en-US" sz="2200" i="1" dirty="0"/>
              <a:t>* FROM </a:t>
            </a:r>
            <a:r>
              <a:rPr lang="en-US" sz="2200" i="1" dirty="0" err="1"/>
              <a:t>fn_builtin_permissions</a:t>
            </a:r>
            <a:r>
              <a:rPr lang="en-US" sz="2200" i="1" dirty="0"/>
              <a:t>(default</a:t>
            </a:r>
            <a:r>
              <a:rPr lang="en-US" sz="2200" i="1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- Will return all the </a:t>
            </a:r>
            <a:r>
              <a:rPr lang="en-US" dirty="0" err="1" smtClean="0"/>
              <a:t>permissons</a:t>
            </a:r>
            <a:r>
              <a:rPr lang="en-US" dirty="0" smtClean="0"/>
              <a:t> available.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ction Button: Custom 4">
            <a:hlinkClick r:id="" action="ppaction://hlinkshowjump?jump=nextslide" highlightClick="1"/>
          </p:cNvPr>
          <p:cNvSpPr/>
          <p:nvPr/>
        </p:nvSpPr>
        <p:spPr bwMode="auto">
          <a:xfrm>
            <a:off x="3124200" y="1752600"/>
            <a:ext cx="1295400" cy="457200"/>
          </a:xfrm>
          <a:prstGeom prst="actionButtonBlan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444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Principal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AS &lt;</a:t>
            </a:r>
            <a:r>
              <a:rPr lang="en-US" dirty="0" err="1"/>
              <a:t>database_principal</a:t>
            </a:r>
            <a:r>
              <a:rPr lang="en-US" dirty="0"/>
              <a:t>&gt; Specifies a principal from which the principal executing this query derives its right to deny the permission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 err="1"/>
              <a:t>Database_user</a:t>
            </a:r>
            <a:r>
              <a:rPr lang="en-US" dirty="0"/>
              <a:t> Specifies a database user.</a:t>
            </a:r>
          </a:p>
          <a:p>
            <a:r>
              <a:rPr lang="en-US" dirty="0" err="1"/>
              <a:t>Database_role</a:t>
            </a:r>
            <a:r>
              <a:rPr lang="en-US" dirty="0"/>
              <a:t> Specifies a database role.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207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Principals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Application_role</a:t>
            </a:r>
            <a:r>
              <a:rPr lang="en-US" dirty="0"/>
              <a:t> </a:t>
            </a:r>
            <a:r>
              <a:rPr lang="en-US" dirty="0" smtClean="0"/>
              <a:t>:Specifies </a:t>
            </a:r>
            <a:r>
              <a:rPr lang="en-US" dirty="0"/>
              <a:t>an application role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u="sng" dirty="0" err="1"/>
              <a:t>Database_user_mapped_to_Windows_User</a:t>
            </a:r>
            <a:r>
              <a:rPr lang="en-US" u="sng" dirty="0"/>
              <a:t> </a:t>
            </a:r>
            <a:r>
              <a:rPr lang="en-US" dirty="0"/>
              <a:t>Specifies a database user mapped to a Windows user.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35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Principals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Database_user_mapped_to_Windows_Group</a:t>
            </a:r>
            <a:r>
              <a:rPr lang="en-US" dirty="0"/>
              <a:t> Specifies a database user mapped to a Windows group.</a:t>
            </a:r>
          </a:p>
          <a:p>
            <a:r>
              <a:rPr lang="en-US" dirty="0" err="1"/>
              <a:t>Database_user_mapped_to_certificate</a:t>
            </a:r>
            <a:r>
              <a:rPr lang="en-US" dirty="0"/>
              <a:t> Specifies a database user mapped to a certificate.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581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Principals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Database_user_mapped_to_asymmetric_key</a:t>
            </a:r>
            <a:r>
              <a:rPr lang="en-US" dirty="0"/>
              <a:t> Specifies a database user mapped to an asymmetric key.</a:t>
            </a:r>
          </a:p>
          <a:p>
            <a:r>
              <a:rPr lang="en-US" dirty="0" err="1"/>
              <a:t>Database_user_with_no_login</a:t>
            </a:r>
            <a:r>
              <a:rPr lang="en-US" dirty="0"/>
              <a:t> Specifies a database user with no corresponding server-level principal.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694148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A - Presentation Template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CA - Presentation Template">
      <a:majorFont>
        <a:latin typeface="Monotype Corsiv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 - Presentation Template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213</TotalTime>
  <Words>766</Words>
  <Application>Microsoft Office PowerPoint</Application>
  <PresentationFormat>On-screen Show (4:3)</PresentationFormat>
  <Paragraphs>166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Theme1</vt:lpstr>
      <vt:lpstr>Object Permissions</vt:lpstr>
      <vt:lpstr>About the Author</vt:lpstr>
      <vt:lpstr>Icons Used</vt:lpstr>
      <vt:lpstr>Objective</vt:lpstr>
      <vt:lpstr>Permissions</vt:lpstr>
      <vt:lpstr>Database Principal</vt:lpstr>
      <vt:lpstr>Database Principals</vt:lpstr>
      <vt:lpstr>Database Principals</vt:lpstr>
      <vt:lpstr>Database Principals</vt:lpstr>
      <vt:lpstr>Permissions</vt:lpstr>
      <vt:lpstr>Slide 11</vt:lpstr>
      <vt:lpstr>Grant Permission</vt:lpstr>
      <vt:lpstr>Grant :</vt:lpstr>
      <vt:lpstr>Grant All:</vt:lpstr>
      <vt:lpstr>Grant :</vt:lpstr>
      <vt:lpstr>With Grant Option </vt:lpstr>
      <vt:lpstr>Examples:</vt:lpstr>
      <vt:lpstr>Revoke</vt:lpstr>
      <vt:lpstr>Example</vt:lpstr>
      <vt:lpstr>Revoke All</vt:lpstr>
      <vt:lpstr>Deny</vt:lpstr>
      <vt:lpstr>Deny</vt:lpstr>
      <vt:lpstr>Deny All</vt:lpstr>
      <vt:lpstr>Example</vt:lpstr>
      <vt:lpstr>Explicit Permissions vs    Effective Permissions</vt:lpstr>
      <vt:lpstr>Example</vt:lpstr>
      <vt:lpstr>Example</vt:lpstr>
      <vt:lpstr>Questions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PERMISSIONS</dc:title>
  <cp:lastModifiedBy>217673</cp:lastModifiedBy>
  <cp:revision>20</cp:revision>
  <dcterms:created xsi:type="dcterms:W3CDTF">2006-08-16T00:00:00Z</dcterms:created>
  <dcterms:modified xsi:type="dcterms:W3CDTF">2012-11-01T04:17:34Z</dcterms:modified>
</cp:coreProperties>
</file>