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8" r:id="rId5"/>
    <p:sldId id="267" r:id="rId6"/>
    <p:sldId id="307" r:id="rId7"/>
    <p:sldId id="412" r:id="rId8"/>
    <p:sldId id="413" r:id="rId9"/>
    <p:sldId id="414" r:id="rId10"/>
    <p:sldId id="415" r:id="rId11"/>
    <p:sldId id="416" r:id="rId12"/>
    <p:sldId id="417" r:id="rId13"/>
    <p:sldId id="418" r:id="rId14"/>
    <p:sldId id="419" r:id="rId15"/>
    <p:sldId id="420" r:id="rId16"/>
    <p:sldId id="421" r:id="rId17"/>
    <p:sldId id="423" r:id="rId18"/>
    <p:sldId id="424" r:id="rId19"/>
    <p:sldId id="434" r:id="rId20"/>
    <p:sldId id="435" r:id="rId21"/>
    <p:sldId id="436" r:id="rId22"/>
    <p:sldId id="437" r:id="rId23"/>
    <p:sldId id="425" r:id="rId24"/>
    <p:sldId id="438" r:id="rId25"/>
    <p:sldId id="439" r:id="rId26"/>
    <p:sldId id="430" r:id="rId27"/>
    <p:sldId id="431" r:id="rId28"/>
    <p:sldId id="304" r:id="rId29"/>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a:p>
        </p:txBody>
      </p:sp>
    </p:spTree>
    <p:extLst>
      <p:ext uri="{BB962C8B-B14F-4D97-AF65-F5344CB8AC3E}">
        <p14:creationId xmlns:p14="http://schemas.microsoft.com/office/powerpoint/2010/main" xmlns="" val="3191847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a:t>
            </a:r>
            <a:r>
              <a:rPr lang="en-US" dirty="0"/>
              <a:t/>
            </a:r>
            <a:br>
              <a:rPr lang="en-US" dirty="0"/>
            </a:br>
            <a:r>
              <a:rPr lang="en-US" dirty="0" smtClean="0"/>
              <a:t>T-SQL Statements.</a:t>
            </a:r>
          </a:p>
        </p:txBody>
      </p:sp>
      <p:sp>
        <p:nvSpPr>
          <p:cNvPr id="3075" name="Rectangle 5"/>
          <p:cNvSpPr>
            <a:spLocks noGrp="1" noChangeArrowheads="1"/>
          </p:cNvSpPr>
          <p:nvPr>
            <p:ph type="subTitle" idx="1"/>
          </p:nvPr>
        </p:nvSpPr>
        <p:spPr/>
        <p:txBody>
          <a:bodyPr/>
          <a:lstStyle/>
          <a:p>
            <a:pPr eaLnBrk="1" hangingPunct="1"/>
            <a:endParaRPr lang="en-US" b="0" dirty="0" smtClean="0">
              <a:latin typeface="Gill Sans MT" pitchFamily="34" charset="0"/>
            </a:endParaRP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t> AS </a:t>
            </a:r>
            <a:r>
              <a:rPr lang="en-US" dirty="0"/>
              <a:t>FileTable</a:t>
            </a:r>
            <a:r>
              <a:rPr lang="en-US" dirty="0" smtClean="0"/>
              <a:t>:</a:t>
            </a:r>
          </a:p>
          <a:p>
            <a:pPr marL="0" indent="0">
              <a:buNone/>
            </a:pPr>
            <a:endParaRPr lang="en-US" dirty="0"/>
          </a:p>
          <a:p>
            <a:pPr lvl="3">
              <a:buFont typeface="Wingdings" pitchFamily="2" charset="2"/>
              <a:buChar char="v"/>
            </a:pPr>
            <a:r>
              <a:rPr lang="en-US" dirty="0"/>
              <a:t> </a:t>
            </a:r>
            <a:r>
              <a:rPr lang="en-US" sz="2000" dirty="0"/>
              <a:t>Creates the new table as a FileTable</a:t>
            </a:r>
            <a:r>
              <a:rPr lang="en-US" sz="2000" dirty="0" smtClean="0"/>
              <a:t>.</a:t>
            </a:r>
          </a:p>
          <a:p>
            <a:pPr marL="914400" lvl="3" indent="0">
              <a:buNone/>
            </a:pPr>
            <a:endParaRPr lang="en-US" sz="2000" dirty="0"/>
          </a:p>
          <a:p>
            <a:pPr lvl="3">
              <a:buFont typeface="Wingdings" pitchFamily="2" charset="2"/>
              <a:buChar char="v"/>
            </a:pPr>
            <a:r>
              <a:rPr lang="en-US" sz="2000" dirty="0"/>
              <a:t>You can store files and documents in special tables in SQL Server called FileTables, but access them from Windows applications as if they were stored in the file system, without making any changes to your client applications.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685285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lstStyle/>
          <a:p>
            <a:pPr>
              <a:buFont typeface="Wingdings" pitchFamily="2" charset="2"/>
              <a:buChar char="Ø"/>
            </a:pPr>
            <a:r>
              <a:rPr lang="en-US" dirty="0" smtClean="0"/>
              <a:t> </a:t>
            </a:r>
            <a:r>
              <a:rPr lang="en-US" dirty="0" err="1" smtClean="0"/>
              <a:t>column_name</a:t>
            </a:r>
            <a:r>
              <a:rPr lang="en-US" dirty="0" smtClean="0"/>
              <a:t>:</a:t>
            </a:r>
            <a:endParaRPr lang="en-US" dirty="0"/>
          </a:p>
          <a:p>
            <a:pPr marL="0" indent="0">
              <a:buNone/>
            </a:pPr>
            <a:r>
              <a:rPr lang="en-US" dirty="0"/>
              <a:t>	</a:t>
            </a:r>
            <a:r>
              <a:rPr lang="en-US" dirty="0" smtClean="0"/>
              <a:t>	Is </a:t>
            </a:r>
            <a:r>
              <a:rPr lang="en-US" dirty="0"/>
              <a:t>the name of a column in the table</a:t>
            </a:r>
            <a:r>
              <a:rPr lang="en-US" dirty="0" smtClean="0"/>
              <a:t>.</a:t>
            </a:r>
          </a:p>
          <a:p>
            <a:pPr>
              <a:buFont typeface="Wingdings" pitchFamily="2" charset="2"/>
              <a:buChar char="Ø"/>
            </a:pPr>
            <a:r>
              <a:rPr lang="en-US" dirty="0" smtClean="0"/>
              <a:t> </a:t>
            </a:r>
            <a:r>
              <a:rPr lang="en-US" dirty="0" err="1" smtClean="0"/>
              <a:t>computed_column_expression</a:t>
            </a:r>
            <a:r>
              <a:rPr lang="en-US" dirty="0" smtClean="0"/>
              <a:t> :</a:t>
            </a:r>
          </a:p>
          <a:p>
            <a:pPr marL="0" indent="0">
              <a:buNone/>
            </a:pPr>
            <a:r>
              <a:rPr lang="en-US" dirty="0"/>
              <a:t>	</a:t>
            </a:r>
            <a:r>
              <a:rPr lang="en-US" dirty="0" smtClean="0"/>
              <a:t>	 A </a:t>
            </a:r>
            <a:r>
              <a:rPr lang="en-US" dirty="0"/>
              <a:t>computed column is a virtual column that is not physically stored in the table, unless the column is marked PERSISTED. </a:t>
            </a:r>
            <a:endParaRPr lang="en-US" dirty="0" smtClean="0"/>
          </a:p>
          <a:p>
            <a:pPr marL="0" indent="0">
              <a:buNone/>
            </a:pPr>
            <a:r>
              <a:rPr lang="en-US" dirty="0"/>
              <a:t>	</a:t>
            </a:r>
            <a:r>
              <a:rPr lang="en-US" dirty="0" smtClean="0"/>
              <a:t>	The </a:t>
            </a:r>
            <a:r>
              <a:rPr lang="en-US" dirty="0"/>
              <a:t>column is computed from an expression that uses other columns in the same table. </a:t>
            </a:r>
          </a:p>
          <a:p>
            <a:endParaRPr lang="en-US" dirty="0"/>
          </a:p>
        </p:txBody>
      </p:sp>
    </p:spTree>
    <p:extLst>
      <p:ext uri="{BB962C8B-B14F-4D97-AF65-F5344CB8AC3E}">
        <p14:creationId xmlns:p14="http://schemas.microsoft.com/office/powerpoint/2010/main" xmlns="" val="11594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19200"/>
            <a:ext cx="7408333" cy="4906963"/>
          </a:xfrm>
        </p:spPr>
        <p:txBody>
          <a:bodyPr>
            <a:normAutofit/>
          </a:bodyPr>
          <a:lstStyle/>
          <a:p>
            <a:pPr>
              <a:buFont typeface="Wingdings" pitchFamily="2" charset="2"/>
              <a:buChar char="Ø"/>
            </a:pPr>
            <a:r>
              <a:rPr lang="en-US" dirty="0" smtClean="0"/>
              <a:t>ON </a:t>
            </a:r>
            <a:r>
              <a:rPr lang="en-US" dirty="0"/>
              <a:t>{ &lt;partition_scheme&gt; | filegroup | </a:t>
            </a:r>
            <a:r>
              <a:rPr lang="en-US" b="1" dirty="0"/>
              <a:t>"</a:t>
            </a:r>
            <a:r>
              <a:rPr lang="en-US" dirty="0"/>
              <a:t>default</a:t>
            </a:r>
            <a:r>
              <a:rPr lang="en-US" b="1" dirty="0"/>
              <a:t>"</a:t>
            </a:r>
            <a:r>
              <a:rPr lang="en-US" dirty="0"/>
              <a:t> } </a:t>
            </a:r>
            <a:r>
              <a:rPr lang="en-US" dirty="0" smtClean="0"/>
              <a:t>:</a:t>
            </a:r>
            <a:endParaRPr lang="en-US" dirty="0"/>
          </a:p>
          <a:p>
            <a:pPr marL="0" indent="0">
              <a:buNone/>
            </a:pPr>
            <a:endParaRPr lang="en-US" dirty="0" smtClean="0"/>
          </a:p>
          <a:p>
            <a:pPr>
              <a:buFont typeface="Wingdings" pitchFamily="2" charset="2"/>
              <a:buChar char="ü"/>
            </a:pPr>
            <a:r>
              <a:rPr lang="en-US" dirty="0"/>
              <a:t> </a:t>
            </a:r>
            <a:r>
              <a:rPr lang="en-US" dirty="0" smtClean="0"/>
              <a:t>     </a:t>
            </a:r>
            <a:r>
              <a:rPr lang="en-US" sz="2000" dirty="0" smtClean="0"/>
              <a:t>Specifies the partition scheme or filegroup on which the table is stored.</a:t>
            </a:r>
          </a:p>
          <a:p>
            <a:pPr lvl="1">
              <a:buFont typeface="Wingdings" pitchFamily="2" charset="2"/>
              <a:buChar char="ü"/>
            </a:pPr>
            <a:r>
              <a:rPr lang="en-US" sz="2000" dirty="0" smtClean="0"/>
              <a:t> If &lt;partition_scheme&gt; is specified, the table is to be a partitioned table whose partitions are stored on a set of one or more filegroups specified in &lt;partition_scheme&gt;. </a:t>
            </a:r>
          </a:p>
          <a:p>
            <a:pPr marL="301943" lvl="1" indent="0">
              <a:buNone/>
            </a:pPr>
            <a:endParaRPr lang="en-US" sz="2000" dirty="0" smtClean="0"/>
          </a:p>
          <a:p>
            <a:pPr lvl="1">
              <a:buFont typeface="Wingdings" pitchFamily="2" charset="2"/>
              <a:buChar char="ü"/>
            </a:pPr>
            <a:r>
              <a:rPr lang="en-US" sz="2000" dirty="0" smtClean="0"/>
              <a:t>If </a:t>
            </a:r>
            <a:r>
              <a:rPr lang="en-US" sz="2000" dirty="0"/>
              <a:t>filegroup is specified, the table is stored in the named filegroup. The filegroup must exist within the database</a:t>
            </a:r>
            <a:r>
              <a:rPr lang="en-US" sz="2000" dirty="0" smtClean="0"/>
              <a:t>.</a:t>
            </a:r>
          </a:p>
          <a:p>
            <a:pPr marL="301943" lvl="1" indent="0">
              <a:buNone/>
            </a:pPr>
            <a:endParaRPr lang="en-US" sz="2000" dirty="0" smtClean="0"/>
          </a:p>
          <a:p>
            <a:pPr lvl="1">
              <a:buFont typeface="Wingdings" pitchFamily="2" charset="2"/>
              <a:buChar char="ü"/>
            </a:pPr>
            <a:r>
              <a:rPr lang="en-US" sz="2000" dirty="0" smtClean="0"/>
              <a:t> </a:t>
            </a:r>
            <a:r>
              <a:rPr lang="en-US" sz="2000" dirty="0"/>
              <a:t>If </a:t>
            </a:r>
            <a:r>
              <a:rPr lang="en-US" sz="2000" b="1" dirty="0"/>
              <a:t>"</a:t>
            </a:r>
            <a:r>
              <a:rPr lang="en-US" sz="2000" dirty="0"/>
              <a:t>default</a:t>
            </a:r>
            <a:r>
              <a:rPr lang="en-US" sz="2000" b="1" dirty="0"/>
              <a:t>"</a:t>
            </a:r>
            <a:r>
              <a:rPr lang="en-US" sz="2000" dirty="0"/>
              <a:t> is specified, or if ON is not specified at all, the table is stored on the default filegroup. </a:t>
            </a:r>
          </a:p>
        </p:txBody>
      </p:sp>
    </p:spTree>
    <p:extLst>
      <p:ext uri="{BB962C8B-B14F-4D97-AF65-F5344CB8AC3E}">
        <p14:creationId xmlns:p14="http://schemas.microsoft.com/office/powerpoint/2010/main" xmlns="" val="659245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pPr marL="0" indent="0">
              <a:buNone/>
            </a:pPr>
            <a:r>
              <a:rPr lang="en-US" dirty="0"/>
              <a:t>CREATE TABLE </a:t>
            </a:r>
            <a:r>
              <a:rPr lang="en-US" dirty="0" err="1"/>
              <a:t>MyCustomer</a:t>
            </a:r>
            <a:endParaRPr lang="en-US" dirty="0"/>
          </a:p>
          <a:p>
            <a:pPr marL="0" indent="0">
              <a:buNone/>
            </a:pPr>
            <a:r>
              <a:rPr lang="en-US" dirty="0"/>
              <a:t>(</a:t>
            </a:r>
          </a:p>
          <a:p>
            <a:pPr marL="457200" lvl="1" indent="0">
              <a:buNone/>
            </a:pPr>
            <a:r>
              <a:rPr lang="en-US" dirty="0" smtClean="0"/>
              <a:t>	</a:t>
            </a:r>
            <a:r>
              <a:rPr lang="en-US" dirty="0" err="1" smtClean="0"/>
              <a:t>cust_id</a:t>
            </a:r>
            <a:r>
              <a:rPr lang="en-US" dirty="0" smtClean="0"/>
              <a:t> </a:t>
            </a:r>
            <a:r>
              <a:rPr lang="en-US" dirty="0" err="1" smtClean="0"/>
              <a:t>int</a:t>
            </a:r>
            <a:r>
              <a:rPr lang="en-US" dirty="0" smtClean="0"/>
              <a:t> </a:t>
            </a:r>
          </a:p>
          <a:p>
            <a:pPr marL="457200" lvl="1" indent="0">
              <a:buNone/>
            </a:pPr>
            <a:r>
              <a:rPr lang="en-US" dirty="0"/>
              <a:t>	</a:t>
            </a:r>
            <a:r>
              <a:rPr lang="en-US" dirty="0" smtClean="0"/>
              <a:t>,company </a:t>
            </a:r>
            <a:r>
              <a:rPr lang="en-US" dirty="0" err="1"/>
              <a:t>varchar</a:t>
            </a:r>
            <a:r>
              <a:rPr lang="en-US" dirty="0"/>
              <a:t>(40</a:t>
            </a:r>
            <a:r>
              <a:rPr lang="en-US" dirty="0" smtClean="0"/>
              <a:t>)</a:t>
            </a:r>
          </a:p>
          <a:p>
            <a:pPr marL="457200" lvl="1" indent="0">
              <a:buNone/>
            </a:pPr>
            <a:r>
              <a:rPr lang="en-US" dirty="0" smtClean="0"/>
              <a:t>	,contact </a:t>
            </a:r>
            <a:r>
              <a:rPr lang="en-US" dirty="0" err="1"/>
              <a:t>varchar</a:t>
            </a:r>
            <a:r>
              <a:rPr lang="en-US" dirty="0"/>
              <a:t>(30</a:t>
            </a:r>
            <a:r>
              <a:rPr lang="en-US" dirty="0" smtClean="0"/>
              <a:t>)</a:t>
            </a:r>
            <a:endParaRPr lang="en-US" dirty="0"/>
          </a:p>
          <a:p>
            <a:pPr marL="0" indent="0">
              <a:buNone/>
            </a:pPr>
            <a:r>
              <a:rPr lang="en-US" dirty="0" smtClean="0"/>
              <a:t>	,</a:t>
            </a:r>
            <a:r>
              <a:rPr lang="en-US" sz="2000" dirty="0" smtClean="0"/>
              <a:t>phone </a:t>
            </a:r>
            <a:r>
              <a:rPr lang="en-US" sz="2000" dirty="0"/>
              <a:t>char(12)</a:t>
            </a:r>
          </a:p>
          <a:p>
            <a:pPr marL="0" indent="0">
              <a:buNone/>
            </a:pPr>
            <a:r>
              <a:rPr lang="en-US" dirty="0"/>
              <a:t>)</a:t>
            </a:r>
          </a:p>
          <a:p>
            <a:pPr marL="0" indent="0">
              <a:buNone/>
            </a:pPr>
            <a:r>
              <a:rPr lang="en-US" dirty="0"/>
              <a:t>GO</a:t>
            </a:r>
          </a:p>
        </p:txBody>
      </p:sp>
      <p:sp>
        <p:nvSpPr>
          <p:cNvPr id="2" name="Title 1"/>
          <p:cNvSpPr>
            <a:spLocks noGrp="1"/>
          </p:cNvSpPr>
          <p:nvPr>
            <p:ph type="title"/>
          </p:nvPr>
        </p:nvSpPr>
        <p:spPr/>
        <p:txBody>
          <a:bodyPr/>
          <a:lstStyle/>
          <a:p>
            <a:r>
              <a:rPr lang="en-US" dirty="0" err="1" smtClean="0"/>
              <a:t>Eg</a:t>
            </a:r>
            <a:endParaRPr lang="en-US" dirty="0"/>
          </a:p>
        </p:txBody>
      </p:sp>
    </p:spTree>
    <p:extLst>
      <p:ext uri="{BB962C8B-B14F-4D97-AF65-F5344CB8AC3E}">
        <p14:creationId xmlns:p14="http://schemas.microsoft.com/office/powerpoint/2010/main" xmlns="" val="2885838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Manipulation Language</a:t>
            </a:r>
          </a:p>
          <a:p>
            <a:r>
              <a:rPr lang="en-US" dirty="0" smtClean="0"/>
              <a:t>It used to retrieve and work with data .</a:t>
            </a:r>
          </a:p>
          <a:p>
            <a:r>
              <a:rPr lang="en-US" dirty="0" smtClean="0"/>
              <a:t>DML operations include</a:t>
            </a:r>
          </a:p>
          <a:p>
            <a:pPr>
              <a:buFont typeface="Wingdings" pitchFamily="2" charset="2"/>
              <a:buChar char="Ø"/>
            </a:pPr>
            <a:r>
              <a:rPr lang="en-US" dirty="0"/>
              <a:t>	</a:t>
            </a:r>
            <a:r>
              <a:rPr lang="en-US" dirty="0" smtClean="0"/>
              <a:t> SELECT</a:t>
            </a:r>
            <a:endParaRPr lang="en-US" dirty="0"/>
          </a:p>
          <a:p>
            <a:pPr>
              <a:buFont typeface="Wingdings" pitchFamily="2" charset="2"/>
              <a:buChar char="Ø"/>
            </a:pPr>
            <a:r>
              <a:rPr lang="en-US" dirty="0" smtClean="0"/>
              <a:t>     	 UPDATE</a:t>
            </a:r>
            <a:endParaRPr lang="en-US" dirty="0"/>
          </a:p>
          <a:p>
            <a:pPr>
              <a:buFont typeface="Wingdings" pitchFamily="2" charset="2"/>
              <a:buChar char="Ø"/>
            </a:pPr>
            <a:r>
              <a:rPr lang="en-US" smtClean="0"/>
              <a:t>           DELETE</a:t>
            </a:r>
            <a:endParaRPr lang="en-US" dirty="0" smtClean="0"/>
          </a:p>
          <a:p>
            <a:pPr>
              <a:buFont typeface="Wingdings" pitchFamily="2" charset="2"/>
              <a:buChar char="Ø"/>
            </a:pPr>
            <a:r>
              <a:rPr lang="en-US" dirty="0"/>
              <a:t> </a:t>
            </a:r>
            <a:r>
              <a:rPr lang="en-US" dirty="0" smtClean="0"/>
              <a:t>  	 INSERT </a:t>
            </a:r>
          </a:p>
        </p:txBody>
      </p:sp>
      <p:sp>
        <p:nvSpPr>
          <p:cNvPr id="2" name="Title 1"/>
          <p:cNvSpPr>
            <a:spLocks noGrp="1"/>
          </p:cNvSpPr>
          <p:nvPr>
            <p:ph type="title"/>
          </p:nvPr>
        </p:nvSpPr>
        <p:spPr/>
        <p:txBody>
          <a:bodyPr/>
          <a:lstStyle/>
          <a:p>
            <a:r>
              <a:rPr lang="en-US" dirty="0" smtClean="0"/>
              <a:t>DML</a:t>
            </a:r>
            <a:endParaRPr lang="en-US" dirty="0"/>
          </a:p>
        </p:txBody>
      </p:sp>
    </p:spTree>
    <p:extLst>
      <p:ext uri="{BB962C8B-B14F-4D97-AF65-F5344CB8AC3E}">
        <p14:creationId xmlns:p14="http://schemas.microsoft.com/office/powerpoint/2010/main" xmlns="" val="41163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dirty="0" smtClean="0"/>
              <a:t>Select statement provides data retrieval functionality.</a:t>
            </a:r>
          </a:p>
          <a:p>
            <a:pPr marL="0" indent="0">
              <a:buNone/>
            </a:pPr>
            <a:endParaRPr lang="en-US" dirty="0" smtClean="0"/>
          </a:p>
          <a:p>
            <a:pPr marL="0" indent="0">
              <a:buNone/>
            </a:pPr>
            <a:r>
              <a:rPr lang="en-US" dirty="0" smtClean="0"/>
              <a:t>SYNTAX:</a:t>
            </a:r>
          </a:p>
          <a:p>
            <a:pPr marL="0" indent="0">
              <a:buNone/>
            </a:pPr>
            <a:endParaRPr lang="en-US" dirty="0" smtClean="0"/>
          </a:p>
          <a:p>
            <a:pPr marL="0" indent="0">
              <a:buNone/>
            </a:pPr>
            <a:r>
              <a:rPr lang="en-US" dirty="0" smtClean="0"/>
              <a:t>	SELECT </a:t>
            </a:r>
            <a:r>
              <a:rPr lang="en-US" dirty="0"/>
              <a:t>select_list [ INTO </a:t>
            </a:r>
            <a:r>
              <a:rPr lang="en-US" dirty="0" err="1"/>
              <a:t>new_table</a:t>
            </a:r>
            <a:r>
              <a:rPr lang="en-US" dirty="0"/>
              <a:t> ] </a:t>
            </a:r>
          </a:p>
          <a:p>
            <a:pPr marL="0" indent="0">
              <a:buNone/>
            </a:pPr>
            <a:r>
              <a:rPr lang="en-US" dirty="0" smtClean="0"/>
              <a:t>	[ </a:t>
            </a:r>
            <a:r>
              <a:rPr lang="en-US" dirty="0"/>
              <a:t>FROM </a:t>
            </a:r>
            <a:r>
              <a:rPr lang="en-US" dirty="0" err="1"/>
              <a:t>table_source</a:t>
            </a:r>
            <a:r>
              <a:rPr lang="en-US" dirty="0"/>
              <a:t> ] [ WHERE search_condition ] </a:t>
            </a:r>
          </a:p>
          <a:p>
            <a:pPr marL="0" indent="0">
              <a:buNone/>
            </a:pPr>
            <a:r>
              <a:rPr lang="en-US" dirty="0" smtClean="0"/>
              <a:t>	[ </a:t>
            </a:r>
            <a:r>
              <a:rPr lang="en-US" dirty="0"/>
              <a:t>GROUP BY </a:t>
            </a:r>
            <a:r>
              <a:rPr lang="en-US" dirty="0" err="1"/>
              <a:t>group_by_expression</a:t>
            </a:r>
            <a:r>
              <a:rPr lang="en-US" dirty="0"/>
              <a:t> ] </a:t>
            </a:r>
          </a:p>
          <a:p>
            <a:pPr marL="0" indent="0">
              <a:buNone/>
            </a:pPr>
            <a:r>
              <a:rPr lang="en-US" dirty="0" smtClean="0"/>
              <a:t>	[ </a:t>
            </a:r>
            <a:r>
              <a:rPr lang="en-US" dirty="0"/>
              <a:t>HAVING search_condition ] </a:t>
            </a:r>
          </a:p>
          <a:p>
            <a:pPr marL="0" indent="0">
              <a:buNone/>
            </a:pPr>
            <a:r>
              <a:rPr lang="en-US" dirty="0" smtClean="0"/>
              <a:t>	[ </a:t>
            </a:r>
            <a:r>
              <a:rPr lang="en-US" dirty="0"/>
              <a:t>ORDER BY </a:t>
            </a:r>
            <a:r>
              <a:rPr lang="en-US" dirty="0" err="1"/>
              <a:t>order_expression</a:t>
            </a:r>
            <a:r>
              <a:rPr lang="en-US" dirty="0"/>
              <a:t> [ ASC | DESC ] ] </a:t>
            </a:r>
            <a:endParaRPr lang="en-US" dirty="0" smtClean="0"/>
          </a:p>
          <a:p>
            <a:pPr marL="0" indent="0">
              <a:buNone/>
            </a:pPr>
            <a:endParaRPr lang="en-US" dirty="0"/>
          </a:p>
          <a:p>
            <a:pPr marL="914400" lvl="3" indent="0">
              <a:buNone/>
            </a:pPr>
            <a:endParaRPr lang="en-US" dirty="0"/>
          </a:p>
        </p:txBody>
      </p:sp>
      <p:sp>
        <p:nvSpPr>
          <p:cNvPr id="3" name="Title 2"/>
          <p:cNvSpPr>
            <a:spLocks noGrp="1"/>
          </p:cNvSpPr>
          <p:nvPr>
            <p:ph type="title"/>
          </p:nvPr>
        </p:nvSpPr>
        <p:spPr/>
        <p:txBody>
          <a:bodyPr>
            <a:noAutofit/>
          </a:bodyPr>
          <a:lstStyle/>
          <a:p>
            <a:r>
              <a:rPr lang="en-US" dirty="0" smtClean="0"/>
              <a:t>Select</a:t>
            </a:r>
            <a:endParaRPr lang="en-US" dirty="0"/>
          </a:p>
        </p:txBody>
      </p:sp>
    </p:spTree>
    <p:extLst>
      <p:ext uri="{BB962C8B-B14F-4D97-AF65-F5344CB8AC3E}">
        <p14:creationId xmlns:p14="http://schemas.microsoft.com/office/powerpoint/2010/main" xmlns="" val="3793491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Select statement result set can be filtered by using WHERE clause.</a:t>
            </a:r>
          </a:p>
          <a:p>
            <a:r>
              <a:rPr lang="en-US" dirty="0" smtClean="0"/>
              <a:t>Select statement result set can be sorted by using ORDER BY clause.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16</a:t>
            </a:fld>
            <a:endParaRPr lang="en-US"/>
          </a:p>
        </p:txBody>
      </p:sp>
    </p:spTree>
    <p:extLst>
      <p:ext uri="{BB962C8B-B14F-4D97-AF65-F5344CB8AC3E}">
        <p14:creationId xmlns:p14="http://schemas.microsoft.com/office/powerpoint/2010/main" xmlns="" val="206349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statement</a:t>
            </a:r>
            <a:endParaRPr lang="en-US" dirty="0"/>
          </a:p>
        </p:txBody>
      </p:sp>
      <p:sp>
        <p:nvSpPr>
          <p:cNvPr id="3" name="Content Placeholder 2"/>
          <p:cNvSpPr>
            <a:spLocks noGrp="1"/>
          </p:cNvSpPr>
          <p:nvPr>
            <p:ph idx="1"/>
          </p:nvPr>
        </p:nvSpPr>
        <p:spPr/>
        <p:txBody>
          <a:bodyPr/>
          <a:lstStyle/>
          <a:p>
            <a:r>
              <a:rPr lang="en-US" sz="2000" dirty="0" smtClean="0"/>
              <a:t>Insert statement can be used to add new rows to a table.</a:t>
            </a:r>
          </a:p>
          <a:p>
            <a:r>
              <a:rPr lang="en-US" sz="2000" b="1" dirty="0" smtClean="0"/>
              <a:t>SYNTAX</a:t>
            </a:r>
          </a:p>
          <a:p>
            <a:pPr marL="0" indent="0">
              <a:buNone/>
            </a:pPr>
            <a:r>
              <a:rPr lang="en-US" sz="1800" dirty="0"/>
              <a:t>[ WITH &lt;common_table_expression&gt; [ ,...n ] </a:t>
            </a:r>
            <a:r>
              <a:rPr lang="en-US" sz="1800" dirty="0" smtClean="0"/>
              <a:t>]</a:t>
            </a:r>
          </a:p>
          <a:p>
            <a:pPr marL="0" indent="0">
              <a:buNone/>
            </a:pPr>
            <a:r>
              <a:rPr lang="en-US" sz="1800" dirty="0" smtClean="0"/>
              <a:t> </a:t>
            </a:r>
            <a:r>
              <a:rPr lang="en-US" sz="1800" dirty="0"/>
              <a:t>INSERT     [ TOP (expression) [ PERCENT ] ] </a:t>
            </a:r>
            <a:endParaRPr lang="en-US" sz="1800" dirty="0" smtClean="0"/>
          </a:p>
          <a:p>
            <a:pPr marL="0" indent="0">
              <a:buNone/>
            </a:pPr>
            <a:r>
              <a:rPr lang="en-US" sz="1800" dirty="0"/>
              <a:t>    [ INTO ]    { &lt;object&gt; | rowset_function_limited       [ WITH ( &lt;Table_Hint_Limited&gt; [ ...n ] ) ]     } </a:t>
            </a:r>
            <a:endParaRPr lang="en-US" sz="1800" dirty="0" smtClean="0"/>
          </a:p>
          <a:p>
            <a:pPr marL="0" indent="0">
              <a:buNone/>
            </a:pPr>
            <a:r>
              <a:rPr lang="en-US" sz="1800" dirty="0" smtClean="0"/>
              <a:t>{ </a:t>
            </a:r>
            <a:r>
              <a:rPr lang="en-US" sz="1800" dirty="0"/>
              <a:t>    [ </a:t>
            </a:r>
            <a:r>
              <a:rPr lang="en-US" sz="1800" dirty="0" smtClean="0"/>
              <a:t>(column list) </a:t>
            </a:r>
            <a:r>
              <a:rPr lang="en-US" sz="1800" dirty="0"/>
              <a:t>]     [ &lt;OUTPUT Clause&gt; ]     { VALUES ( { DEFAULT | NULL | expression } [ ,...n ] ) [ ,...n ]     | derived_table     | execute_statement     | &lt;dml_table_source&gt;     | DEFAULT VALUES     } } </a:t>
            </a:r>
            <a:endParaRPr lang="en-US" sz="1800" dirty="0" smtClean="0"/>
          </a:p>
          <a:p>
            <a:pPr marL="0" indent="0">
              <a:buNone/>
            </a:pPr>
            <a:r>
              <a:rPr lang="en-US" sz="1800" dirty="0" smtClean="0"/>
              <a:t>[; </a:t>
            </a:r>
            <a:r>
              <a:rPr lang="en-US" sz="1800" dirty="0"/>
              <a:t>] &lt;object&gt; ::= {     [ server_name . database_name . schema_name .       | database_name .[ schema_name ] .       | schema_name .     ]   table_or_view_name } </a:t>
            </a:r>
            <a:endParaRPr lang="en-US" sz="1800" dirty="0" smtClean="0"/>
          </a:p>
          <a:p>
            <a:pPr marL="0" indent="0">
              <a:buNone/>
            </a:pPr>
            <a:r>
              <a:rPr lang="en-US" sz="1800" dirty="0" smtClean="0"/>
              <a:t>&lt;</a:t>
            </a:r>
            <a:r>
              <a:rPr lang="en-US" sz="1800" dirty="0"/>
              <a:t>dml_table_source&gt; ::=     SELECT &lt;select_list&gt;     FROM ( &lt;dml_statement_with_output_clause&gt; )       [AS] table_alias [ ( column_alias [ ,...n ] ) ]     [ WHERE &lt;search_condition&gt; ]     [ OPTION ( &lt;query_hint&gt; [ ,...n ] ) ] </a:t>
            </a:r>
          </a:p>
          <a:p>
            <a:pPr marL="0" indent="0">
              <a:buNone/>
            </a:pP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a:p>
        </p:txBody>
      </p:sp>
    </p:spTree>
    <p:extLst>
      <p:ext uri="{BB962C8B-B14F-4D97-AF65-F5344CB8AC3E}">
        <p14:creationId xmlns:p14="http://schemas.microsoft.com/office/powerpoint/2010/main" xmlns="" val="2860968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inserting data ,  either we can enter values for all the columns or we can specify the column names.</a:t>
            </a:r>
          </a:p>
          <a:p>
            <a:r>
              <a:rPr lang="en-US" dirty="0" smtClean="0"/>
              <a:t>We can insert </a:t>
            </a:r>
          </a:p>
          <a:p>
            <a:pPr lvl="1"/>
            <a:r>
              <a:rPr lang="en-US" dirty="0"/>
              <a:t>Single row</a:t>
            </a:r>
          </a:p>
          <a:p>
            <a:pPr lvl="1"/>
            <a:r>
              <a:rPr lang="en-US" dirty="0"/>
              <a:t>Multiple rows</a:t>
            </a:r>
            <a:r>
              <a:rPr lang="en-US" dirty="0" smtClean="0"/>
              <a:t>.</a:t>
            </a:r>
          </a:p>
          <a:p>
            <a:r>
              <a:rPr lang="en-US" dirty="0" smtClean="0"/>
              <a:t>We can use OUTPUT clause along with INSERT statement.</a:t>
            </a:r>
          </a:p>
          <a:p>
            <a:pPr lvl="1"/>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a:p>
        </p:txBody>
      </p:sp>
    </p:spTree>
    <p:extLst>
      <p:ext uri="{BB962C8B-B14F-4D97-AF65-F5344CB8AC3E}">
        <p14:creationId xmlns:p14="http://schemas.microsoft.com/office/powerpoint/2010/main" xmlns="" val="2894281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1"/>
            <a:ext cx="7408333" cy="3810000"/>
          </a:xfrm>
        </p:spPr>
        <p:txBody>
          <a:bodyPr>
            <a:normAutofit fontScale="85000" lnSpcReduction="20000"/>
          </a:bodyPr>
          <a:lstStyle/>
          <a:p>
            <a:pPr eaLnBrk="1" hangingPunct="1"/>
            <a:r>
              <a:rPr lang="en-US" sz="2000" dirty="0"/>
              <a:t> </a:t>
            </a:r>
            <a:r>
              <a:rPr lang="en-US" dirty="0" smtClean="0"/>
              <a:t>SQL </a:t>
            </a:r>
            <a:r>
              <a:rPr lang="en-US" dirty="0"/>
              <a:t>Server 2008 introduces INSERT FROM DML  to combine multiple DML actions in one </a:t>
            </a:r>
            <a:r>
              <a:rPr lang="en-US" dirty="0" smtClean="0"/>
              <a:t>statement</a:t>
            </a:r>
          </a:p>
          <a:p>
            <a:pPr eaLnBrk="1" hangingPunct="1"/>
            <a:r>
              <a:rPr lang="en-US" dirty="0" smtClean="0"/>
              <a:t>Have </a:t>
            </a:r>
            <a:r>
              <a:rPr lang="en-US" dirty="0"/>
              <a:t>one statement operate on rows affected by another</a:t>
            </a:r>
          </a:p>
          <a:p>
            <a:pPr lvl="1">
              <a:buNone/>
            </a:pPr>
            <a:endParaRPr lang="en-US" sz="2200" dirty="0" smtClean="0">
              <a:solidFill>
                <a:srgbClr val="2D9F01"/>
              </a:solidFill>
              <a:cs typeface="Courier New" pitchFamily="49" charset="0"/>
            </a:endParaRPr>
          </a:p>
          <a:p>
            <a:pPr lvl="1">
              <a:buNone/>
            </a:pPr>
            <a:r>
              <a:rPr lang="en-US" sz="2200" dirty="0">
                <a:solidFill>
                  <a:srgbClr val="2D9F01"/>
                </a:solidFill>
                <a:cs typeface="Courier New" pitchFamily="49" charset="0"/>
              </a:rPr>
              <a:t>	INSERT INTO &lt;target table&gt;  </a:t>
            </a:r>
          </a:p>
          <a:p>
            <a:pPr lvl="1">
              <a:buNone/>
            </a:pPr>
            <a:r>
              <a:rPr lang="en-US" sz="2200" dirty="0">
                <a:solidFill>
                  <a:srgbClr val="2D9F01"/>
                </a:solidFill>
                <a:cs typeface="Courier New" pitchFamily="49" charset="0"/>
              </a:rPr>
              <a:t>	SELECT ...</a:t>
            </a:r>
          </a:p>
          <a:p>
            <a:pPr lvl="1">
              <a:buNone/>
            </a:pPr>
            <a:r>
              <a:rPr lang="en-US" sz="2200" dirty="0">
                <a:solidFill>
                  <a:srgbClr val="2D9F01"/>
                </a:solidFill>
                <a:cs typeface="Courier New" pitchFamily="49" charset="0"/>
              </a:rPr>
              <a:t>	  FROM (&lt;INSERT | UPDATE | DELETE | MERGE</a:t>
            </a:r>
            <a:br>
              <a:rPr lang="en-US" sz="2200" dirty="0">
                <a:solidFill>
                  <a:srgbClr val="2D9F01"/>
                </a:solidFill>
                <a:cs typeface="Courier New" pitchFamily="49" charset="0"/>
              </a:rPr>
            </a:br>
            <a:r>
              <a:rPr lang="en-US" sz="2200" dirty="0">
                <a:solidFill>
                  <a:srgbClr val="2D9F01"/>
                </a:solidFill>
                <a:cs typeface="Courier New" pitchFamily="49" charset="0"/>
              </a:rPr>
              <a:t>         statement with OUTPUT clause&gt;) AS D  </a:t>
            </a:r>
          </a:p>
          <a:p>
            <a:pPr lvl="1">
              <a:buNone/>
            </a:pPr>
            <a:r>
              <a:rPr lang="en-US" sz="2200" dirty="0">
                <a:solidFill>
                  <a:srgbClr val="2D9F01"/>
                </a:solidFill>
                <a:cs typeface="Courier New" pitchFamily="49" charset="0"/>
              </a:rPr>
              <a:t>	WHERE ...;</a:t>
            </a:r>
          </a:p>
          <a:p>
            <a:pPr marL="627063" lvl="2" indent="0">
              <a:buNone/>
            </a:pPr>
            <a:endParaRPr lang="en-US" sz="4400" b="1" dirty="0" smtClean="0"/>
          </a:p>
          <a:p>
            <a:pPr marL="914400" lvl="3" indent="0">
              <a:buNone/>
            </a:pPr>
            <a:endParaRPr lang="en-US" dirty="0"/>
          </a:p>
          <a:p>
            <a:pPr marL="914400" lvl="3" indent="0">
              <a:buNone/>
            </a:pPr>
            <a:r>
              <a:rPr lang="en-US" dirty="0"/>
              <a:t/>
            </a:r>
            <a:br>
              <a:rPr lang="en-US" dirty="0"/>
            </a:br>
            <a:endParaRPr lang="en-US" b="1" dirty="0" smtClean="0"/>
          </a:p>
        </p:txBody>
      </p:sp>
      <p:sp>
        <p:nvSpPr>
          <p:cNvPr id="3" name="Title 2"/>
          <p:cNvSpPr>
            <a:spLocks noGrp="1"/>
          </p:cNvSpPr>
          <p:nvPr>
            <p:ph type="title"/>
          </p:nvPr>
        </p:nvSpPr>
        <p:spPr/>
        <p:txBody>
          <a:bodyPr>
            <a:normAutofit fontScale="90000"/>
          </a:bodyPr>
          <a:lstStyle/>
          <a:p>
            <a:r>
              <a:rPr lang="en-US" sz="3600" b="1" dirty="0" err="1" smtClean="0"/>
              <a:t>Composable</a:t>
            </a:r>
            <a:r>
              <a:rPr lang="en-US" sz="3600" b="1" dirty="0" smtClean="0"/>
              <a:t> DML</a:t>
            </a:r>
            <a:r>
              <a:rPr lang="en-US" b="1" dirty="0"/>
              <a:t/>
            </a:r>
            <a:br>
              <a:rPr lang="en-US" b="1" dirty="0"/>
            </a:br>
            <a:endParaRPr lang="en-US" dirty="0"/>
          </a:p>
        </p:txBody>
      </p:sp>
    </p:spTree>
    <p:extLst>
      <p:ext uri="{BB962C8B-B14F-4D97-AF65-F5344CB8AC3E}">
        <p14:creationId xmlns:p14="http://schemas.microsoft.com/office/powerpoint/2010/main" xmlns="" val="622443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pPr>
              <a:buFont typeface="Wingdings" pitchFamily="2" charset="2"/>
              <a:buChar char="Ø"/>
            </a:pPr>
            <a:r>
              <a:rPr lang="en-US" sz="2200" dirty="0"/>
              <a:t>Using a simple UPDATE </a:t>
            </a:r>
            <a:r>
              <a:rPr lang="en-US" sz="2200" dirty="0" smtClean="0"/>
              <a:t>statement</a:t>
            </a:r>
          </a:p>
          <a:p>
            <a:pPr lvl="3">
              <a:buFont typeface="Courier New" pitchFamily="49" charset="0"/>
              <a:buChar char="o"/>
            </a:pPr>
            <a:r>
              <a:rPr lang="en-US" sz="1600" dirty="0"/>
              <a:t>Update employee set salary=10000 where </a:t>
            </a:r>
            <a:r>
              <a:rPr lang="en-US" sz="1600" dirty="0" err="1" smtClean="0"/>
              <a:t>e_id</a:t>
            </a:r>
            <a:r>
              <a:rPr lang="en-US" sz="1600" dirty="0" smtClean="0"/>
              <a:t>=1</a:t>
            </a:r>
          </a:p>
          <a:p>
            <a:pPr>
              <a:buFont typeface="Wingdings" pitchFamily="2" charset="2"/>
              <a:buChar char="Ø"/>
            </a:pPr>
            <a:r>
              <a:rPr lang="en-US" sz="2200" dirty="0"/>
              <a:t> </a:t>
            </a:r>
            <a:r>
              <a:rPr lang="en-US" sz="2200" dirty="0" smtClean="0"/>
              <a:t>Update </a:t>
            </a:r>
            <a:r>
              <a:rPr lang="en-US" sz="2200" dirty="0"/>
              <a:t>multiple </a:t>
            </a:r>
            <a:r>
              <a:rPr lang="en-US" sz="2200" dirty="0" smtClean="0"/>
              <a:t>columns</a:t>
            </a:r>
          </a:p>
          <a:p>
            <a:pPr>
              <a:buFont typeface="Wingdings" pitchFamily="2" charset="2"/>
              <a:buChar char="Ø"/>
            </a:pPr>
            <a:r>
              <a:rPr lang="en-US" sz="2200" dirty="0"/>
              <a:t>Using </a:t>
            </a:r>
            <a:r>
              <a:rPr lang="en-US" sz="2200" dirty="0" smtClean="0"/>
              <a:t> </a:t>
            </a:r>
            <a:r>
              <a:rPr lang="en-US" sz="2200" dirty="0"/>
              <a:t>WHERE clause</a:t>
            </a:r>
          </a:p>
          <a:p>
            <a:pPr>
              <a:buFont typeface="Wingdings" pitchFamily="2" charset="2"/>
              <a:buChar char="Ø"/>
            </a:pPr>
            <a:r>
              <a:rPr lang="en-US" sz="2200" dirty="0"/>
              <a:t>Using </a:t>
            </a:r>
            <a:r>
              <a:rPr lang="en-US" sz="2200" dirty="0" smtClean="0"/>
              <a:t> </a:t>
            </a:r>
            <a:r>
              <a:rPr lang="en-US" sz="2200" dirty="0"/>
              <a:t>TOP clause</a:t>
            </a:r>
          </a:p>
          <a:p>
            <a:pPr>
              <a:buFont typeface="Wingdings" pitchFamily="2" charset="2"/>
              <a:buChar char="Ø"/>
            </a:pPr>
            <a:r>
              <a:rPr lang="en-US" sz="2200" dirty="0"/>
              <a:t>Using </a:t>
            </a:r>
            <a:r>
              <a:rPr lang="en-US" sz="2200" dirty="0" smtClean="0"/>
              <a:t> </a:t>
            </a:r>
            <a:r>
              <a:rPr lang="en-US" sz="2200" dirty="0"/>
              <a:t>WITH common_table_expression clause</a:t>
            </a:r>
          </a:p>
          <a:p>
            <a:pPr>
              <a:buFont typeface="Wingdings" pitchFamily="2" charset="2"/>
              <a:buChar char="Ø"/>
            </a:pPr>
            <a:r>
              <a:rPr lang="en-US" sz="2200" dirty="0"/>
              <a:t>Using </a:t>
            </a:r>
            <a:r>
              <a:rPr lang="en-US" sz="2200" dirty="0" smtClean="0"/>
              <a:t> </a:t>
            </a:r>
            <a:r>
              <a:rPr lang="en-US" sz="2200" dirty="0"/>
              <a:t>WHERE CURRENT OF clause</a:t>
            </a:r>
          </a:p>
          <a:p>
            <a:pPr marL="0" indent="0">
              <a:buNone/>
            </a:pPr>
            <a:endParaRPr lang="en-US" sz="2000" b="1" dirty="0" smtClean="0"/>
          </a:p>
          <a:p>
            <a:endParaRPr lang="en-US" sz="2200" b="1" dirty="0"/>
          </a:p>
          <a:p>
            <a:pPr marL="914400" lvl="3" indent="0">
              <a:buNone/>
            </a:pPr>
            <a:endParaRPr lang="en-US" dirty="0"/>
          </a:p>
        </p:txBody>
      </p:sp>
      <p:sp>
        <p:nvSpPr>
          <p:cNvPr id="3" name="Title 2"/>
          <p:cNvSpPr>
            <a:spLocks noGrp="1"/>
          </p:cNvSpPr>
          <p:nvPr>
            <p:ph type="title"/>
          </p:nvPr>
        </p:nvSpPr>
        <p:spPr/>
        <p:txBody>
          <a:bodyPr>
            <a:normAutofit fontScale="90000"/>
          </a:bodyPr>
          <a:lstStyle/>
          <a:p>
            <a:r>
              <a:rPr lang="en-US" sz="3600" dirty="0" smtClean="0"/>
              <a:t>Update</a:t>
            </a:r>
            <a:endParaRPr lang="en-US" sz="3600" dirty="0"/>
          </a:p>
        </p:txBody>
      </p:sp>
    </p:spTree>
    <p:extLst>
      <p:ext uri="{BB962C8B-B14F-4D97-AF65-F5344CB8AC3E}">
        <p14:creationId xmlns:p14="http://schemas.microsoft.com/office/powerpoint/2010/main" xmlns="" val="3235882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a:t>
            </a:r>
            <a:endParaRPr lang="en-US" dirty="0"/>
          </a:p>
        </p:txBody>
      </p:sp>
      <p:sp>
        <p:nvSpPr>
          <p:cNvPr id="3" name="Content Placeholder 2"/>
          <p:cNvSpPr>
            <a:spLocks noGrp="1"/>
          </p:cNvSpPr>
          <p:nvPr>
            <p:ph idx="1"/>
          </p:nvPr>
        </p:nvSpPr>
        <p:spPr/>
        <p:txBody>
          <a:bodyPr/>
          <a:lstStyle/>
          <a:p>
            <a:r>
              <a:rPr lang="en-US" dirty="0" smtClean="0"/>
              <a:t>To delete all the rows </a:t>
            </a:r>
          </a:p>
          <a:p>
            <a:pPr lvl="1"/>
            <a:r>
              <a:rPr lang="en-US" dirty="0"/>
              <a:t>DELETE FROM &lt;</a:t>
            </a:r>
            <a:r>
              <a:rPr lang="en-US" dirty="0" err="1"/>
              <a:t>tablename</a:t>
            </a:r>
            <a:r>
              <a:rPr lang="en-US" dirty="0" smtClean="0"/>
              <a:t>&gt;</a:t>
            </a:r>
          </a:p>
          <a:p>
            <a:r>
              <a:rPr lang="en-US" dirty="0" smtClean="0"/>
              <a:t>To limit the rows being removed, then add where columns.</a:t>
            </a:r>
          </a:p>
          <a:p>
            <a:pPr marL="457200" lvl="1" indent="0">
              <a:buNone/>
            </a:pP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21</a:t>
            </a:fld>
            <a:endParaRPr lang="en-US"/>
          </a:p>
        </p:txBody>
      </p:sp>
    </p:spTree>
    <p:extLst>
      <p:ext uri="{BB962C8B-B14F-4D97-AF65-F5344CB8AC3E}">
        <p14:creationId xmlns:p14="http://schemas.microsoft.com/office/powerpoint/2010/main" xmlns="" val="1300652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Statement</a:t>
            </a:r>
            <a:endParaRPr lang="en-US" dirty="0"/>
          </a:p>
        </p:txBody>
      </p:sp>
      <p:sp>
        <p:nvSpPr>
          <p:cNvPr id="3" name="Content Placeholder 2"/>
          <p:cNvSpPr>
            <a:spLocks noGrp="1"/>
          </p:cNvSpPr>
          <p:nvPr>
            <p:ph idx="1"/>
          </p:nvPr>
        </p:nvSpPr>
        <p:spPr/>
        <p:txBody>
          <a:bodyPr/>
          <a:lstStyle/>
          <a:p>
            <a:r>
              <a:rPr lang="en-US" dirty="0" smtClean="0"/>
              <a:t>This is also used fro removing all data from the table.</a:t>
            </a:r>
          </a:p>
          <a:p>
            <a:r>
              <a:rPr lang="en-US" dirty="0" smtClean="0"/>
              <a:t>DELETE statement logs entry for each data that is deleted while TRUNCATE creates entries for </a:t>
            </a:r>
            <a:r>
              <a:rPr lang="en-US" dirty="0" err="1" smtClean="0"/>
              <a:t>deallocation</a:t>
            </a:r>
            <a:r>
              <a:rPr lang="en-US" dirty="0" smtClean="0"/>
              <a:t> of data pages.</a:t>
            </a:r>
          </a:p>
          <a:p>
            <a:r>
              <a:rPr lang="en-US" dirty="0" smtClean="0"/>
              <a:t>TRUNCATE statement executes more quickly and requires only fewer resources on the server.</a:t>
            </a:r>
          </a:p>
          <a:p>
            <a:r>
              <a:rPr lang="en-US" dirty="0" smtClean="0"/>
              <a:t>If an identity column exists in the table, then TRUNCATE resets the identity seed value.</a:t>
            </a:r>
          </a:p>
          <a:p>
            <a:r>
              <a:rPr lang="en-US" dirty="0" smtClean="0"/>
              <a:t>TRUNCATE TABLE &lt;</a:t>
            </a:r>
            <a:r>
              <a:rPr lang="en-US" dirty="0" err="1" smtClean="0"/>
              <a:t>tablename</a:t>
            </a:r>
            <a:r>
              <a:rPr lang="en-US" dirty="0" smtClean="0"/>
              <a:t>&gt;</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22</a:t>
            </a:fld>
            <a:endParaRPr lang="en-US"/>
          </a:p>
        </p:txBody>
      </p:sp>
    </p:spTree>
    <p:extLst>
      <p:ext uri="{BB962C8B-B14F-4D97-AF65-F5344CB8AC3E}">
        <p14:creationId xmlns:p14="http://schemas.microsoft.com/office/powerpoint/2010/main" xmlns="" val="3131669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dirty="0" smtClean="0"/>
              <a:t>Merge:</a:t>
            </a:r>
          </a:p>
          <a:p>
            <a:pPr marL="0" indent="0">
              <a:buNone/>
            </a:pPr>
            <a:r>
              <a:rPr lang="en-US" dirty="0"/>
              <a:t>	</a:t>
            </a:r>
            <a:r>
              <a:rPr lang="en-US" dirty="0" smtClean="0"/>
              <a:t>	Performs insert, update, or delete operations on a target table based on the results of a join with a source table.</a:t>
            </a:r>
            <a:r>
              <a:rPr lang="en-US" dirty="0"/>
              <a:t>	</a:t>
            </a:r>
            <a:endParaRPr lang="en-US" dirty="0" smtClean="0"/>
          </a:p>
          <a:p>
            <a:pPr>
              <a:buFont typeface="Wingdings" pitchFamily="2" charset="2"/>
              <a:buChar char="Ø"/>
            </a:pPr>
            <a:r>
              <a:rPr lang="en-US" dirty="0"/>
              <a:t> Bulk Insert:</a:t>
            </a:r>
          </a:p>
          <a:p>
            <a:pPr marL="914400" lvl="2" indent="0">
              <a:buNone/>
            </a:pPr>
            <a:r>
              <a:rPr lang="en-US" sz="2400" dirty="0"/>
              <a:t>Imports a data file into a database table or </a:t>
            </a:r>
            <a:r>
              <a:rPr lang="en-US" sz="2400" dirty="0" smtClean="0"/>
              <a:t>view </a:t>
            </a:r>
            <a:r>
              <a:rPr lang="en-US" sz="2400" dirty="0"/>
              <a:t>in a user-specified format.</a:t>
            </a:r>
          </a:p>
          <a:p>
            <a:pPr marL="914400" lvl="2" indent="0">
              <a:buNone/>
            </a:pPr>
            <a:endParaRPr lang="en-US" sz="2400" dirty="0" smtClean="0"/>
          </a:p>
        </p:txBody>
      </p:sp>
      <p:sp>
        <p:nvSpPr>
          <p:cNvPr id="2" name="Title 1"/>
          <p:cNvSpPr>
            <a:spLocks noGrp="1"/>
          </p:cNvSpPr>
          <p:nvPr>
            <p:ph type="title"/>
          </p:nvPr>
        </p:nvSpPr>
        <p:spPr/>
        <p:txBody>
          <a:bodyPr>
            <a:normAutofit fontScale="90000"/>
          </a:bodyPr>
          <a:lstStyle/>
          <a:p>
            <a:r>
              <a:rPr lang="en-US" sz="3600" dirty="0" smtClean="0"/>
              <a:t>Other </a:t>
            </a:r>
            <a:r>
              <a:rPr lang="en-US" sz="3600" dirty="0"/>
              <a:t>DML Statements</a:t>
            </a:r>
          </a:p>
        </p:txBody>
      </p:sp>
    </p:spTree>
    <p:extLst>
      <p:ext uri="{BB962C8B-B14F-4D97-AF65-F5344CB8AC3E}">
        <p14:creationId xmlns:p14="http://schemas.microsoft.com/office/powerpoint/2010/main" xmlns="" val="4170787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r>
              <a:rPr lang="en-US" dirty="0" smtClean="0"/>
              <a:t>DDL deals with database objects</a:t>
            </a:r>
          </a:p>
          <a:p>
            <a:r>
              <a:rPr lang="en-US" dirty="0" smtClean="0"/>
              <a:t>DML deals with data.</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xmlns="" val="3063379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a:t>
            </a:r>
            <a:r>
              <a:rPr lang="en-US" sz="3200" smtClean="0">
                <a:latin typeface="Trebuchet MS" pitchFamily="34" charset="0"/>
              </a:rPr>
              <a:t>TSQL Statements</a:t>
            </a:r>
            <a:endParaRPr lang="en-US" sz="3200" dirty="0" smtClean="0">
              <a:latin typeface="Trebuchet MS" pitchFamily="34" charset="0"/>
            </a:endParaRP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Types of T-SQL statements:</a:t>
            </a:r>
          </a:p>
          <a:p>
            <a:pPr marL="0" indent="0">
              <a:buNone/>
            </a:pPr>
            <a:r>
              <a:rPr lang="en-US" dirty="0"/>
              <a:t>	</a:t>
            </a:r>
            <a:r>
              <a:rPr lang="en-US" dirty="0" smtClean="0"/>
              <a:t>1. DDL</a:t>
            </a:r>
          </a:p>
          <a:p>
            <a:pPr marL="0" indent="0">
              <a:buNone/>
            </a:pPr>
            <a:r>
              <a:rPr lang="en-US" dirty="0"/>
              <a:t>	</a:t>
            </a:r>
            <a:r>
              <a:rPr lang="en-US" dirty="0" smtClean="0"/>
              <a:t>2. DML</a:t>
            </a:r>
          </a:p>
          <a:p>
            <a:pPr marL="0" indent="0">
              <a:buNone/>
            </a:pPr>
            <a:r>
              <a:rPr lang="en-US" dirty="0"/>
              <a:t>	</a:t>
            </a:r>
            <a:r>
              <a:rPr lang="en-US" dirty="0" smtClean="0"/>
              <a:t>3. DCL</a:t>
            </a:r>
            <a:endParaRPr lang="en-US" dirty="0"/>
          </a:p>
        </p:txBody>
      </p:sp>
      <p:sp>
        <p:nvSpPr>
          <p:cNvPr id="2" name="Title 1"/>
          <p:cNvSpPr>
            <a:spLocks noGrp="1"/>
          </p:cNvSpPr>
          <p:nvPr>
            <p:ph type="title"/>
          </p:nvPr>
        </p:nvSpPr>
        <p:spPr/>
        <p:txBody>
          <a:bodyPr/>
          <a:lstStyle/>
          <a:p>
            <a:r>
              <a:rPr lang="en-US" dirty="0" smtClean="0"/>
              <a:t>TYPES OF T-SQL STATEMENTS</a:t>
            </a:r>
            <a:endParaRPr lang="en-US" dirty="0"/>
          </a:p>
        </p:txBody>
      </p:sp>
    </p:spTree>
    <p:extLst>
      <p:ext uri="{BB962C8B-B14F-4D97-AF65-F5344CB8AC3E}">
        <p14:creationId xmlns:p14="http://schemas.microsoft.com/office/powerpoint/2010/main" xmlns="" val="1203939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Definition Language</a:t>
            </a:r>
          </a:p>
          <a:p>
            <a:r>
              <a:rPr lang="en-US" dirty="0" smtClean="0"/>
              <a:t>It is used to create and modify the structure of the database objects.</a:t>
            </a:r>
          </a:p>
          <a:p>
            <a:r>
              <a:rPr lang="en-US" dirty="0" smtClean="0"/>
              <a:t>The database objects include</a:t>
            </a:r>
          </a:p>
          <a:p>
            <a:pPr marL="0" indent="0">
              <a:buNone/>
            </a:pPr>
            <a:r>
              <a:rPr lang="en-US" dirty="0"/>
              <a:t>	</a:t>
            </a:r>
            <a:r>
              <a:rPr lang="en-US" dirty="0" smtClean="0"/>
              <a:t>Tables</a:t>
            </a:r>
          </a:p>
          <a:p>
            <a:pPr marL="0" indent="0">
              <a:buNone/>
            </a:pPr>
            <a:r>
              <a:rPr lang="en-US" dirty="0"/>
              <a:t>	</a:t>
            </a:r>
            <a:r>
              <a:rPr lang="en-US" dirty="0" smtClean="0"/>
              <a:t>Triggers</a:t>
            </a:r>
          </a:p>
          <a:p>
            <a:pPr marL="0" indent="0">
              <a:buNone/>
            </a:pPr>
            <a:r>
              <a:rPr lang="en-US" dirty="0"/>
              <a:t>	</a:t>
            </a:r>
            <a:r>
              <a:rPr lang="en-US" dirty="0" smtClean="0"/>
              <a:t>Indexes</a:t>
            </a:r>
            <a:endParaRPr lang="en-US" dirty="0"/>
          </a:p>
        </p:txBody>
      </p:sp>
      <p:sp>
        <p:nvSpPr>
          <p:cNvPr id="2" name="Title 1"/>
          <p:cNvSpPr>
            <a:spLocks noGrp="1"/>
          </p:cNvSpPr>
          <p:nvPr>
            <p:ph type="title"/>
          </p:nvPr>
        </p:nvSpPr>
        <p:spPr/>
        <p:txBody>
          <a:bodyPr/>
          <a:lstStyle/>
          <a:p>
            <a:r>
              <a:rPr lang="en-US" dirty="0" smtClean="0"/>
              <a:t>DDL</a:t>
            </a:r>
            <a:endParaRPr lang="en-US" dirty="0"/>
          </a:p>
        </p:txBody>
      </p:sp>
    </p:spTree>
    <p:extLst>
      <p:ext uri="{BB962C8B-B14F-4D97-AF65-F5344CB8AC3E}">
        <p14:creationId xmlns:p14="http://schemas.microsoft.com/office/powerpoint/2010/main" xmlns="" val="1403741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Some of the DDL statements include </a:t>
            </a:r>
          </a:p>
          <a:p>
            <a:pPr marL="0" indent="0">
              <a:buNone/>
            </a:pPr>
            <a:endParaRPr lang="en-US" dirty="0"/>
          </a:p>
          <a:p>
            <a:r>
              <a:rPr lang="en-US" dirty="0" smtClean="0"/>
              <a:t>Create</a:t>
            </a:r>
          </a:p>
          <a:p>
            <a:r>
              <a:rPr lang="en-US" dirty="0" smtClean="0"/>
              <a:t>Alter</a:t>
            </a:r>
          </a:p>
          <a:p>
            <a:r>
              <a:rPr lang="en-US" dirty="0" smtClean="0"/>
              <a:t>Drop</a:t>
            </a:r>
          </a:p>
          <a:p>
            <a:r>
              <a:rPr lang="en-US" dirty="0" smtClean="0"/>
              <a:t>Truncate</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DDL Statements</a:t>
            </a:r>
            <a:endParaRPr lang="en-US" dirty="0"/>
          </a:p>
        </p:txBody>
      </p:sp>
    </p:spTree>
    <p:extLst>
      <p:ext uri="{BB962C8B-B14F-4D97-AF65-F5344CB8AC3E}">
        <p14:creationId xmlns:p14="http://schemas.microsoft.com/office/powerpoint/2010/main" xmlns="" val="1044899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a:t>
            </a:r>
            <a:r>
              <a:rPr lang="en-US" dirty="0" err="1" smtClean="0"/>
              <a:t>eg</a:t>
            </a:r>
            <a:r>
              <a:rPr lang="en-US" dirty="0" smtClean="0"/>
              <a:t>:</a:t>
            </a:r>
          </a:p>
          <a:p>
            <a:pPr marL="0" indent="0">
              <a:buNone/>
            </a:pPr>
            <a:r>
              <a:rPr lang="en-US" dirty="0"/>
              <a:t>	</a:t>
            </a:r>
            <a:r>
              <a:rPr lang="en-US" dirty="0" smtClean="0"/>
              <a:t>							</a:t>
            </a:r>
          </a:p>
          <a:p>
            <a:pPr lvl="2">
              <a:buFont typeface="Wingdings" pitchFamily="2" charset="2"/>
              <a:buChar char="§"/>
            </a:pPr>
            <a:r>
              <a:rPr lang="en-US" sz="2600" dirty="0" smtClean="0"/>
              <a:t>CREATE USER</a:t>
            </a:r>
          </a:p>
          <a:p>
            <a:pPr lvl="2">
              <a:buFont typeface="Wingdings" pitchFamily="2" charset="2"/>
              <a:buChar char="§"/>
            </a:pPr>
            <a:r>
              <a:rPr lang="en-US" sz="2600" dirty="0" smtClean="0"/>
              <a:t>ALTER SCHEMA</a:t>
            </a:r>
          </a:p>
          <a:p>
            <a:pPr lvl="2">
              <a:buFont typeface="Wingdings" pitchFamily="2" charset="2"/>
              <a:buChar char="§"/>
            </a:pPr>
            <a:r>
              <a:rPr lang="en-US" sz="2600" dirty="0" smtClean="0"/>
              <a:t>CREATE LOGIN</a:t>
            </a:r>
          </a:p>
          <a:p>
            <a:pPr lvl="2">
              <a:buFont typeface="Wingdings" pitchFamily="2" charset="2"/>
              <a:buChar char="§"/>
            </a:pPr>
            <a:r>
              <a:rPr lang="en-US" sz="2600" dirty="0" smtClean="0"/>
              <a:t>DROP LOGIN</a:t>
            </a:r>
          </a:p>
          <a:p>
            <a:pPr lvl="2">
              <a:buFont typeface="Wingdings" pitchFamily="2" charset="2"/>
              <a:buChar char="§"/>
            </a:pPr>
            <a:endParaRPr lang="en-US" dirty="0" smtClean="0"/>
          </a:p>
          <a:p>
            <a:pPr lvl="1">
              <a:buFont typeface="Wingdings" pitchFamily="2" charset="2"/>
              <a:buChar char="§"/>
            </a:pPr>
            <a:endParaRPr lang="en-US" dirty="0" smtClean="0"/>
          </a:p>
          <a:p>
            <a:pPr marL="0" indent="0">
              <a:buNone/>
            </a:pPr>
            <a:r>
              <a:rPr lang="en-US" dirty="0"/>
              <a:t>	</a:t>
            </a:r>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smtClean="0"/>
              <a:t>Advanced DDL Statements</a:t>
            </a:r>
            <a:endParaRPr lang="en-US" dirty="0"/>
          </a:p>
        </p:txBody>
      </p:sp>
    </p:spTree>
    <p:extLst>
      <p:ext uri="{BB962C8B-B14F-4D97-AF65-F5344CB8AC3E}">
        <p14:creationId xmlns:p14="http://schemas.microsoft.com/office/powerpoint/2010/main" xmlns="" val="398074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a:t>CREATE TABLE     [ database_name . [ schema_name ] . | schema_name . ] table_name     [ AS FileTable ]     ( { &lt;column_definition&gt; | &lt;computed_column_definition&gt;         | &lt;column_set_definition&gt; | [ &lt;table_constraint&gt; ] [ ,...n ] } ) [ ON { partition_scheme_name ( partition_column_name ) | filegroup | "default" } ] [ { TEXTIMAGE_ON { filegroup | "default" } ] [ FILESTREAM_ON { partition_scheme_name | filegroup | "default" } ] [ WITH ( &lt;table_option&gt; [ ,...n ] ) ] [ ; ] </a:t>
            </a:r>
          </a:p>
        </p:txBody>
      </p:sp>
      <p:sp>
        <p:nvSpPr>
          <p:cNvPr id="2" name="Title 1"/>
          <p:cNvSpPr>
            <a:spLocks noGrp="1"/>
          </p:cNvSpPr>
          <p:nvPr>
            <p:ph type="title"/>
          </p:nvPr>
        </p:nvSpPr>
        <p:spPr/>
        <p:txBody>
          <a:bodyPr/>
          <a:lstStyle/>
          <a:p>
            <a:r>
              <a:rPr lang="en-US" dirty="0" smtClean="0"/>
              <a:t>CREATE</a:t>
            </a:r>
            <a:endParaRPr lang="en-US" dirty="0"/>
          </a:p>
        </p:txBody>
      </p:sp>
    </p:spTree>
    <p:extLst>
      <p:ext uri="{BB962C8B-B14F-4D97-AF65-F5344CB8AC3E}">
        <p14:creationId xmlns:p14="http://schemas.microsoft.com/office/powerpoint/2010/main" xmlns="" val="3458465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normAutofit fontScale="85000" lnSpcReduction="20000"/>
          </a:bodyPr>
          <a:lstStyle/>
          <a:p>
            <a:pPr>
              <a:buFont typeface="Wingdings" pitchFamily="2" charset="2"/>
              <a:buChar char="Ø"/>
            </a:pPr>
            <a:r>
              <a:rPr lang="en-US" dirty="0" smtClean="0"/>
              <a:t>  database_name :</a:t>
            </a:r>
          </a:p>
          <a:p>
            <a:pPr marL="0" indent="0">
              <a:buNone/>
            </a:pPr>
            <a:r>
              <a:rPr lang="en-US" dirty="0" smtClean="0"/>
              <a:t>		Is </a:t>
            </a:r>
            <a:r>
              <a:rPr lang="en-US" dirty="0"/>
              <a:t>the name of the database in which the table is created</a:t>
            </a:r>
            <a:r>
              <a:rPr lang="en-US" dirty="0" smtClean="0"/>
              <a:t>.</a:t>
            </a:r>
          </a:p>
          <a:p>
            <a:pPr marL="0" indent="0">
              <a:buNone/>
            </a:pPr>
            <a:endParaRPr lang="en-US" dirty="0"/>
          </a:p>
          <a:p>
            <a:pPr>
              <a:buFont typeface="Wingdings" pitchFamily="2" charset="2"/>
              <a:buChar char="Ø"/>
            </a:pPr>
            <a:r>
              <a:rPr lang="en-US" dirty="0" smtClean="0"/>
              <a:t> schema_name</a:t>
            </a:r>
            <a:r>
              <a:rPr lang="en-US" dirty="0"/>
              <a:t>:</a:t>
            </a:r>
          </a:p>
          <a:p>
            <a:pPr marL="0" indent="0">
              <a:buNone/>
            </a:pPr>
            <a:r>
              <a:rPr lang="en-US" dirty="0"/>
              <a:t>		Is the name of the schema to which the new table belongs</a:t>
            </a:r>
            <a:r>
              <a:rPr lang="en-US" dirty="0" smtClean="0"/>
              <a:t>.</a:t>
            </a:r>
          </a:p>
          <a:p>
            <a:pPr marL="0" indent="0">
              <a:buNone/>
            </a:pPr>
            <a:endParaRPr lang="en-US" dirty="0" smtClean="0"/>
          </a:p>
          <a:p>
            <a:pPr>
              <a:buFont typeface="Wingdings" pitchFamily="2" charset="2"/>
              <a:buChar char="Ø"/>
            </a:pPr>
            <a:r>
              <a:rPr lang="en-US" dirty="0" smtClean="0"/>
              <a:t> </a:t>
            </a:r>
            <a:r>
              <a:rPr lang="en-US" dirty="0" err="1" smtClean="0"/>
              <a:t>table_name</a:t>
            </a:r>
            <a:r>
              <a:rPr lang="en-US" dirty="0" smtClean="0"/>
              <a:t>:</a:t>
            </a:r>
          </a:p>
          <a:p>
            <a:pPr marL="0" indent="0">
              <a:buNone/>
            </a:pPr>
            <a:r>
              <a:rPr lang="en-US" dirty="0" smtClean="0"/>
              <a:t> 		Is </a:t>
            </a:r>
            <a:r>
              <a:rPr lang="en-US" dirty="0"/>
              <a:t>the name of the new table.</a:t>
            </a:r>
          </a:p>
          <a:p>
            <a:pPr marL="0" indent="0">
              <a:buNone/>
            </a:pPr>
            <a:endParaRPr lang="en-US" dirty="0"/>
          </a:p>
          <a:p>
            <a:pPr marL="0" indent="0">
              <a:buNone/>
            </a:pPr>
            <a:r>
              <a:rPr lang="en-US" dirty="0" smtClean="0"/>
              <a:t>	</a:t>
            </a:r>
            <a:r>
              <a:rPr lang="en-US" dirty="0"/>
              <a:t>	</a:t>
            </a:r>
            <a:endParaRPr lang="en-US" sz="2000" dirty="0" smtClean="0"/>
          </a:p>
          <a:p>
            <a:pPr marL="0" indent="0">
              <a:buNone/>
            </a:pPr>
            <a:endParaRPr lang="en-US" sz="2000" dirty="0"/>
          </a:p>
          <a:p>
            <a:pPr marL="914400" lvl="3" indent="0">
              <a:buNone/>
            </a:pPr>
            <a:endParaRPr lang="en-US" dirty="0" smtClean="0"/>
          </a:p>
          <a:p>
            <a:pPr lvl="3"/>
            <a:endParaRPr lang="en-US" dirty="0"/>
          </a:p>
          <a:p>
            <a:pPr lvl="3"/>
            <a:endParaRPr lang="en-US" dirty="0"/>
          </a:p>
        </p:txBody>
      </p:sp>
      <p:sp>
        <p:nvSpPr>
          <p:cNvPr id="3" name="Title 2"/>
          <p:cNvSpPr>
            <a:spLocks noGrp="1"/>
          </p:cNvSpPr>
          <p:nvPr>
            <p:ph type="title"/>
          </p:nvPr>
        </p:nvSpPr>
        <p:spPr/>
        <p:txBody>
          <a:bodyPr/>
          <a:lstStyle/>
          <a:p>
            <a:r>
              <a:rPr lang="en-US" dirty="0" smtClean="0"/>
              <a:t>Options</a:t>
            </a:r>
            <a:endParaRPr lang="en-US" dirty="0"/>
          </a:p>
        </p:txBody>
      </p:sp>
    </p:spTree>
    <p:extLst>
      <p:ext uri="{BB962C8B-B14F-4D97-AF65-F5344CB8AC3E}">
        <p14:creationId xmlns:p14="http://schemas.microsoft.com/office/powerpoint/2010/main" xmlns="" val="3623578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3DEFE3-AD54-47C2-9D47-A1EC4A5FE25A}">
  <ds:schemaRefs>
    <ds:schemaRef ds:uri="http://schemas.microsoft.com/office/2006/documentManagement/types"/>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2462CF21-71B9-487C-862D-1C5CB065CA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14441</TotalTime>
  <Words>571</Words>
  <Application>Microsoft Office PowerPoint</Application>
  <PresentationFormat>On-screen Show (4:3)</PresentationFormat>
  <Paragraphs>176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CA - Presentation Template</vt:lpstr>
      <vt:lpstr>SQL Server 2008  T-SQL Statements.</vt:lpstr>
      <vt:lpstr>About the Author</vt:lpstr>
      <vt:lpstr>Icons Used</vt:lpstr>
      <vt:lpstr>TYPES OF T-SQL STATEMENTS</vt:lpstr>
      <vt:lpstr>DDL</vt:lpstr>
      <vt:lpstr>DDL Statements</vt:lpstr>
      <vt:lpstr>Advanced DDL Statements</vt:lpstr>
      <vt:lpstr>CREATE</vt:lpstr>
      <vt:lpstr>Options</vt:lpstr>
      <vt:lpstr>Slide 10</vt:lpstr>
      <vt:lpstr>Slide 11</vt:lpstr>
      <vt:lpstr>Slide 12</vt:lpstr>
      <vt:lpstr>Eg</vt:lpstr>
      <vt:lpstr>DML</vt:lpstr>
      <vt:lpstr>Select</vt:lpstr>
      <vt:lpstr>Select</vt:lpstr>
      <vt:lpstr>Insert statement</vt:lpstr>
      <vt:lpstr>Slide 18</vt:lpstr>
      <vt:lpstr>Composable DML </vt:lpstr>
      <vt:lpstr>Update</vt:lpstr>
      <vt:lpstr>Delete Statement</vt:lpstr>
      <vt:lpstr>Truncate Statement</vt:lpstr>
      <vt:lpstr>Other DML Statements</vt:lpstr>
      <vt:lpstr>SUMMARY</vt:lpstr>
      <vt:lpstr>You have successfully completed  SQL Server 2008 TSQL Statements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217673</cp:lastModifiedBy>
  <cp:revision>1286</cp:revision>
  <dcterms:created xsi:type="dcterms:W3CDTF">2006-08-07T10:58:16Z</dcterms:created>
  <dcterms:modified xsi:type="dcterms:W3CDTF">2012-11-01T04:30:06Z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