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8" r:id="rId5"/>
    <p:sldId id="267" r:id="rId6"/>
    <p:sldId id="307" r:id="rId7"/>
    <p:sldId id="269" r:id="rId8"/>
    <p:sldId id="270" r:id="rId9"/>
    <p:sldId id="271" r:id="rId10"/>
    <p:sldId id="308" r:id="rId11"/>
    <p:sldId id="309" r:id="rId12"/>
    <p:sldId id="311" r:id="rId13"/>
    <p:sldId id="310" r:id="rId14"/>
    <p:sldId id="312" r:id="rId15"/>
    <p:sldId id="313" r:id="rId16"/>
    <p:sldId id="314" r:id="rId17"/>
    <p:sldId id="315" r:id="rId18"/>
    <p:sldId id="316" r:id="rId19"/>
    <p:sldId id="318" r:id="rId20"/>
    <p:sldId id="317" r:id="rId21"/>
    <p:sldId id="275" r:id="rId22"/>
    <p:sldId id="276" r:id="rId23"/>
    <p:sldId id="278" r:id="rId24"/>
    <p:sldId id="279" r:id="rId25"/>
    <p:sldId id="304" r:id="rId26"/>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modifyVerifier cryptProviderType="rsaFull" cryptAlgorithmClass="hash" cryptAlgorithmType="typeAny" cryptAlgorithmSid="4" spinCount="50000" saltData="p15mCegqXMeXfx6oZqVx2g" hashData="kJyfByIidaBTekMNP/b/2wrEIHU"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87094"/>
    <a:srgbClr val="095295"/>
    <a:srgbClr val="D8750D"/>
    <a:srgbClr val="90B5D2"/>
    <a:srgbClr val="209D03"/>
    <a:srgbClr val="3BCB01"/>
    <a:srgbClr val="F5232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7730" autoAdjust="0"/>
  </p:normalViewPr>
  <p:slideViewPr>
    <p:cSldViewPr>
      <p:cViewPr>
        <p:scale>
          <a:sx n="100" d="100"/>
          <a:sy n="100" d="100"/>
        </p:scale>
        <p:origin x="-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vl1pPr>
          </a:lstStyle>
          <a:p>
            <a:pPr>
              <a:defRPr/>
            </a:pPr>
            <a:fld id="{FE260A40-0DC2-491C-94DF-9421F20D0A1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E7B4128-6CA2-4FE3-BA22-4F4B52350E14}" type="slidenum">
              <a:rPr lang="en-US" smtClean="0"/>
              <a:pPr/>
              <a:t>6</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z="800" smtClean="0"/>
              <a:t>Entity-relationship model is a data modeling method applied to model a system and its requirements in a top-down approach. This approach is commonly applied in Database design. The diagrams created applying this method are called ER diagrams.</a:t>
            </a:r>
          </a:p>
          <a:p>
            <a:pPr eaLnBrk="1" hangingPunct="1"/>
            <a:r>
              <a:rPr lang="en-US" sz="800" smtClean="0"/>
              <a:t>An entity-relationship model (ERM) is a representation of structured data. Entity-relationship modeling is the process of generating these models. The end-product of the modeling process is an entity-relationship diagram (ERD) or ER diagram, a type of conceptual data model or semantic data model.</a:t>
            </a:r>
          </a:p>
          <a:p>
            <a:pPr eaLnBrk="1" hangingPunct="1"/>
            <a:r>
              <a:rPr lang="en-US" sz="800" smtClean="0"/>
              <a:t>A data dictionary is a set of meta data that contains definitions and representations of data elements. </a:t>
            </a:r>
          </a:p>
          <a:p>
            <a:pPr eaLnBrk="1" hangingPunct="1"/>
            <a:r>
              <a:rPr lang="en-US" sz="800" smtClean="0"/>
              <a:t>One benefit of a well-prepared data dictionary is a consistency between data items across different tables. For example: Several tables may hold telephone numbers, applying a data dictionary the format of this telephone number field will be consistent.</a:t>
            </a:r>
          </a:p>
          <a:p>
            <a:pPr eaLnBrk="1" hangingPunct="1"/>
            <a:r>
              <a:rPr lang="en-US" sz="800" smtClean="0"/>
              <a:t>When an organization builds an enterprise-wide data dictionary, it may include both semantics and representational definitions for data elements. The semantic components focus on creating precise meaning of data elements. Representation definitions include how data elements are stored in a computer structure such as an integer, string or date format .Data dictionaries are one step along a pathway of creating precise semantic definitions for an organization.</a:t>
            </a:r>
          </a:p>
          <a:p>
            <a:pPr eaLnBrk="1" hangingPunct="1"/>
            <a:r>
              <a:rPr lang="en-US" sz="800" smtClean="0"/>
              <a:t>The documentation of data model includes , decision logs, information about Business rules or procedures, names of the conceptual  logical data model  from which the current data model is derived.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E3FEFEE-2B03-46EF-9C62-030424B31CB8}" type="slidenum">
              <a:rPr lang="en-US" smtClean="0"/>
              <a:pPr/>
              <a:t>11</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userDrawn="1"/>
        </p:nvPicPr>
        <p:blipFill>
          <a:blip r:embed="rId3"/>
          <a:srcRect/>
          <a:stretch>
            <a:fillRect/>
          </a:stretch>
        </p:blipFill>
        <p:spPr bwMode="auto">
          <a:xfrm>
            <a:off x="6477000" y="4933950"/>
            <a:ext cx="2344738" cy="1317625"/>
          </a:xfrm>
          <a:prstGeom prst="rect">
            <a:avLst/>
          </a:prstGeom>
          <a:noFill/>
          <a:ln w="9525">
            <a:noFill/>
            <a:miter lim="800000"/>
            <a:headEnd/>
            <a:tailEnd/>
          </a:ln>
        </p:spPr>
      </p:pic>
      <p:pic>
        <p:nvPicPr>
          <p:cNvPr id="14" name="Picture 84" descr="Cognizant_tag"/>
          <p:cNvPicPr>
            <a:picLocks noChangeAspect="1" noChangeArrowheads="1"/>
          </p:cNvPicPr>
          <p:nvPr userDrawn="1"/>
        </p:nvPicPr>
        <p:blipFill>
          <a:blip r:embed="rId4"/>
          <a:srcRect/>
          <a:stretch>
            <a:fillRect/>
          </a:stretch>
        </p:blipFill>
        <p:spPr bwMode="auto">
          <a:xfrm>
            <a:off x="457200" y="5591175"/>
            <a:ext cx="3648075" cy="6858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smtClean="0"/>
            </a:lvl1pPr>
          </a:lstStyle>
          <a:p>
            <a:pPr>
              <a:defRPr/>
            </a:pPr>
            <a:fld id="{3FDEA464-B75C-418F-9CFC-CC2B2B8CF1F9}" type="datetime1">
              <a:rPr lang="en-US"/>
              <a:pPr>
                <a:defRPr/>
              </a:pPr>
              <a:t>3/10/2009</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C7A642A0-E219-4655-BA30-EECFC53C6CE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2BF18ECB-DCF9-4954-959A-B9FF41E82FE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smtClean="0"/>
          </a:p>
        </p:txBody>
      </p:sp>
      <p:sp>
        <p:nvSpPr>
          <p:cNvPr id="4" name="Rectangle 57"/>
          <p:cNvSpPr>
            <a:spLocks noGrp="1" noChangeArrowheads="1"/>
          </p:cNvSpPr>
          <p:nvPr>
            <p:ph type="sldNum" sz="quarter" idx="10"/>
          </p:nvPr>
        </p:nvSpPr>
        <p:spPr>
          <a:ln/>
        </p:spPr>
        <p:txBody>
          <a:bodyPr/>
          <a:lstStyle>
            <a:lvl1pPr>
              <a:defRPr/>
            </a:lvl1pPr>
          </a:lstStyle>
          <a:p>
            <a:pPr>
              <a:defRPr/>
            </a:pPr>
            <a:fld id="{CBA5B9E1-0C1B-4D15-96A2-C25B7F4C949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45621230-0D4F-403F-85B2-90461FB5BDA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8A03E6C6-59ED-4C1D-AFF7-654B369A85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89FEC766-A607-4042-9108-EA9A8232AEB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019624C4-D0C2-40CC-B428-6B8CDA08050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6CA36D51-EA9C-4FF1-B687-5C05FFA361C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A8F918CC-6AFB-4EE4-94DF-8F260E0C093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68C84807-9EC2-4857-9707-F218D18AF0F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71314E7F-3816-4AF6-B778-0DE79BA2F6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BB5E7A3E-43EF-4C08-8FB9-1212657D4D7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84762E9A-5812-41EB-9B8F-83259058A871}" type="slidenum">
              <a:rPr lang="en-US"/>
              <a:pPr>
                <a:defRPr/>
              </a:pPr>
              <a:t>‹#›</a:t>
            </a:fld>
            <a:endParaRPr lang="en-US"/>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pic>
        <p:nvPicPr>
          <p:cNvPr id="1032" name="Picture 67" descr="Cognizant_tag"/>
          <p:cNvPicPr>
            <a:picLocks noChangeAspect="1" noChangeArrowheads="1"/>
          </p:cNvPicPr>
          <p:nvPr userDrawn="1"/>
        </p:nvPicPr>
        <p:blipFill>
          <a:blip r:embed="rId15"/>
          <a:srcRect/>
          <a:stretch>
            <a:fillRect/>
          </a:stretch>
        </p:blipFill>
        <p:spPr bwMode="auto">
          <a:xfrm>
            <a:off x="241300" y="6456363"/>
            <a:ext cx="1663700" cy="312737"/>
          </a:xfrm>
          <a:prstGeom prst="rect">
            <a:avLst/>
          </a:prstGeom>
          <a:noFill/>
          <a:ln w="9525">
            <a:noFill/>
            <a:miter lim="800000"/>
            <a:headEnd/>
            <a:tailEnd/>
          </a:ln>
        </p:spPr>
      </p:pic>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7"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9" name="Picture 41"/>
          <p:cNvPicPr>
            <a:picLocks noChangeAspect="1" noChangeArrowheads="1"/>
          </p:cNvPicPr>
          <p:nvPr/>
        </p:nvPicPr>
        <p:blipFill>
          <a:blip r:embed="rId16"/>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7"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Data Modeling  Re-Cap</a:t>
            </a:r>
          </a:p>
        </p:txBody>
      </p:sp>
      <p:sp>
        <p:nvSpPr>
          <p:cNvPr id="5" name="Subtitle 4"/>
          <p:cNvSpPr>
            <a:spLocks noGrp="1"/>
          </p:cNvSpPr>
          <p:nvPr>
            <p:ph type="subTitle" idx="1"/>
          </p:nvPr>
        </p:nvSpPr>
        <p:spPr/>
        <p:txBody>
          <a:bodyPr/>
          <a:lstStyle/>
          <a:p>
            <a:r>
              <a:rPr lang="en-US" b="0" dirty="0" smtClean="0">
                <a:latin typeface="Gill Sans MT" pitchFamily="34" charset="0"/>
              </a:rPr>
              <a:t>Level-Advanced</a:t>
            </a:r>
            <a:endParaRPr lang="en-US" b="0" dirty="0">
              <a:latin typeface="Gill Sans MT" pitchFamily="34" charset="0"/>
            </a:endParaRPr>
          </a:p>
        </p:txBody>
      </p:sp>
      <p:pic>
        <p:nvPicPr>
          <p:cNvPr id="3075" name="Picture 18" descr="MrSmarty_Mascot_R"/>
          <p:cNvPicPr>
            <a:picLocks noChangeAspect="1" noChangeArrowheads="1"/>
          </p:cNvPicPr>
          <p:nvPr/>
        </p:nvPicPr>
        <p:blipFill>
          <a:blip r:embed="rId2"/>
          <a:srcRect/>
          <a:stretch>
            <a:fillRect/>
          </a:stretch>
        </p:blipFill>
        <p:spPr bwMode="auto">
          <a:xfrm>
            <a:off x="4913313" y="5392738"/>
            <a:ext cx="1335087" cy="1393825"/>
          </a:xfrm>
          <a:prstGeom prst="rect">
            <a:avLst/>
          </a:prstGeom>
          <a:noFill/>
          <a:ln w="9525">
            <a:noFill/>
            <a:miter lim="800000"/>
            <a:headEnd/>
            <a:tailEnd/>
          </a:ln>
        </p:spPr>
      </p:pic>
      <p:sp>
        <p:nvSpPr>
          <p:cNvPr id="3076"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7"/>
          <p:cNvSpPr>
            <a:spLocks noGrp="1" noChangeArrowheads="1"/>
          </p:cNvSpPr>
          <p:nvPr>
            <p:ph type="sldNum" sz="quarter" idx="10"/>
          </p:nvPr>
        </p:nvSpPr>
        <p:spPr>
          <a:noFill/>
        </p:spPr>
        <p:txBody>
          <a:bodyPr/>
          <a:lstStyle/>
          <a:p>
            <a:fld id="{218182EA-191C-42AF-96E5-28CC3ED11965}" type="slidenum">
              <a:rPr lang="en-US" smtClean="0"/>
              <a:pPr/>
              <a:t>10</a:t>
            </a:fld>
            <a:endParaRPr lang="en-US" smtClean="0"/>
          </a:p>
        </p:txBody>
      </p:sp>
      <p:sp>
        <p:nvSpPr>
          <p:cNvPr id="12291" name="Rectangle 2"/>
          <p:cNvSpPr>
            <a:spLocks noGrp="1" noChangeArrowheads="1"/>
          </p:cNvSpPr>
          <p:nvPr>
            <p:ph type="title"/>
          </p:nvPr>
        </p:nvSpPr>
        <p:spPr/>
        <p:txBody>
          <a:bodyPr/>
          <a:lstStyle/>
          <a:p>
            <a:pPr eaLnBrk="1" hangingPunct="1"/>
            <a:r>
              <a:rPr lang="en-US" sz="3600" smtClean="0"/>
              <a:t>Relational versus Dimensional Model</a:t>
            </a:r>
          </a:p>
        </p:txBody>
      </p:sp>
      <p:graphicFrame>
        <p:nvGraphicFramePr>
          <p:cNvPr id="13428" name="Group 116"/>
          <p:cNvGraphicFramePr>
            <a:graphicFrameLocks noGrp="1"/>
          </p:cNvGraphicFramePr>
          <p:nvPr>
            <p:ph idx="1"/>
          </p:nvPr>
        </p:nvGraphicFramePr>
        <p:xfrm>
          <a:off x="838200" y="1676400"/>
          <a:ext cx="8035925" cy="4444048"/>
        </p:xfrm>
        <a:graphic>
          <a:graphicData uri="http://schemas.openxmlformats.org/drawingml/2006/table">
            <a:tbl>
              <a:tblPr/>
              <a:tblGrid>
                <a:gridCol w="2257425"/>
                <a:gridCol w="2370138"/>
                <a:gridCol w="3408362"/>
              </a:tblGrid>
              <a:tr h="509588">
                <a:tc>
                  <a:txBody>
                    <a:bodyPr/>
                    <a:lstStyle/>
                    <a:p>
                      <a:pPr marL="0" marR="0" lvl="0" indent="0" algn="ctr"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2000" b="1" i="0" u="none" strike="noStrike" cap="none" normalizeH="0" baseline="0" dirty="0" smtClean="0">
                        <a:ln>
                          <a:noFill/>
                        </a:ln>
                        <a:solidFill>
                          <a:schemeClr val="bg1"/>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1D398F"/>
                        </a:gs>
                        <a:gs pos="50000">
                          <a:srgbClr val="3366FF"/>
                        </a:gs>
                        <a:gs pos="100000">
                          <a:srgbClr val="1D398F"/>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2000" b="0" i="0" u="none" strike="noStrike" cap="none" normalizeH="0" baseline="0" dirty="0" smtClean="0">
                          <a:ln>
                            <a:noFill/>
                          </a:ln>
                          <a:solidFill>
                            <a:schemeClr val="bg1"/>
                          </a:solidFill>
                          <a:effectLst/>
                          <a:latin typeface="Cambria" pitchFamily="18" charset="0"/>
                        </a:rPr>
                        <a:t>Relational [OLTP]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8744A9"/>
                        </a:gs>
                        <a:gs pos="50000">
                          <a:srgbClr val="CC66FF"/>
                        </a:gs>
                        <a:gs pos="100000">
                          <a:srgbClr val="8744A9"/>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2000" b="0" i="0" u="none" strike="noStrike" cap="none" normalizeH="0" baseline="0" smtClean="0">
                          <a:ln>
                            <a:noFill/>
                          </a:ln>
                          <a:solidFill>
                            <a:schemeClr val="bg1"/>
                          </a:solidFill>
                          <a:effectLst/>
                          <a:latin typeface="Cambria" pitchFamily="18" charset="0"/>
                        </a:rPr>
                        <a:t>Dimensional [Star]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870065"/>
                        </a:gs>
                        <a:gs pos="50000">
                          <a:srgbClr val="CC0099"/>
                        </a:gs>
                        <a:gs pos="100000">
                          <a:srgbClr val="870065"/>
                        </a:gs>
                      </a:gsLst>
                      <a:lin ang="5400000" scaled="1"/>
                    </a:gradFill>
                  </a:tcPr>
                </a:tc>
              </a:tr>
              <a:tr h="252413">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Data</a:t>
                      </a:r>
                      <a:endParaRPr kumimoji="0" lang="en-US" sz="1600" b="0"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Holds current data </a:t>
                      </a:r>
                      <a:endParaRPr kumimoji="0" lang="en-US" sz="14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Holds historical data </a:t>
                      </a:r>
                      <a:endParaRPr kumimoji="0" lang="en-US" sz="14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477838">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1"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Stores detailed level of data </a:t>
                      </a:r>
                      <a:endParaRPr kumimoji="0" lang="en-US" sz="14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Stores detailed, lightly, and highly summarized 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325438">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1"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Dynamic 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Static 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477838">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User Activity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Repetitive process</a:t>
                      </a:r>
                      <a:endParaRPr kumimoji="0" lang="en-US" sz="14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Ad hoc, unstructured, and heuristic processing</a:t>
                      </a:r>
                      <a:endParaRPr kumimoji="0" lang="en-US" sz="14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477838">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Transaction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High level of transaction through out</a:t>
                      </a:r>
                      <a:endParaRPr kumimoji="0" lang="en-US" sz="14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Medium to low level of transaction through out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325438">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1"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Transaction driven</a:t>
                      </a:r>
                      <a:endParaRPr kumimoji="0" lang="en-US" sz="14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Analysis Driven </a:t>
                      </a:r>
                      <a:endParaRPr kumimoji="0" lang="en-US" sz="14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301625">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Usage</a:t>
                      </a:r>
                      <a:endParaRPr kumimoji="0" lang="en-US" sz="1600" b="0"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Application oriented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Subject oriented </a:t>
                      </a:r>
                      <a:endParaRPr kumimoji="0" lang="en-US" sz="14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458788">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400" b="1"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Supports day-to-day decisions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Supports strategic decisions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5207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400" b="0"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Serves large number of clerical or operational users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0" i="0" u="none" strike="noStrike" cap="none" normalizeH="0" baseline="0" smtClean="0">
                          <a:ln>
                            <a:noFill/>
                          </a:ln>
                          <a:solidFill>
                            <a:schemeClr val="tx1"/>
                          </a:solidFill>
                          <a:effectLst/>
                          <a:latin typeface="Cambria" pitchFamily="18" charset="0"/>
                        </a:rPr>
                        <a:t>Serves relatively lower number of managerial users</a:t>
                      </a:r>
                      <a:endParaRPr kumimoji="0" lang="en-US" sz="14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bl>
          </a:graphicData>
        </a:graphic>
      </p:graphicFrame>
      <p:sp>
        <p:nvSpPr>
          <p:cNvPr id="12338" name="Text Box 31"/>
          <p:cNvSpPr txBox="1">
            <a:spLocks noChangeArrowheads="1"/>
          </p:cNvSpPr>
          <p:nvPr/>
        </p:nvSpPr>
        <p:spPr bwMode="auto">
          <a:xfrm>
            <a:off x="457200" y="1219200"/>
            <a:ext cx="7620000" cy="641350"/>
          </a:xfrm>
          <a:prstGeom prst="rect">
            <a:avLst/>
          </a:prstGeom>
          <a:noFill/>
          <a:ln w="9525" algn="ctr">
            <a:noFill/>
            <a:miter lim="800000"/>
            <a:headEnd/>
            <a:tailEnd/>
          </a:ln>
        </p:spPr>
        <p:txBody>
          <a:bodyPr>
            <a:spAutoFit/>
          </a:bodyPr>
          <a:lstStyle/>
          <a:p>
            <a:pPr lvl="4">
              <a:lnSpc>
                <a:spcPct val="80000"/>
              </a:lnSpc>
              <a:spcBef>
                <a:spcPct val="20000"/>
              </a:spcBef>
              <a:buFont typeface="Wingdings" pitchFamily="2" charset="2"/>
              <a:buNone/>
            </a:pPr>
            <a:r>
              <a:rPr lang="en-US" sz="2000" b="0" dirty="0">
                <a:latin typeface="+mn-lt"/>
              </a:rPr>
              <a:t>Relational versus Dimensional Model difference:  </a:t>
            </a:r>
          </a:p>
          <a:p>
            <a:endParaRPr lang="en-US" sz="20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p:cNvSpPr>
            <a:spLocks noGrp="1" noChangeArrowheads="1"/>
          </p:cNvSpPr>
          <p:nvPr>
            <p:ph type="sldNum" sz="quarter" idx="10"/>
          </p:nvPr>
        </p:nvSpPr>
        <p:spPr>
          <a:noFill/>
        </p:spPr>
        <p:txBody>
          <a:bodyPr/>
          <a:lstStyle/>
          <a:p>
            <a:fld id="{808CC1E8-7BAE-4F4E-B92E-99A891F10BC3}" type="slidenum">
              <a:rPr lang="en-US" smtClean="0"/>
              <a:pPr/>
              <a:t>11</a:t>
            </a:fld>
            <a:endParaRPr lang="en-US" smtClean="0"/>
          </a:p>
        </p:txBody>
      </p:sp>
      <p:sp>
        <p:nvSpPr>
          <p:cNvPr id="13315" name="Rectangle 2"/>
          <p:cNvSpPr>
            <a:spLocks noGrp="1" noChangeArrowheads="1"/>
          </p:cNvSpPr>
          <p:nvPr>
            <p:ph type="title"/>
          </p:nvPr>
        </p:nvSpPr>
        <p:spPr/>
        <p:txBody>
          <a:bodyPr/>
          <a:lstStyle/>
          <a:p>
            <a:pPr eaLnBrk="1" hangingPunct="1"/>
            <a:r>
              <a:rPr lang="en-US" sz="3600" smtClean="0"/>
              <a:t>Types of Data Model </a:t>
            </a:r>
          </a:p>
        </p:txBody>
      </p:sp>
      <p:sp>
        <p:nvSpPr>
          <p:cNvPr id="232454" name="AutoShape 6"/>
          <p:cNvSpPr>
            <a:spLocks noChangeArrowheads="1"/>
          </p:cNvSpPr>
          <p:nvPr/>
        </p:nvSpPr>
        <p:spPr bwMode="gray">
          <a:xfrm>
            <a:off x="1066800" y="1905000"/>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chemeClr val="bg2"/>
            </a:outerShdw>
          </a:effectLst>
        </p:spPr>
        <p:txBody>
          <a:bodyPr wrap="none" anchor="ctr"/>
          <a:lstStyle/>
          <a:p>
            <a:pPr eaLnBrk="0" hangingPunct="0">
              <a:defRPr/>
            </a:pPr>
            <a:r>
              <a:rPr lang="en-US" sz="2400" b="0" dirty="0">
                <a:solidFill>
                  <a:schemeClr val="bg1"/>
                </a:solidFill>
                <a:latin typeface="+mn-lt"/>
              </a:rPr>
              <a:t>Conceptual</a:t>
            </a:r>
          </a:p>
        </p:txBody>
      </p:sp>
      <p:sp>
        <p:nvSpPr>
          <p:cNvPr id="232455" name="AutoShape 7"/>
          <p:cNvSpPr>
            <a:spLocks noChangeArrowheads="1"/>
          </p:cNvSpPr>
          <p:nvPr/>
        </p:nvSpPr>
        <p:spPr bwMode="gray">
          <a:xfrm>
            <a:off x="3386138" y="1905000"/>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chemeClr val="bg2"/>
            </a:outerShdw>
          </a:effectLst>
        </p:spPr>
        <p:txBody>
          <a:bodyPr wrap="none" anchor="ctr"/>
          <a:lstStyle/>
          <a:p>
            <a:pPr>
              <a:defRPr/>
            </a:pPr>
            <a:r>
              <a:rPr lang="en-US" sz="2400" b="0">
                <a:solidFill>
                  <a:schemeClr val="bg1"/>
                </a:solidFill>
                <a:latin typeface="+mn-lt"/>
              </a:rPr>
              <a:t>Logical</a:t>
            </a:r>
            <a:r>
              <a:rPr lang="en-US" sz="2400">
                <a:solidFill>
                  <a:schemeClr val="bg1"/>
                </a:solidFill>
                <a:latin typeface="+mn-lt"/>
              </a:rPr>
              <a:t> </a:t>
            </a:r>
          </a:p>
        </p:txBody>
      </p:sp>
      <p:sp>
        <p:nvSpPr>
          <p:cNvPr id="232456" name="AutoShape 8"/>
          <p:cNvSpPr>
            <a:spLocks noChangeArrowheads="1"/>
          </p:cNvSpPr>
          <p:nvPr/>
        </p:nvSpPr>
        <p:spPr bwMode="gray">
          <a:xfrm>
            <a:off x="5715000" y="1905000"/>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chemeClr val="bg2"/>
            </a:outerShdw>
          </a:effectLst>
        </p:spPr>
        <p:txBody>
          <a:bodyPr wrap="none" anchor="ctr"/>
          <a:lstStyle/>
          <a:p>
            <a:pPr>
              <a:defRPr/>
            </a:pPr>
            <a:r>
              <a:rPr lang="en-US" sz="2400" b="0">
                <a:solidFill>
                  <a:schemeClr val="bg1"/>
                </a:solidFill>
                <a:latin typeface="+mn-lt"/>
              </a:rPr>
              <a:t>Physical</a:t>
            </a:r>
            <a:r>
              <a:rPr lang="en-US" sz="2400">
                <a:solidFill>
                  <a:schemeClr val="bg1"/>
                </a:solidFill>
                <a:latin typeface="+mn-lt"/>
              </a:rPr>
              <a:t> </a:t>
            </a:r>
          </a:p>
        </p:txBody>
      </p:sp>
      <p:sp>
        <p:nvSpPr>
          <p:cNvPr id="13319" name="TextBox 9"/>
          <p:cNvSpPr txBox="1">
            <a:spLocks noChangeArrowheads="1"/>
          </p:cNvSpPr>
          <p:nvPr/>
        </p:nvSpPr>
        <p:spPr bwMode="auto">
          <a:xfrm>
            <a:off x="304800" y="2895600"/>
            <a:ext cx="8458200" cy="2649538"/>
          </a:xfrm>
          <a:prstGeom prst="rect">
            <a:avLst/>
          </a:prstGeom>
          <a:noFill/>
          <a:ln w="9525">
            <a:noFill/>
            <a:miter lim="800000"/>
            <a:headEnd/>
            <a:tailEnd/>
          </a:ln>
        </p:spPr>
        <p:txBody>
          <a:bodyPr>
            <a:spAutoFit/>
          </a:bodyPr>
          <a:lstStyle/>
          <a:p>
            <a:pPr algn="l">
              <a:buFont typeface="Wingdings" pitchFamily="2" charset="2"/>
              <a:buChar char="v"/>
            </a:pPr>
            <a:r>
              <a:rPr lang="en-US" sz="2000" b="0" dirty="0">
                <a:latin typeface="Cambria" pitchFamily="18" charset="0"/>
              </a:rPr>
              <a:t>The following are the process of creating the different types of data model:</a:t>
            </a:r>
          </a:p>
          <a:p>
            <a:pPr marL="623888" lvl="1" indent="-217488" algn="l">
              <a:lnSpc>
                <a:spcPct val="130000"/>
              </a:lnSpc>
              <a:buClr>
                <a:schemeClr val="accent1"/>
              </a:buClr>
              <a:buFont typeface="Wingdings 2" pitchFamily="18" charset="2"/>
              <a:buChar char="®"/>
            </a:pPr>
            <a:r>
              <a:rPr lang="en-US" b="0" dirty="0">
                <a:latin typeface="Cambria" pitchFamily="18" charset="0"/>
              </a:rPr>
              <a:t>The Conceptual Model is created first and contains all major entities. </a:t>
            </a:r>
          </a:p>
          <a:p>
            <a:pPr marL="623888" lvl="1" indent="-217488" algn="l">
              <a:lnSpc>
                <a:spcPct val="130000"/>
              </a:lnSpc>
              <a:buClr>
                <a:schemeClr val="accent1"/>
              </a:buClr>
              <a:buFont typeface="Wingdings 2" pitchFamily="18" charset="2"/>
              <a:buChar char="®"/>
            </a:pPr>
            <a:r>
              <a:rPr lang="en-US" b="0" dirty="0">
                <a:latin typeface="Cambria" pitchFamily="18" charset="0"/>
              </a:rPr>
              <a:t>The Logical Model is created as a second step and contains all entities as well as its attributes. </a:t>
            </a:r>
          </a:p>
          <a:p>
            <a:pPr marL="623888" lvl="1" indent="-217488" algn="l">
              <a:lnSpc>
                <a:spcPct val="130000"/>
              </a:lnSpc>
              <a:buClr>
                <a:schemeClr val="accent1"/>
              </a:buClr>
              <a:buFont typeface="Wingdings 2" pitchFamily="18" charset="2"/>
              <a:buChar char="®"/>
            </a:pPr>
            <a:r>
              <a:rPr lang="en-US" b="0" dirty="0">
                <a:latin typeface="Cambria" pitchFamily="18" charset="0"/>
              </a:rPr>
              <a:t>The Physical Model is created last and contains the RDBMS specific features</a:t>
            </a:r>
            <a:r>
              <a:rPr lang="en-US" dirty="0"/>
              <a:t>. </a:t>
            </a:r>
          </a:p>
          <a:p>
            <a:pPr marL="623888" lvl="1" indent="-217488" algn="l">
              <a:buClr>
                <a:schemeClr val="accent1"/>
              </a:buClr>
              <a:buFont typeface="Wingdings 2" pitchFamily="18" charset="2"/>
              <a:buNone/>
            </a:pPr>
            <a:endParaRPr lang="en-US" dirty="0"/>
          </a:p>
          <a:p>
            <a:pPr algn="l"/>
            <a:endParaRPr lang="en-US" dirty="0"/>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10"/>
          </p:nvPr>
        </p:nvSpPr>
        <p:spPr>
          <a:noFill/>
        </p:spPr>
        <p:txBody>
          <a:bodyPr/>
          <a:lstStyle/>
          <a:p>
            <a:fld id="{C41BF2A4-625A-4069-9FA6-FA86A9B0EDA1}" type="slidenum">
              <a:rPr lang="en-US" smtClean="0"/>
              <a:pPr/>
              <a:t>12</a:t>
            </a:fld>
            <a:endParaRPr lang="en-US" smtClean="0"/>
          </a:p>
        </p:txBody>
      </p:sp>
      <p:sp>
        <p:nvSpPr>
          <p:cNvPr id="14339" name="Rectangle 2"/>
          <p:cNvSpPr>
            <a:spLocks noGrp="1" noChangeArrowheads="1"/>
          </p:cNvSpPr>
          <p:nvPr>
            <p:ph type="title"/>
          </p:nvPr>
        </p:nvSpPr>
        <p:spPr/>
        <p:txBody>
          <a:bodyPr/>
          <a:lstStyle/>
          <a:p>
            <a:pPr eaLnBrk="1" hangingPunct="1"/>
            <a:r>
              <a:rPr lang="en-US" sz="3600" smtClean="0"/>
              <a:t>Conceptual Data Model</a:t>
            </a:r>
          </a:p>
        </p:txBody>
      </p:sp>
      <p:sp>
        <p:nvSpPr>
          <p:cNvPr id="14340" name="Rectangle 3"/>
          <p:cNvSpPr>
            <a:spLocks noGrp="1" noChangeArrowheads="1"/>
          </p:cNvSpPr>
          <p:nvPr>
            <p:ph type="body" idx="1"/>
          </p:nvPr>
        </p:nvSpPr>
        <p:spPr>
          <a:xfrm>
            <a:off x="381000" y="1447800"/>
            <a:ext cx="8534400" cy="1676400"/>
          </a:xfrm>
        </p:spPr>
        <p:txBody>
          <a:bodyPr/>
          <a:lstStyle/>
          <a:p>
            <a:pPr eaLnBrk="1" hangingPunct="1">
              <a:lnSpc>
                <a:spcPct val="90000"/>
              </a:lnSpc>
              <a:buSzTx/>
            </a:pPr>
            <a:r>
              <a:rPr lang="en-US" dirty="0" smtClean="0"/>
              <a:t>Conceptual Data Model:</a:t>
            </a:r>
          </a:p>
          <a:p>
            <a:pPr marL="744538" lvl="1" indent="-287338" eaLnBrk="1" hangingPunct="1">
              <a:lnSpc>
                <a:spcPct val="90000"/>
              </a:lnSpc>
              <a:buSzTx/>
            </a:pPr>
            <a:r>
              <a:rPr lang="en-US" dirty="0" smtClean="0"/>
              <a:t>Includes all major entities and relationships</a:t>
            </a:r>
          </a:p>
          <a:p>
            <a:pPr marL="744538" lvl="1" indent="-287338" eaLnBrk="1" hangingPunct="1">
              <a:lnSpc>
                <a:spcPct val="90000"/>
              </a:lnSpc>
              <a:buSzTx/>
            </a:pPr>
            <a:r>
              <a:rPr lang="en-US" dirty="0" smtClean="0"/>
              <a:t>Does not contain much detailed  level of information about attributes </a:t>
            </a:r>
          </a:p>
          <a:p>
            <a:pPr marL="744538" lvl="1" indent="-287338" eaLnBrk="1" hangingPunct="1">
              <a:lnSpc>
                <a:spcPct val="90000"/>
              </a:lnSpc>
              <a:buSzTx/>
            </a:pPr>
            <a:r>
              <a:rPr lang="en-US" dirty="0" smtClean="0"/>
              <a:t>Is often applied in the INITIAL PLANNING PHASE</a:t>
            </a:r>
          </a:p>
          <a:p>
            <a:pPr marL="744538" lvl="1" indent="-287338" eaLnBrk="1" hangingPunct="1">
              <a:lnSpc>
                <a:spcPct val="90000"/>
              </a:lnSpc>
              <a:buSzTx/>
              <a:buFont typeface="Wingdings" pitchFamily="2" charset="2"/>
              <a:buNone/>
            </a:pPr>
            <a:endParaRPr lang="en-US" dirty="0" smtClean="0"/>
          </a:p>
          <a:p>
            <a:pPr eaLnBrk="1" hangingPunct="1">
              <a:lnSpc>
                <a:spcPct val="90000"/>
              </a:lnSpc>
              <a:buSzTx/>
              <a:buFont typeface="Wingdings" pitchFamily="2" charset="2"/>
              <a:buNone/>
            </a:pPr>
            <a:endParaRPr lang="en-US" sz="2000" dirty="0" smtClean="0"/>
          </a:p>
        </p:txBody>
      </p:sp>
      <p:sp>
        <p:nvSpPr>
          <p:cNvPr id="14341" name="Rectangle 4"/>
          <p:cNvSpPr>
            <a:spLocks noChangeArrowheads="1"/>
          </p:cNvSpPr>
          <p:nvPr/>
        </p:nvSpPr>
        <p:spPr bwMode="auto">
          <a:xfrm>
            <a:off x="457200" y="3352800"/>
            <a:ext cx="2514600" cy="2209800"/>
          </a:xfrm>
          <a:prstGeom prst="rect">
            <a:avLst/>
          </a:prstGeom>
          <a:solidFill>
            <a:srgbClr val="FFFFFF"/>
          </a:solidFill>
          <a:ln w="25400">
            <a:solidFill>
              <a:srgbClr val="000000"/>
            </a:solidFill>
            <a:miter lim="800000"/>
            <a:headEnd/>
            <a:tailEnd/>
          </a:ln>
        </p:spPr>
        <p:txBody>
          <a:bodyPr wrap="none" anchor="ctr"/>
          <a:lstStyle/>
          <a:p>
            <a:pPr algn="l"/>
            <a:r>
              <a:rPr lang="en-US" sz="2400" b="0">
                <a:solidFill>
                  <a:srgbClr val="000000"/>
                </a:solidFill>
                <a:latin typeface="Cambria" pitchFamily="18" charset="0"/>
                <a:cs typeface="Arial" charset="0"/>
              </a:rPr>
              <a:t>Business Rules</a:t>
            </a:r>
          </a:p>
          <a:p>
            <a:pPr algn="l">
              <a:buFontTx/>
              <a:buChar char="-"/>
            </a:pPr>
            <a:r>
              <a:rPr lang="en-US" sz="2400" b="0">
                <a:solidFill>
                  <a:srgbClr val="000000"/>
                </a:solidFill>
                <a:latin typeface="Cambria" pitchFamily="18" charset="0"/>
                <a:cs typeface="Arial" charset="0"/>
              </a:rPr>
              <a:t>Data names</a:t>
            </a:r>
          </a:p>
          <a:p>
            <a:pPr algn="l">
              <a:buFontTx/>
              <a:buChar char="-"/>
            </a:pPr>
            <a:r>
              <a:rPr lang="en-US" sz="2400" b="0">
                <a:solidFill>
                  <a:srgbClr val="000000"/>
                </a:solidFill>
                <a:latin typeface="Cambria" pitchFamily="18" charset="0"/>
                <a:cs typeface="Arial" charset="0"/>
              </a:rPr>
              <a:t>Data definitions</a:t>
            </a:r>
          </a:p>
        </p:txBody>
      </p:sp>
      <p:grpSp>
        <p:nvGrpSpPr>
          <p:cNvPr id="14342" name="Group 7"/>
          <p:cNvGrpSpPr>
            <a:grpSpLocks/>
          </p:cNvGrpSpPr>
          <p:nvPr/>
        </p:nvGrpSpPr>
        <p:grpSpPr bwMode="auto">
          <a:xfrm>
            <a:off x="3124200" y="3429000"/>
            <a:ext cx="5715000" cy="2209800"/>
            <a:chOff x="3124200" y="3810000"/>
            <a:chExt cx="5715000" cy="2209800"/>
          </a:xfrm>
        </p:grpSpPr>
        <p:sp>
          <p:nvSpPr>
            <p:cNvPr id="14343" name="Rectangle 5"/>
            <p:cNvSpPr>
              <a:spLocks noChangeArrowheads="1"/>
            </p:cNvSpPr>
            <p:nvPr/>
          </p:nvSpPr>
          <p:spPr bwMode="auto">
            <a:xfrm>
              <a:off x="4724400" y="3810000"/>
              <a:ext cx="4114800" cy="2209800"/>
            </a:xfrm>
            <a:prstGeom prst="rect">
              <a:avLst/>
            </a:prstGeom>
            <a:solidFill>
              <a:schemeClr val="bg1"/>
            </a:solidFill>
            <a:ln w="25400">
              <a:solidFill>
                <a:srgbClr val="000000"/>
              </a:solidFill>
              <a:miter lim="800000"/>
              <a:headEnd/>
              <a:tailEnd/>
            </a:ln>
          </p:spPr>
          <p:txBody>
            <a:bodyPr wrap="none" anchor="ctr"/>
            <a:lstStyle/>
            <a:p>
              <a:r>
                <a:rPr lang="en-US" sz="2400" b="0">
                  <a:solidFill>
                    <a:srgbClr val="000000"/>
                  </a:solidFill>
                  <a:latin typeface="Cambria" pitchFamily="18" charset="0"/>
                  <a:cs typeface="Arial" charset="0"/>
                </a:rPr>
                <a:t>Conceptual Data Model</a:t>
              </a:r>
            </a:p>
            <a:p>
              <a:r>
                <a:rPr lang="en-US" sz="2400" b="0">
                  <a:solidFill>
                    <a:srgbClr val="000000"/>
                  </a:solidFill>
                  <a:latin typeface="Cambria" pitchFamily="18" charset="0"/>
                  <a:cs typeface="Arial" charset="0"/>
                </a:rPr>
                <a:t>(Entity-Relationship Diagram</a:t>
              </a:r>
              <a:r>
                <a:rPr lang="en-US" sz="2400" b="0">
                  <a:solidFill>
                    <a:srgbClr val="000000"/>
                  </a:solidFill>
                  <a:latin typeface="Tahoma" pitchFamily="34" charset="0"/>
                  <a:cs typeface="Arial" charset="0"/>
                </a:rPr>
                <a:t>)</a:t>
              </a:r>
            </a:p>
          </p:txBody>
        </p:sp>
        <p:sp>
          <p:nvSpPr>
            <p:cNvPr id="14344" name="AutoShape 6"/>
            <p:cNvSpPr>
              <a:spLocks noChangeArrowheads="1"/>
            </p:cNvSpPr>
            <p:nvPr/>
          </p:nvSpPr>
          <p:spPr bwMode="auto">
            <a:xfrm>
              <a:off x="3124200" y="4191000"/>
              <a:ext cx="1524000" cy="762000"/>
            </a:xfrm>
            <a:custGeom>
              <a:avLst/>
              <a:gdLst>
                <a:gd name="T0" fmla="*/ 80645006 w 21600"/>
                <a:gd name="T1" fmla="*/ 0 h 21600"/>
                <a:gd name="T2" fmla="*/ 0 w 21600"/>
                <a:gd name="T3" fmla="*/ 13440833 h 21600"/>
                <a:gd name="T4" fmla="*/ 80645006 w 21600"/>
                <a:gd name="T5" fmla="*/ 26881666 h 21600"/>
                <a:gd name="T6" fmla="*/ 107526663 w 21600"/>
                <a:gd name="T7" fmla="*/ 1344083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40213"/>
            </a:solidFill>
            <a:ln w="25400">
              <a:solidFill>
                <a:srgbClr val="000000"/>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10"/>
          </p:nvPr>
        </p:nvSpPr>
        <p:spPr>
          <a:noFill/>
        </p:spPr>
        <p:txBody>
          <a:bodyPr/>
          <a:lstStyle/>
          <a:p>
            <a:fld id="{AFAD76B2-2EBF-4274-B7B5-46ECF26361BA}" type="slidenum">
              <a:rPr lang="en-US" smtClean="0"/>
              <a:pPr/>
              <a:t>13</a:t>
            </a:fld>
            <a:endParaRPr lang="en-US" smtClean="0"/>
          </a:p>
        </p:txBody>
      </p:sp>
      <p:sp>
        <p:nvSpPr>
          <p:cNvPr id="15363" name="Rectangle 2"/>
          <p:cNvSpPr>
            <a:spLocks noGrp="1" noChangeArrowheads="1"/>
          </p:cNvSpPr>
          <p:nvPr>
            <p:ph type="title"/>
          </p:nvPr>
        </p:nvSpPr>
        <p:spPr/>
        <p:txBody>
          <a:bodyPr/>
          <a:lstStyle/>
          <a:p>
            <a:pPr eaLnBrk="1" hangingPunct="1"/>
            <a:r>
              <a:rPr lang="en-US" sz="3600" smtClean="0"/>
              <a:t>Logical</a:t>
            </a:r>
            <a:r>
              <a:rPr lang="en-US" smtClean="0"/>
              <a:t> </a:t>
            </a:r>
            <a:r>
              <a:rPr lang="en-US" sz="3600" smtClean="0"/>
              <a:t>Data</a:t>
            </a:r>
            <a:r>
              <a:rPr lang="en-US" smtClean="0"/>
              <a:t> </a:t>
            </a:r>
            <a:r>
              <a:rPr lang="en-US" sz="3600" smtClean="0"/>
              <a:t>Model</a:t>
            </a:r>
          </a:p>
        </p:txBody>
      </p:sp>
      <p:sp>
        <p:nvSpPr>
          <p:cNvPr id="15364" name="Rectangle 3"/>
          <p:cNvSpPr>
            <a:spLocks noGrp="1" noChangeArrowheads="1"/>
          </p:cNvSpPr>
          <p:nvPr>
            <p:ph type="body" idx="1"/>
          </p:nvPr>
        </p:nvSpPr>
        <p:spPr>
          <a:xfrm>
            <a:off x="228600" y="1371600"/>
            <a:ext cx="8686800" cy="4876800"/>
          </a:xfrm>
        </p:spPr>
        <p:txBody>
          <a:bodyPr/>
          <a:lstStyle/>
          <a:p>
            <a:pPr eaLnBrk="1" hangingPunct="1">
              <a:lnSpc>
                <a:spcPct val="120000"/>
              </a:lnSpc>
            </a:pPr>
            <a:r>
              <a:rPr lang="en-US" dirty="0" smtClean="0"/>
              <a:t>Logical Data Model:</a:t>
            </a:r>
          </a:p>
          <a:p>
            <a:pPr lvl="1" eaLnBrk="1" hangingPunct="1">
              <a:lnSpc>
                <a:spcPct val="120000"/>
              </a:lnSpc>
            </a:pPr>
            <a:r>
              <a:rPr lang="en-US" sz="1800" dirty="0" smtClean="0"/>
              <a:t> </a:t>
            </a:r>
            <a:r>
              <a:rPr lang="en-US" dirty="0" smtClean="0"/>
              <a:t>Logical Data Model  is the actual implementation and extension of conceptual data model. A logical data model is the version of a data model that  represents the business requirements of an application and is developed before the physical data model.</a:t>
            </a:r>
            <a:endParaRPr lang="en-US" sz="1800" dirty="0" smtClean="0"/>
          </a:p>
          <a:p>
            <a:pPr eaLnBrk="1" hangingPunct="1">
              <a:lnSpc>
                <a:spcPct val="120000"/>
              </a:lnSpc>
            </a:pPr>
            <a:r>
              <a:rPr lang="en-US" dirty="0" smtClean="0"/>
              <a:t>Characteristics of Logical Data Models (LDM) are as follows:</a:t>
            </a:r>
          </a:p>
          <a:p>
            <a:pPr lvl="1" eaLnBrk="1" hangingPunct="1">
              <a:lnSpc>
                <a:spcPct val="120000"/>
              </a:lnSpc>
              <a:spcBef>
                <a:spcPct val="0"/>
              </a:spcBef>
            </a:pPr>
            <a:r>
              <a:rPr lang="en-US" dirty="0" smtClean="0"/>
              <a:t>Applied to explore the domain concepts and their relationship.</a:t>
            </a:r>
          </a:p>
          <a:p>
            <a:pPr lvl="1" eaLnBrk="1" hangingPunct="1">
              <a:lnSpc>
                <a:spcPct val="120000"/>
              </a:lnSpc>
              <a:spcBef>
                <a:spcPct val="0"/>
              </a:spcBef>
            </a:pPr>
            <a:r>
              <a:rPr lang="en-US" dirty="0" smtClean="0"/>
              <a:t>This could be done for the scope of a single project or for an entire enterprise</a:t>
            </a:r>
          </a:p>
          <a:p>
            <a:pPr lvl="1" eaLnBrk="1" hangingPunct="1">
              <a:lnSpc>
                <a:spcPct val="120000"/>
              </a:lnSpc>
              <a:spcBef>
                <a:spcPct val="0"/>
              </a:spcBef>
            </a:pPr>
            <a:r>
              <a:rPr lang="en-US" dirty="0" smtClean="0"/>
              <a:t>LDM depicts the logical entity types, typically referred to simply as entity types, the data attributes describing those entities, and the relationship between the entities.</a:t>
            </a:r>
          </a:p>
          <a:p>
            <a:pPr eaLnBrk="1" hangingPunct="1">
              <a:lnSpc>
                <a:spcPct val="110000"/>
              </a:lnSpc>
              <a:buFont typeface="Wingdings" pitchFamily="2" charset="2"/>
              <a:buNone/>
            </a:pPr>
            <a:endParaRPr lang="en-US" sz="1800" dirty="0" smtClean="0"/>
          </a:p>
          <a:p>
            <a:pPr eaLnBrk="1" hangingPunct="1">
              <a:buFont typeface="Wingdings" pitchFamily="2" charset="2"/>
              <a:buNone/>
            </a:pP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7"/>
          <p:cNvSpPr>
            <a:spLocks noGrp="1" noChangeArrowheads="1"/>
          </p:cNvSpPr>
          <p:nvPr>
            <p:ph type="sldNum" sz="quarter" idx="10"/>
          </p:nvPr>
        </p:nvSpPr>
        <p:spPr>
          <a:noFill/>
        </p:spPr>
        <p:txBody>
          <a:bodyPr/>
          <a:lstStyle/>
          <a:p>
            <a:fld id="{E6B7AA0C-E066-4EAC-A352-AD71141D640F}" type="slidenum">
              <a:rPr lang="en-US" smtClean="0"/>
              <a:pPr/>
              <a:t>14</a:t>
            </a:fld>
            <a:endParaRPr lang="en-US" smtClean="0"/>
          </a:p>
        </p:txBody>
      </p:sp>
      <p:sp>
        <p:nvSpPr>
          <p:cNvPr id="16387" name="Rectangle 2"/>
          <p:cNvSpPr>
            <a:spLocks noGrp="1" noChangeArrowheads="1"/>
          </p:cNvSpPr>
          <p:nvPr>
            <p:ph type="title"/>
          </p:nvPr>
        </p:nvSpPr>
        <p:spPr/>
        <p:txBody>
          <a:bodyPr/>
          <a:lstStyle/>
          <a:p>
            <a:pPr eaLnBrk="1" hangingPunct="1"/>
            <a:r>
              <a:rPr lang="en-US" sz="3600" smtClean="0"/>
              <a:t>Conceptual</a:t>
            </a:r>
            <a:r>
              <a:rPr lang="en-US" smtClean="0"/>
              <a:t> </a:t>
            </a:r>
            <a:r>
              <a:rPr lang="en-US" sz="3600" smtClean="0"/>
              <a:t>versus</a:t>
            </a:r>
            <a:r>
              <a:rPr lang="en-US" smtClean="0"/>
              <a:t> </a:t>
            </a:r>
            <a:r>
              <a:rPr lang="en-US" sz="3600" smtClean="0"/>
              <a:t>Logical</a:t>
            </a:r>
            <a:r>
              <a:rPr lang="en-US" smtClean="0"/>
              <a:t> </a:t>
            </a:r>
            <a:r>
              <a:rPr lang="en-US" sz="3600" smtClean="0"/>
              <a:t>Model</a:t>
            </a:r>
          </a:p>
        </p:txBody>
      </p:sp>
      <p:sp>
        <p:nvSpPr>
          <p:cNvPr id="16388" name="Rectangle 3"/>
          <p:cNvSpPr>
            <a:spLocks noGrp="1" noChangeArrowheads="1"/>
          </p:cNvSpPr>
          <p:nvPr>
            <p:ph type="body" sz="half" idx="1"/>
          </p:nvPr>
        </p:nvSpPr>
        <p:spPr>
          <a:xfrm>
            <a:off x="228600" y="1371600"/>
            <a:ext cx="8534400" cy="381000"/>
          </a:xfrm>
        </p:spPr>
        <p:txBody>
          <a:bodyPr/>
          <a:lstStyle/>
          <a:p>
            <a:pPr algn="ctr" eaLnBrk="1" hangingPunct="1">
              <a:lnSpc>
                <a:spcPct val="80000"/>
              </a:lnSpc>
              <a:buFont typeface="Wingdings" pitchFamily="2" charset="2"/>
              <a:buNone/>
            </a:pPr>
            <a:r>
              <a:rPr lang="en-US" smtClean="0"/>
              <a:t>Conceptual versus Logical Model difference:</a:t>
            </a:r>
          </a:p>
        </p:txBody>
      </p:sp>
      <p:graphicFrame>
        <p:nvGraphicFramePr>
          <p:cNvPr id="16435" name="Group 51"/>
          <p:cNvGraphicFramePr>
            <a:graphicFrameLocks noGrp="1"/>
          </p:cNvGraphicFramePr>
          <p:nvPr>
            <p:ph sz="half" idx="2"/>
          </p:nvPr>
        </p:nvGraphicFramePr>
        <p:xfrm>
          <a:off x="533400" y="1905000"/>
          <a:ext cx="8305800" cy="4144264"/>
        </p:xfrm>
        <a:graphic>
          <a:graphicData uri="http://schemas.openxmlformats.org/drawingml/2006/table">
            <a:tbl>
              <a:tblPr/>
              <a:tblGrid>
                <a:gridCol w="2590800"/>
                <a:gridCol w="2590800"/>
                <a:gridCol w="3124200"/>
              </a:tblGrid>
              <a:tr h="838200">
                <a:tc>
                  <a:txBody>
                    <a:bodyPr/>
                    <a:lstStyle/>
                    <a:p>
                      <a:pPr marL="0" marR="0" lvl="0" indent="0" algn="ctr"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800" b="1" i="0" u="none" strike="noStrike" cap="none" normalizeH="0" baseline="0" smtClean="0">
                        <a:ln>
                          <a:noFill/>
                        </a:ln>
                        <a:solidFill>
                          <a:schemeClr val="bg1"/>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95600"/>
                        </a:gs>
                        <a:gs pos="50000">
                          <a:srgbClr val="669900"/>
                        </a:gs>
                        <a:gs pos="100000">
                          <a:srgbClr val="3956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2000" b="0" i="0" u="none" strike="noStrike" cap="none" normalizeH="0" baseline="0" smtClean="0">
                        <a:ln>
                          <a:noFill/>
                        </a:ln>
                        <a:solidFill>
                          <a:schemeClr val="tx1"/>
                        </a:solidFill>
                        <a:effectLst/>
                        <a:latin typeface="Cambria" pitchFamily="18" charset="0"/>
                      </a:endParaRPr>
                    </a:p>
                    <a:p>
                      <a:pPr marL="0" marR="0" lvl="0" indent="0" algn="ctr"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2000" b="0" i="0" u="none" strike="noStrike" cap="none" normalizeH="0" baseline="0" smtClean="0">
                          <a:ln>
                            <a:noFill/>
                          </a:ln>
                          <a:solidFill>
                            <a:schemeClr val="bg1"/>
                          </a:solidFill>
                          <a:effectLst/>
                          <a:latin typeface="Cambria" pitchFamily="18" charset="0"/>
                        </a:rPr>
                        <a:t>Conceptual Model</a:t>
                      </a:r>
                    </a:p>
                    <a:p>
                      <a:pPr marL="0" marR="0" lvl="0" indent="0" algn="ctr"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2000" b="0" i="0" u="none" strike="noStrike" cap="none" normalizeH="0" baseline="0" smtClean="0">
                        <a:ln>
                          <a:noFill/>
                        </a:ln>
                        <a:solidFill>
                          <a:schemeClr val="bg1"/>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5656"/>
                        </a:gs>
                        <a:gs pos="50000">
                          <a:srgbClr val="009999"/>
                        </a:gs>
                        <a:gs pos="100000">
                          <a:srgbClr val="00565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2000" b="0" i="0" u="none" strike="noStrike" cap="none" normalizeH="0" baseline="0" smtClean="0">
                          <a:ln>
                            <a:noFill/>
                          </a:ln>
                          <a:solidFill>
                            <a:schemeClr val="bg1"/>
                          </a:solidFill>
                          <a:effectLst/>
                          <a:latin typeface="Cambria" pitchFamily="18" charset="0"/>
                        </a:rPr>
                        <a:t>Logical Model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1D398F"/>
                        </a:gs>
                        <a:gs pos="50000">
                          <a:srgbClr val="3366FF"/>
                        </a:gs>
                        <a:gs pos="100000">
                          <a:srgbClr val="1D398F"/>
                        </a:gs>
                      </a:gsLst>
                      <a:lin ang="5400000" scaled="1"/>
                    </a:gradFill>
                  </a:tcPr>
                </a:tc>
              </a:tr>
              <a:tr h="5207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Scope</a:t>
                      </a:r>
                      <a:endParaRPr kumimoji="0" lang="en-US" sz="1800" b="0"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Business 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Development Release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5207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Entities</a:t>
                      </a:r>
                      <a:endParaRPr kumimoji="0" lang="en-US" sz="1800" b="0"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Major Entities and Sub types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All Entities with Sub types Resolved</a:t>
                      </a:r>
                      <a:endParaRPr kumimoji="0" lang="en-US" sz="18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5334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Relationships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High-level, M:N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Detailed with M:N Resolved</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8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5207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Keys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Primary, (Sometime) Foreign</a:t>
                      </a:r>
                      <a:endParaRPr kumimoji="0" lang="en-US" sz="18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All Keys and RI Rules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5207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Attributes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Few Attributes Non-key</a:t>
                      </a:r>
                      <a:endParaRPr kumimoji="0" lang="en-US" sz="18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All Attributes Normalized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7"/>
          <p:cNvSpPr>
            <a:spLocks noGrp="1" noChangeArrowheads="1"/>
          </p:cNvSpPr>
          <p:nvPr>
            <p:ph type="sldNum" sz="quarter" idx="10"/>
          </p:nvPr>
        </p:nvSpPr>
        <p:spPr>
          <a:noFill/>
        </p:spPr>
        <p:txBody>
          <a:bodyPr/>
          <a:lstStyle/>
          <a:p>
            <a:fld id="{37038251-9C64-4DD2-98FC-62E34EA33503}" type="slidenum">
              <a:rPr lang="en-US" smtClean="0"/>
              <a:pPr/>
              <a:t>15</a:t>
            </a:fld>
            <a:endParaRPr lang="en-US" smtClean="0"/>
          </a:p>
        </p:txBody>
      </p:sp>
      <p:sp>
        <p:nvSpPr>
          <p:cNvPr id="17411" name="Rectangle 2"/>
          <p:cNvSpPr>
            <a:spLocks noGrp="1" noChangeArrowheads="1"/>
          </p:cNvSpPr>
          <p:nvPr>
            <p:ph type="title"/>
          </p:nvPr>
        </p:nvSpPr>
        <p:spPr/>
        <p:txBody>
          <a:bodyPr/>
          <a:lstStyle/>
          <a:p>
            <a:pPr eaLnBrk="1" hangingPunct="1"/>
            <a:r>
              <a:rPr lang="en-US" sz="3600" smtClean="0"/>
              <a:t>Physical Data Model</a:t>
            </a:r>
          </a:p>
        </p:txBody>
      </p:sp>
      <p:sp>
        <p:nvSpPr>
          <p:cNvPr id="17412" name="Rectangle 3"/>
          <p:cNvSpPr>
            <a:spLocks noGrp="1" noChangeArrowheads="1"/>
          </p:cNvSpPr>
          <p:nvPr>
            <p:ph type="body" idx="1"/>
          </p:nvPr>
        </p:nvSpPr>
        <p:spPr>
          <a:xfrm>
            <a:off x="228600" y="1219200"/>
            <a:ext cx="8534400" cy="4953000"/>
          </a:xfrm>
        </p:spPr>
        <p:txBody>
          <a:bodyPr/>
          <a:lstStyle/>
          <a:p>
            <a:pPr eaLnBrk="1" hangingPunct="1"/>
            <a:r>
              <a:rPr lang="en-US" dirty="0" smtClean="0"/>
              <a:t>Physical Data Model:</a:t>
            </a:r>
          </a:p>
          <a:p>
            <a:pPr lvl="1" eaLnBrk="1" hangingPunct="1"/>
            <a:r>
              <a:rPr lang="en-US" dirty="0" smtClean="0"/>
              <a:t>Physical data model includes all required tables columns,  relationships, and database properties for the physical  implementation of database on specific RDBMS (Relational Database Management Systems) like Oracle or SQL Server. Database performance, indexing  strategy, physical storage, and de-normalization are important parameters of a physical model depending on the specific RDBMS selected.</a:t>
            </a:r>
          </a:p>
          <a:p>
            <a:pPr eaLnBrk="1" hangingPunct="1">
              <a:buFont typeface="Wingdings" pitchFamily="2" charset="2"/>
              <a:buNone/>
            </a:pPr>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Features of Physical Data Model</a:t>
            </a:r>
            <a:endParaRPr lang="en-US" sz="3600" dirty="0"/>
          </a:p>
        </p:txBody>
      </p:sp>
      <p:sp>
        <p:nvSpPr>
          <p:cNvPr id="3" name="Content Placeholder 2"/>
          <p:cNvSpPr>
            <a:spLocks noGrp="1"/>
          </p:cNvSpPr>
          <p:nvPr>
            <p:ph idx="1"/>
          </p:nvPr>
        </p:nvSpPr>
        <p:spPr/>
        <p:txBody>
          <a:bodyPr/>
          <a:lstStyle/>
          <a:p>
            <a:pPr eaLnBrk="1" hangingPunct="1"/>
            <a:r>
              <a:rPr lang="en-US" dirty="0" smtClean="0"/>
              <a:t>Features of Physical Data Model includes the following: </a:t>
            </a:r>
          </a:p>
          <a:p>
            <a:pPr lvl="1" eaLnBrk="1" hangingPunct="1"/>
            <a:r>
              <a:rPr lang="en-US" dirty="0" smtClean="0"/>
              <a:t>Specification of all tables and columns</a:t>
            </a:r>
          </a:p>
          <a:p>
            <a:pPr lvl="1" eaLnBrk="1" hangingPunct="1"/>
            <a:r>
              <a:rPr lang="en-US" dirty="0" smtClean="0"/>
              <a:t>Foreign keys are applied to identify relationships between tables</a:t>
            </a:r>
          </a:p>
          <a:p>
            <a:pPr lvl="1" eaLnBrk="1" hangingPunct="1"/>
            <a:r>
              <a:rPr lang="en-US" dirty="0" smtClean="0"/>
              <a:t>De-normalization may occur based on user requirements</a:t>
            </a:r>
          </a:p>
          <a:p>
            <a:pPr lvl="1" eaLnBrk="1" hangingPunct="1"/>
            <a:r>
              <a:rPr lang="en-US" dirty="0" smtClean="0"/>
              <a:t>Physical considerations may cause the physical data model to be quite different from the logical data model</a:t>
            </a:r>
          </a:p>
          <a:p>
            <a:pPr lvl="1" eaLnBrk="1" hangingPunct="1"/>
            <a:r>
              <a:rPr lang="en-US" dirty="0" smtClean="0"/>
              <a:t>Physical implementation of any logical data model is dependent on the specific RDBMS</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7"/>
          <p:cNvSpPr>
            <a:spLocks noGrp="1" noChangeArrowheads="1"/>
          </p:cNvSpPr>
          <p:nvPr>
            <p:ph type="sldNum" sz="quarter" idx="10"/>
          </p:nvPr>
        </p:nvSpPr>
        <p:spPr>
          <a:noFill/>
        </p:spPr>
        <p:txBody>
          <a:bodyPr/>
          <a:lstStyle/>
          <a:p>
            <a:fld id="{2A84A81A-515E-4F42-987B-F9D68955FCE3}" type="slidenum">
              <a:rPr lang="en-US" smtClean="0"/>
              <a:pPr/>
              <a:t>17</a:t>
            </a:fld>
            <a:endParaRPr lang="en-US" smtClean="0"/>
          </a:p>
        </p:txBody>
      </p:sp>
      <p:sp>
        <p:nvSpPr>
          <p:cNvPr id="18435" name="Rectangle 67"/>
          <p:cNvSpPr>
            <a:spLocks noGrp="1" noChangeArrowheads="1"/>
          </p:cNvSpPr>
          <p:nvPr>
            <p:ph type="title"/>
          </p:nvPr>
        </p:nvSpPr>
        <p:spPr/>
        <p:txBody>
          <a:bodyPr/>
          <a:lstStyle/>
          <a:p>
            <a:pPr eaLnBrk="1" hangingPunct="1"/>
            <a:r>
              <a:rPr lang="en-US" sz="3600" smtClean="0"/>
              <a:t>Logical versus Physical Model</a:t>
            </a:r>
          </a:p>
        </p:txBody>
      </p:sp>
      <p:sp>
        <p:nvSpPr>
          <p:cNvPr id="18436" name="Rectangle 3"/>
          <p:cNvSpPr>
            <a:spLocks noGrp="1" noChangeArrowheads="1"/>
          </p:cNvSpPr>
          <p:nvPr>
            <p:ph type="body" sz="half" idx="1"/>
          </p:nvPr>
        </p:nvSpPr>
        <p:spPr>
          <a:xfrm>
            <a:off x="914400" y="1143000"/>
            <a:ext cx="7924800" cy="304800"/>
          </a:xfrm>
        </p:spPr>
        <p:txBody>
          <a:bodyPr/>
          <a:lstStyle/>
          <a:p>
            <a:pPr algn="ctr" eaLnBrk="1" hangingPunct="1">
              <a:lnSpc>
                <a:spcPct val="80000"/>
              </a:lnSpc>
              <a:buFont typeface="Wingdings" pitchFamily="2" charset="2"/>
              <a:buNone/>
            </a:pPr>
            <a:r>
              <a:rPr lang="en-US" sz="2000" smtClean="0"/>
              <a:t>Logical versus Physical Model difference: </a:t>
            </a:r>
          </a:p>
        </p:txBody>
      </p:sp>
      <p:graphicFrame>
        <p:nvGraphicFramePr>
          <p:cNvPr id="19500" name="Group 44"/>
          <p:cNvGraphicFramePr>
            <a:graphicFrameLocks noGrp="1"/>
          </p:cNvGraphicFramePr>
          <p:nvPr>
            <p:ph sz="half" idx="2"/>
          </p:nvPr>
        </p:nvGraphicFramePr>
        <p:xfrm>
          <a:off x="228600" y="1524000"/>
          <a:ext cx="8686800" cy="4773169"/>
        </p:xfrm>
        <a:graphic>
          <a:graphicData uri="http://schemas.openxmlformats.org/drawingml/2006/table">
            <a:tbl>
              <a:tblPr/>
              <a:tblGrid>
                <a:gridCol w="3833813"/>
                <a:gridCol w="4852987"/>
              </a:tblGrid>
              <a:tr h="457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bg1"/>
                          </a:solidFill>
                          <a:effectLst/>
                          <a:latin typeface="Cambria" pitchFamily="18" charset="0"/>
                        </a:rPr>
                        <a:t>Logical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5672"/>
                        </a:gs>
                        <a:gs pos="50000">
                          <a:srgbClr val="0099CC"/>
                        </a:gs>
                        <a:gs pos="100000">
                          <a:srgbClr val="005672"/>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bg1"/>
                          </a:solidFill>
                          <a:effectLst/>
                          <a:latin typeface="Cambria" pitchFamily="18" charset="0"/>
                        </a:rPr>
                        <a:t>Physical</a:t>
                      </a:r>
                      <a:r>
                        <a:rPr kumimoji="0" lang="en-US" sz="1800" b="0" i="0" u="none" strike="noStrike" cap="none" normalizeH="0" baseline="0" smtClean="0">
                          <a:ln>
                            <a:noFill/>
                          </a:ln>
                          <a:solidFill>
                            <a:schemeClr val="tx1"/>
                          </a:solidFill>
                          <a:effectLst/>
                          <a:latin typeface="Cambria" pitchFamily="18" charset="0"/>
                        </a:rPr>
                        <a:t> </a:t>
                      </a:r>
                      <a:endParaRPr kumimoji="0" lang="en-US" sz="1800" b="0" i="0" u="none" strike="noStrike" cap="none" normalizeH="0" baseline="0" smtClean="0">
                        <a:ln>
                          <a:noFill/>
                        </a:ln>
                        <a:solidFill>
                          <a:schemeClr val="bg1"/>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724B1C"/>
                        </a:gs>
                        <a:gs pos="50000">
                          <a:schemeClr val="folHlink"/>
                        </a:gs>
                        <a:gs pos="100000">
                          <a:srgbClr val="724B1C"/>
                        </a:gs>
                      </a:gsLst>
                      <a:lin ang="5400000" scaled="1"/>
                    </a:gradFill>
                  </a:tcPr>
                </a:tc>
              </a:tr>
              <a:tr h="708025">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altLang="ko-KR" sz="1600" b="0" i="0" u="none" strike="noStrike" cap="none" normalizeH="0" baseline="0" smtClean="0">
                          <a:ln>
                            <a:noFill/>
                          </a:ln>
                          <a:solidFill>
                            <a:schemeClr val="tx1"/>
                          </a:solidFill>
                          <a:effectLst/>
                          <a:latin typeface="Cambria" pitchFamily="18" charset="0"/>
                          <a:ea typeface="굴림" pitchFamily="34" charset="-127"/>
                        </a:rPr>
                        <a:t>Includes all entities, relationships, and attributes (and their information types) whether supported by a technology or not.</a:t>
                      </a:r>
                      <a:endParaRPr kumimoji="0" lang="en-US" sz="1600" b="0" i="0" u="none" strike="noStrike" cap="none" normalizeH="0" baseline="0" smtClean="0">
                        <a:ln>
                          <a:noFill/>
                        </a:ln>
                        <a:solidFill>
                          <a:schemeClr val="tx1"/>
                        </a:solidFill>
                        <a:effectLst/>
                        <a:latin typeface="Cambria" pitchFamily="18" charset="0"/>
                        <a:ea typeface="굴림" pitchFamily="34"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altLang="ko-KR" sz="1600" b="0" i="0" u="none" strike="noStrike" cap="none" normalizeH="0" baseline="0" smtClean="0">
                          <a:ln>
                            <a:noFill/>
                          </a:ln>
                          <a:solidFill>
                            <a:schemeClr val="tx1"/>
                          </a:solidFill>
                          <a:effectLst/>
                          <a:latin typeface="Cambria" pitchFamily="18" charset="0"/>
                          <a:ea typeface="굴림" pitchFamily="34" charset="-127"/>
                        </a:rPr>
                        <a:t>Include  tables, columns, keys, data types, validation rules, DB triggers, stored procedures, domains, and access constraints (security).</a:t>
                      </a:r>
                      <a:endParaRPr kumimoji="0" lang="en-US" sz="1600" b="0" i="0" u="none" strike="noStrike" cap="none" normalizeH="0" baseline="0" smtClean="0">
                        <a:ln>
                          <a:noFill/>
                        </a:ln>
                        <a:solidFill>
                          <a:schemeClr val="tx1"/>
                        </a:solidFill>
                        <a:effectLst/>
                        <a:latin typeface="Cambria" pitchFamily="18" charset="0"/>
                        <a:ea typeface="굴림"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379413">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Apply business names</a:t>
                      </a:r>
                      <a:endParaRPr kumimoji="0" lang="en-US" sz="1600" b="0"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altLang="ko-KR" sz="1600" b="0" i="0" u="none" strike="noStrike" cap="none" normalizeH="0" baseline="0" smtClean="0">
                          <a:ln>
                            <a:noFill/>
                          </a:ln>
                          <a:solidFill>
                            <a:schemeClr val="tx1"/>
                          </a:solidFill>
                          <a:effectLst/>
                          <a:latin typeface="Cambria" pitchFamily="18" charset="0"/>
                          <a:ea typeface="굴림" pitchFamily="34" charset="-127"/>
                        </a:rPr>
                        <a:t>Names may be limited by the DBMS.</a:t>
                      </a:r>
                      <a:endParaRPr kumimoji="0" lang="en-US" sz="1600" b="0" i="0" u="none" strike="noStrike" cap="none" normalizeH="0" baseline="0" smtClean="0">
                        <a:ln>
                          <a:noFill/>
                        </a:ln>
                        <a:solidFill>
                          <a:schemeClr val="tx1"/>
                        </a:solidFill>
                        <a:effectLst/>
                        <a:latin typeface="Cambria" pitchFamily="18" charset="0"/>
                        <a:ea typeface="굴림"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altLang="ko-KR" sz="1600" b="0" i="0" u="none" strike="noStrike" cap="none" normalizeH="0" baseline="0" smtClean="0">
                          <a:ln>
                            <a:noFill/>
                          </a:ln>
                          <a:solidFill>
                            <a:schemeClr val="tx1"/>
                          </a:solidFill>
                          <a:effectLst/>
                          <a:latin typeface="Cambria" pitchFamily="18" charset="0"/>
                          <a:ea typeface="굴림" pitchFamily="34" charset="-127"/>
                        </a:rPr>
                        <a:t>Captures and records information necessary for the business. </a:t>
                      </a:r>
                      <a:endParaRPr kumimoji="0" lang="en-US" sz="1600" b="0"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Includes  technology-specific data elements such as flags, switches, and timestamps.</a:t>
                      </a:r>
                      <a:endParaRPr kumimoji="0" lang="en-US" sz="16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487363">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altLang="ko-KR" sz="1600" b="0" i="0" u="none" strike="noStrike" cap="none" normalizeH="0" baseline="0" smtClean="0">
                          <a:ln>
                            <a:noFill/>
                          </a:ln>
                          <a:solidFill>
                            <a:schemeClr val="tx1"/>
                          </a:solidFill>
                          <a:effectLst/>
                          <a:latin typeface="Cambria" pitchFamily="18" charset="0"/>
                          <a:ea typeface="굴림" pitchFamily="34" charset="-127"/>
                        </a:rPr>
                        <a:t>Includes unique identifiers </a:t>
                      </a:r>
                      <a:endParaRPr kumimoji="0" lang="en-US" sz="1600" b="0"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Includes  primary keys, foreign keys, and indices for fast data access.</a:t>
                      </a:r>
                      <a:endParaRPr kumimoji="0" lang="en-US" sz="16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5334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altLang="ko-KR" sz="1600" b="0" i="0" u="none" strike="noStrike" cap="none" normalizeH="0" baseline="0" smtClean="0">
                          <a:ln>
                            <a:noFill/>
                          </a:ln>
                          <a:solidFill>
                            <a:schemeClr val="tx1"/>
                          </a:solidFill>
                          <a:effectLst/>
                          <a:latin typeface="Cambria" pitchFamily="18" charset="0"/>
                          <a:ea typeface="굴림" pitchFamily="34" charset="-127"/>
                        </a:rPr>
                        <a:t>It is normalized  to at least 3rd normal form </a:t>
                      </a:r>
                      <a:endParaRPr kumimoji="0" lang="en-US" sz="1600" b="0"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May be de-normalized to meet performance</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altLang="ko-KR" sz="1600" b="0" i="0" u="none" strike="noStrike" cap="none" normalizeH="0" baseline="0" smtClean="0">
                          <a:ln>
                            <a:noFill/>
                          </a:ln>
                          <a:solidFill>
                            <a:schemeClr val="tx1"/>
                          </a:solidFill>
                          <a:effectLst/>
                          <a:latin typeface="Cambria" pitchFamily="18" charset="0"/>
                          <a:ea typeface="굴림" pitchFamily="34" charset="-127"/>
                        </a:rPr>
                        <a:t>requirements.</a:t>
                      </a:r>
                      <a:endParaRPr kumimoji="0" lang="en-US" sz="1600" b="0" i="0" u="none" strike="noStrike" cap="none" normalizeH="0" baseline="0" smtClean="0">
                        <a:ln>
                          <a:noFill/>
                        </a:ln>
                        <a:solidFill>
                          <a:schemeClr val="tx1"/>
                        </a:solidFill>
                        <a:effectLst/>
                        <a:latin typeface="Cambria" pitchFamily="18" charset="0"/>
                        <a:ea typeface="굴림"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579438">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altLang="ko-KR" sz="1600" b="0" i="0" u="none" strike="noStrike" cap="none" normalizeH="0" baseline="0" smtClean="0">
                          <a:ln>
                            <a:noFill/>
                          </a:ln>
                          <a:solidFill>
                            <a:schemeClr val="tx1"/>
                          </a:solidFill>
                          <a:effectLst/>
                          <a:latin typeface="Cambria" pitchFamily="18" charset="0"/>
                          <a:ea typeface="굴림" pitchFamily="34" charset="-127"/>
                        </a:rPr>
                        <a:t>Does not include any derived data</a:t>
                      </a:r>
                      <a:endParaRPr kumimoji="0" lang="en-US" sz="1600" b="0" i="0" u="none" strike="noStrike" cap="none" normalizeH="0" baseline="0" smtClean="0">
                        <a:ln>
                          <a:noFill/>
                        </a:ln>
                        <a:solidFill>
                          <a:srgbClr val="0000FF"/>
                        </a:solidFill>
                        <a:effectLst/>
                        <a:latin typeface="Cambria"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May includes results of complex or difficult to recreate calculations.</a:t>
                      </a:r>
                      <a:endParaRPr kumimoji="0" lang="en-US" sz="1600" b="0" i="0" u="none" strike="noStrike" cap="none" normalizeH="0" baseline="0" smtClean="0">
                        <a:ln>
                          <a:noFill/>
                        </a:ln>
                        <a:solidFill>
                          <a:srgbClr val="0000FF"/>
                        </a:solidFill>
                        <a:effectLst/>
                        <a:latin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41275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altLang="ko-KR" sz="1600" b="0" i="0" u="none" strike="noStrike" cap="none" normalizeH="0" baseline="0" smtClean="0">
                          <a:ln>
                            <a:noFill/>
                          </a:ln>
                          <a:solidFill>
                            <a:schemeClr val="tx1"/>
                          </a:solidFill>
                          <a:effectLst/>
                          <a:latin typeface="Cambria" pitchFamily="18" charset="0"/>
                          <a:ea typeface="굴림" pitchFamily="34" charset="-127"/>
                        </a:rPr>
                        <a:t>Business experts drive the model</a:t>
                      </a:r>
                      <a:endParaRPr kumimoji="0" lang="en-US" sz="1600" b="0" i="0" u="none" strike="noStrike" cap="none" normalizeH="0" baseline="0" smtClean="0">
                        <a:ln>
                          <a:noFill/>
                        </a:ln>
                        <a:solidFill>
                          <a:schemeClr val="tx1"/>
                        </a:solidFill>
                        <a:effectLst/>
                        <a:latin typeface="Cambria" pitchFamily="18" charset="0"/>
                        <a:ea typeface="굴림" pitchFamily="34"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altLang="ko-KR" sz="1600" b="0" i="0" u="none" strike="noStrike" cap="none" normalizeH="0" baseline="0" smtClean="0">
                          <a:ln>
                            <a:noFill/>
                          </a:ln>
                          <a:solidFill>
                            <a:schemeClr val="tx1"/>
                          </a:solidFill>
                          <a:effectLst/>
                          <a:latin typeface="Cambria" pitchFamily="18" charset="0"/>
                          <a:ea typeface="굴림" pitchFamily="34" charset="-127"/>
                        </a:rPr>
                        <a:t>DBAs drive the model.</a:t>
                      </a:r>
                      <a:endParaRPr kumimoji="0" lang="en-US" sz="1600" b="0" i="0" u="none" strike="noStrike" cap="none" normalizeH="0" baseline="0" smtClean="0">
                        <a:ln>
                          <a:noFill/>
                        </a:ln>
                        <a:solidFill>
                          <a:schemeClr val="tx1"/>
                        </a:solidFill>
                        <a:effectLst/>
                        <a:latin typeface="Cambria" pitchFamily="18" charset="0"/>
                        <a:ea typeface="굴림"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r h="284163">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RDBMS Independent </a:t>
                      </a:r>
                      <a:endParaRPr kumimoji="0" lang="en-US" sz="1600" b="0" i="0" u="none" strike="noStrike" cap="none" normalizeH="0" baseline="0" smtClean="0">
                        <a:ln>
                          <a:noFill/>
                        </a:ln>
                        <a:solidFill>
                          <a:schemeClr val="tx1"/>
                        </a:solidFill>
                        <a:effectLst/>
                        <a:latin typeface="Cambria" pitchFamily="18" charset="0"/>
                        <a:ea typeface="굴림" pitchFamily="34"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RDBMS dependent </a:t>
                      </a:r>
                      <a:endParaRPr kumimoji="0" lang="en-US" sz="1600" b="0" i="0" u="none" strike="noStrike" cap="none" normalizeH="0" baseline="0" smtClean="0">
                        <a:ln>
                          <a:noFill/>
                        </a:ln>
                        <a:solidFill>
                          <a:schemeClr val="tx1"/>
                        </a:solidFill>
                        <a:effectLst/>
                        <a:latin typeface="Cambria" pitchFamily="18" charset="0"/>
                        <a:ea typeface="굴림"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7"/>
          <p:cNvSpPr>
            <a:spLocks noGrp="1" noChangeArrowheads="1"/>
          </p:cNvSpPr>
          <p:nvPr>
            <p:ph type="sldNum" sz="quarter" idx="10"/>
          </p:nvPr>
        </p:nvSpPr>
        <p:spPr>
          <a:noFill/>
        </p:spPr>
        <p:txBody>
          <a:bodyPr/>
          <a:lstStyle/>
          <a:p>
            <a:fld id="{0AD07BC2-1081-4A59-85C0-63A15AD53B56}" type="slidenum">
              <a:rPr lang="en-US" smtClean="0"/>
              <a:pPr/>
              <a:t>18</a:t>
            </a:fld>
            <a:endParaRPr lang="en-US" smtClean="0"/>
          </a:p>
        </p:txBody>
      </p:sp>
      <p:sp>
        <p:nvSpPr>
          <p:cNvPr id="19459" name="Rectangle 3"/>
          <p:cNvSpPr>
            <a:spLocks noGrp="1" noChangeArrowheads="1"/>
          </p:cNvSpPr>
          <p:nvPr>
            <p:ph type="body" idx="1"/>
          </p:nvPr>
        </p:nvSpPr>
        <p:spPr/>
        <p:txBody>
          <a:bodyPr/>
          <a:lstStyle/>
          <a:p>
            <a:pPr eaLnBrk="1" hangingPunct="1"/>
            <a:r>
              <a:rPr lang="en-US" smtClean="0"/>
              <a:t>Questions from participants</a:t>
            </a:r>
          </a:p>
          <a:p>
            <a:pPr eaLnBrk="1" hangingPunct="1">
              <a:buFont typeface="Wingdings" pitchFamily="2" charset="2"/>
              <a:buNone/>
            </a:pPr>
            <a:endParaRPr lang="en-US" smtClean="0"/>
          </a:p>
          <a:p>
            <a:pPr eaLnBrk="1" hangingPunct="1"/>
            <a:endParaRPr lang="en-US" smtClean="0"/>
          </a:p>
          <a:p>
            <a:pPr eaLnBrk="1" hangingPunct="1"/>
            <a:endParaRPr lang="en-US" smtClean="0"/>
          </a:p>
        </p:txBody>
      </p:sp>
      <p:pic>
        <p:nvPicPr>
          <p:cNvPr id="19460" name="Picture 5"/>
          <p:cNvPicPr>
            <a:picLocks noChangeAspect="1" noChangeArrowheads="1"/>
          </p:cNvPicPr>
          <p:nvPr/>
        </p:nvPicPr>
        <p:blipFill>
          <a:blip r:embed="rId2"/>
          <a:srcRect/>
          <a:stretch>
            <a:fillRect/>
          </a:stretch>
        </p:blipFill>
        <p:spPr bwMode="auto">
          <a:xfrm>
            <a:off x="4114800" y="2971800"/>
            <a:ext cx="1143000" cy="1143000"/>
          </a:xfrm>
          <a:prstGeom prst="rect">
            <a:avLst/>
          </a:prstGeom>
          <a:noFill/>
          <a:ln w="9525" algn="ctr">
            <a:noFill/>
            <a:miter lim="800000"/>
            <a:headEnd/>
            <a:tailEnd/>
          </a:ln>
        </p:spPr>
      </p:pic>
      <p:pic>
        <p:nvPicPr>
          <p:cNvPr id="19461" name="Picture 7" descr="MrSmarty_Mascot_L"/>
          <p:cNvPicPr>
            <a:picLocks noChangeAspect="1" noChangeArrowheads="1"/>
          </p:cNvPicPr>
          <p:nvPr/>
        </p:nvPicPr>
        <p:blipFill>
          <a:blip r:embed="rId3"/>
          <a:srcRect/>
          <a:stretch>
            <a:fillRect/>
          </a:stretch>
        </p:blipFill>
        <p:spPr bwMode="auto">
          <a:xfrm>
            <a:off x="5638800" y="3048000"/>
            <a:ext cx="2532063" cy="264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10"/>
          </p:nvPr>
        </p:nvSpPr>
        <p:spPr>
          <a:noFill/>
        </p:spPr>
        <p:txBody>
          <a:bodyPr/>
          <a:lstStyle/>
          <a:p>
            <a:fld id="{91D238C5-2B94-43C4-8AB4-F4E617EEE799}" type="slidenum">
              <a:rPr lang="en-US" smtClean="0"/>
              <a:pPr/>
              <a:t>19</a:t>
            </a:fld>
            <a:endParaRPr lang="en-US" smtClean="0"/>
          </a:p>
        </p:txBody>
      </p:sp>
      <p:sp>
        <p:nvSpPr>
          <p:cNvPr id="20483" name="Rectangle 2"/>
          <p:cNvSpPr>
            <a:spLocks noGrp="1" noChangeArrowheads="1"/>
          </p:cNvSpPr>
          <p:nvPr>
            <p:ph type="title"/>
          </p:nvPr>
        </p:nvSpPr>
        <p:spPr/>
        <p:txBody>
          <a:bodyPr/>
          <a:lstStyle/>
          <a:p>
            <a:pPr eaLnBrk="1" hangingPunct="1"/>
            <a:r>
              <a:rPr lang="en-US" sz="3600" smtClean="0"/>
              <a:t>Test Your Understanding</a:t>
            </a:r>
          </a:p>
        </p:txBody>
      </p:sp>
      <p:sp>
        <p:nvSpPr>
          <p:cNvPr id="20484" name="Rectangle 3"/>
          <p:cNvSpPr>
            <a:spLocks noGrp="1" noChangeArrowheads="1"/>
          </p:cNvSpPr>
          <p:nvPr>
            <p:ph type="body" idx="1"/>
          </p:nvPr>
        </p:nvSpPr>
        <p:spPr/>
        <p:txBody>
          <a:bodyPr/>
          <a:lstStyle/>
          <a:p>
            <a:pPr marL="457200" indent="-457200" eaLnBrk="1" hangingPunct="1">
              <a:lnSpc>
                <a:spcPct val="130000"/>
              </a:lnSpc>
              <a:buFont typeface="+mj-lt"/>
              <a:buAutoNum type="arabicPeriod"/>
            </a:pPr>
            <a:r>
              <a:rPr lang="en-US" dirty="0" smtClean="0"/>
              <a:t>What are the benefits of a Data Model?</a:t>
            </a:r>
          </a:p>
          <a:p>
            <a:pPr marL="457200" indent="-457200" eaLnBrk="1" hangingPunct="1">
              <a:lnSpc>
                <a:spcPct val="130000"/>
              </a:lnSpc>
              <a:buFont typeface="+mj-lt"/>
              <a:buAutoNum type="arabicPeriod"/>
            </a:pPr>
            <a:r>
              <a:rPr lang="en-US" dirty="0" smtClean="0"/>
              <a:t>What are the categories of data model ?</a:t>
            </a:r>
          </a:p>
          <a:p>
            <a:pPr marL="457200" indent="-457200" eaLnBrk="1" hangingPunct="1">
              <a:lnSpc>
                <a:spcPct val="130000"/>
              </a:lnSpc>
              <a:buFont typeface="+mj-lt"/>
              <a:buAutoNum type="arabicPeriod"/>
            </a:pPr>
            <a:r>
              <a:rPr lang="en-US" dirty="0" smtClean="0"/>
              <a:t>What are the types of data model ?</a:t>
            </a:r>
          </a:p>
        </p:txBody>
      </p:sp>
      <p:pic>
        <p:nvPicPr>
          <p:cNvPr id="20485" name="Picture 8"/>
          <p:cNvPicPr>
            <a:picLocks noChangeAspect="1" noChangeArrowheads="1"/>
          </p:cNvPicPr>
          <p:nvPr/>
        </p:nvPicPr>
        <p:blipFill>
          <a:blip r:embed="rId2"/>
          <a:srcRect/>
          <a:stretch>
            <a:fillRect/>
          </a:stretch>
        </p:blipFill>
        <p:spPr bwMode="auto">
          <a:xfrm>
            <a:off x="8201025" y="0"/>
            <a:ext cx="942975"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7"/>
          <p:cNvSpPr>
            <a:spLocks noGrp="1" noChangeArrowheads="1"/>
          </p:cNvSpPr>
          <p:nvPr>
            <p:ph type="sldNum" sz="quarter" idx="10"/>
          </p:nvPr>
        </p:nvSpPr>
        <p:spPr>
          <a:noFill/>
        </p:spPr>
        <p:txBody>
          <a:bodyPr/>
          <a:lstStyle/>
          <a:p>
            <a:fld id="{0B4EC1F6-4AC3-4A67-B8CD-407976D2681F}"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3" name="Group 81"/>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Anirudhan Velur (142252)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Senior Architect More than 10+ years experience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DM/PPT/0209/1.0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7"/>
          <p:cNvSpPr>
            <a:spLocks noGrp="1" noChangeArrowheads="1"/>
          </p:cNvSpPr>
          <p:nvPr>
            <p:ph type="sldNum" sz="quarter" idx="10"/>
          </p:nvPr>
        </p:nvSpPr>
        <p:spPr>
          <a:noFill/>
        </p:spPr>
        <p:txBody>
          <a:bodyPr/>
          <a:lstStyle/>
          <a:p>
            <a:fld id="{3B23714F-9D7F-47B1-AC22-4F47FA0EC47C}" type="slidenum">
              <a:rPr lang="en-US" smtClean="0"/>
              <a:pPr/>
              <a:t>20</a:t>
            </a:fld>
            <a:endParaRPr lang="en-US" smtClean="0"/>
          </a:p>
        </p:txBody>
      </p:sp>
      <p:sp>
        <p:nvSpPr>
          <p:cNvPr id="21507" name="Rectangle 2"/>
          <p:cNvSpPr>
            <a:spLocks noGrp="1" noChangeArrowheads="1"/>
          </p:cNvSpPr>
          <p:nvPr>
            <p:ph type="title"/>
          </p:nvPr>
        </p:nvSpPr>
        <p:spPr/>
        <p:txBody>
          <a:bodyPr/>
          <a:lstStyle/>
          <a:p>
            <a:pPr eaLnBrk="1" hangingPunct="1"/>
            <a:r>
              <a:rPr lang="en-US" sz="3600" smtClean="0"/>
              <a:t>Data Model: Summary</a:t>
            </a:r>
          </a:p>
        </p:txBody>
      </p:sp>
      <p:sp>
        <p:nvSpPr>
          <p:cNvPr id="21508" name="Rectangle 3"/>
          <p:cNvSpPr>
            <a:spLocks noGrp="1" noChangeArrowheads="1"/>
          </p:cNvSpPr>
          <p:nvPr>
            <p:ph type="body" idx="1"/>
          </p:nvPr>
        </p:nvSpPr>
        <p:spPr>
          <a:xfrm>
            <a:off x="228600" y="1524000"/>
            <a:ext cx="8686800" cy="4876800"/>
          </a:xfrm>
        </p:spPr>
        <p:txBody>
          <a:bodyPr/>
          <a:lstStyle/>
          <a:p>
            <a:pPr eaLnBrk="1" hangingPunct="1">
              <a:spcBef>
                <a:spcPts val="600"/>
              </a:spcBef>
              <a:spcAft>
                <a:spcPts val="600"/>
              </a:spcAft>
            </a:pPr>
            <a:r>
              <a:rPr lang="en-US" dirty="0" smtClean="0"/>
              <a:t>This chapter has dealt with the following:</a:t>
            </a:r>
          </a:p>
          <a:p>
            <a:pPr lvl="1" eaLnBrk="1" hangingPunct="1">
              <a:spcBef>
                <a:spcPts val="600"/>
              </a:spcBef>
              <a:spcAft>
                <a:spcPts val="600"/>
              </a:spcAft>
            </a:pPr>
            <a:r>
              <a:rPr lang="en-US" dirty="0" smtClean="0"/>
              <a:t>A Data Model is a representation of the data and data relationships of an activity.</a:t>
            </a:r>
          </a:p>
          <a:p>
            <a:pPr lvl="1" eaLnBrk="1" hangingPunct="1">
              <a:spcBef>
                <a:spcPts val="600"/>
              </a:spcBef>
              <a:spcAft>
                <a:spcPts val="600"/>
              </a:spcAft>
            </a:pPr>
            <a:r>
              <a:rPr lang="en-US" dirty="0" smtClean="0"/>
              <a:t>There are 2 categories of data Model </a:t>
            </a:r>
          </a:p>
          <a:p>
            <a:pPr lvl="2" eaLnBrk="1" hangingPunct="1">
              <a:spcBef>
                <a:spcPts val="600"/>
              </a:spcBef>
              <a:spcAft>
                <a:spcPts val="600"/>
              </a:spcAft>
            </a:pPr>
            <a:r>
              <a:rPr lang="en-US" sz="1800" dirty="0" smtClean="0"/>
              <a:t>Relational Data model </a:t>
            </a:r>
          </a:p>
          <a:p>
            <a:pPr lvl="2" eaLnBrk="1" hangingPunct="1">
              <a:spcBef>
                <a:spcPts val="600"/>
              </a:spcBef>
              <a:spcAft>
                <a:spcPts val="600"/>
              </a:spcAft>
            </a:pPr>
            <a:r>
              <a:rPr lang="en-US" sz="1800" dirty="0" smtClean="0"/>
              <a:t>Dimensional Data Model </a:t>
            </a:r>
          </a:p>
          <a:p>
            <a:pPr lvl="1" eaLnBrk="1" hangingPunct="1">
              <a:spcBef>
                <a:spcPts val="600"/>
              </a:spcBef>
              <a:spcAft>
                <a:spcPts val="600"/>
              </a:spcAft>
            </a:pPr>
            <a:r>
              <a:rPr lang="en-US" dirty="0" smtClean="0"/>
              <a:t>There are 3 types of Data model </a:t>
            </a:r>
          </a:p>
          <a:p>
            <a:pPr lvl="2" eaLnBrk="1" hangingPunct="1">
              <a:spcBef>
                <a:spcPts val="600"/>
              </a:spcBef>
              <a:spcAft>
                <a:spcPts val="600"/>
              </a:spcAft>
            </a:pPr>
            <a:r>
              <a:rPr lang="en-US" sz="1800" dirty="0" smtClean="0"/>
              <a:t>Conceptual Data model </a:t>
            </a:r>
          </a:p>
          <a:p>
            <a:pPr lvl="2" eaLnBrk="1" hangingPunct="1">
              <a:spcBef>
                <a:spcPts val="600"/>
              </a:spcBef>
              <a:spcAft>
                <a:spcPts val="600"/>
              </a:spcAft>
            </a:pPr>
            <a:r>
              <a:rPr lang="en-US" sz="1800" dirty="0" smtClean="0"/>
              <a:t>Logical Data Model </a:t>
            </a:r>
          </a:p>
          <a:p>
            <a:pPr lvl="2" eaLnBrk="1" hangingPunct="1">
              <a:spcBef>
                <a:spcPts val="600"/>
              </a:spcBef>
              <a:spcAft>
                <a:spcPts val="600"/>
              </a:spcAft>
            </a:pPr>
            <a:r>
              <a:rPr lang="en-US" sz="1800" dirty="0" smtClean="0"/>
              <a:t>Physical Data Model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7"/>
          <p:cNvSpPr>
            <a:spLocks noGrp="1" noChangeArrowheads="1"/>
          </p:cNvSpPr>
          <p:nvPr>
            <p:ph type="sldNum" sz="quarter" idx="10"/>
          </p:nvPr>
        </p:nvSpPr>
        <p:spPr>
          <a:noFill/>
        </p:spPr>
        <p:txBody>
          <a:bodyPr/>
          <a:lstStyle/>
          <a:p>
            <a:fld id="{1AB4BC1C-0217-454F-A336-E2B1EE45A3BD}" type="slidenum">
              <a:rPr lang="en-US" smtClean="0"/>
              <a:pPr/>
              <a:t>21</a:t>
            </a:fld>
            <a:endParaRPr lang="en-US" smtClean="0"/>
          </a:p>
        </p:txBody>
      </p:sp>
      <p:sp>
        <p:nvSpPr>
          <p:cNvPr id="22531" name="Rectangle 2"/>
          <p:cNvSpPr>
            <a:spLocks noGrp="1" noChangeArrowheads="1"/>
          </p:cNvSpPr>
          <p:nvPr>
            <p:ph type="title"/>
          </p:nvPr>
        </p:nvSpPr>
        <p:spPr/>
        <p:txBody>
          <a:bodyPr/>
          <a:lstStyle/>
          <a:p>
            <a:pPr eaLnBrk="1" hangingPunct="1"/>
            <a:r>
              <a:rPr lang="en-US" sz="3600" smtClean="0"/>
              <a:t>Data Model Overview: Source</a:t>
            </a:r>
          </a:p>
        </p:txBody>
      </p:sp>
      <p:sp>
        <p:nvSpPr>
          <p:cNvPr id="22532" name="Rectangle 3"/>
          <p:cNvSpPr>
            <a:spLocks noGrp="1" noChangeArrowheads="1"/>
          </p:cNvSpPr>
          <p:nvPr>
            <p:ph type="body" idx="1"/>
          </p:nvPr>
        </p:nvSpPr>
        <p:spPr/>
        <p:txBody>
          <a:bodyPr/>
          <a:lstStyle/>
          <a:p>
            <a:pPr eaLnBrk="1" hangingPunct="1"/>
            <a:r>
              <a:rPr lang="en-US" smtClean="0"/>
              <a:t>Fundamentals of Database Systems by Elmasri and Navathe </a:t>
            </a:r>
          </a:p>
          <a:p>
            <a:pPr eaLnBrk="1" hangingPunct="1"/>
            <a:r>
              <a:rPr lang="en-US" smtClean="0"/>
              <a:t>http://www.learndatamodeling.com</a:t>
            </a:r>
          </a:p>
          <a:p>
            <a:pPr eaLnBrk="1" hangingPunct="1"/>
            <a:endParaRPr lang="en-US" smtClean="0"/>
          </a:p>
        </p:txBody>
      </p:sp>
      <p:sp>
        <p:nvSpPr>
          <p:cNvPr id="22533"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2534" name="Picture 7"/>
          <p:cNvPicPr>
            <a:picLocks noChangeAspect="1" noChangeArrowheads="1"/>
          </p:cNvPicPr>
          <p:nvPr/>
        </p:nvPicPr>
        <p:blipFill>
          <a:blip r:embed="rId2"/>
          <a:srcRect/>
          <a:stretch>
            <a:fillRect/>
          </a:stretch>
        </p:blipFill>
        <p:spPr bwMode="auto">
          <a:xfrm>
            <a:off x="8153400" y="0"/>
            <a:ext cx="990600"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ctrTitle"/>
          </p:nvPr>
        </p:nvSpPr>
        <p:spPr/>
        <p:txBody>
          <a:bodyPr/>
          <a:lstStyle/>
          <a:p>
            <a:pPr eaLnBrk="1" hangingPunct="1"/>
            <a:r>
              <a:rPr lang="en-US" sz="3200" smtClean="0">
                <a:latin typeface="Trebuchet MS" pitchFamily="34" charset="0"/>
              </a:rPr>
              <a:t>You have successfully completed </a:t>
            </a:r>
            <a:br>
              <a:rPr lang="en-US" sz="3200" smtClean="0">
                <a:latin typeface="Trebuchet MS" pitchFamily="34" charset="0"/>
              </a:rPr>
            </a:br>
            <a:r>
              <a:rPr lang="en-US" sz="3200" smtClean="0">
                <a:latin typeface="Trebuchet MS" pitchFamily="34" charset="0"/>
              </a:rPr>
              <a:t>Data Modeling -Recap</a:t>
            </a:r>
          </a:p>
        </p:txBody>
      </p:sp>
      <p:sp>
        <p:nvSpPr>
          <p:cNvPr id="23555" name="Rectangle 5"/>
          <p:cNvSpPr>
            <a:spLocks noGrp="1" noChangeArrowheads="1"/>
          </p:cNvSpPr>
          <p:nvPr>
            <p:ph type="subTitle" idx="1"/>
          </p:nvPr>
        </p:nvSpPr>
        <p:spPr/>
        <p:txBody>
          <a:bodyPr/>
          <a:lstStyle/>
          <a:p>
            <a:pPr eaLnBrk="1" hangingPunct="1"/>
            <a:r>
              <a:rPr lang="en-US" b="0" u="sng" smtClean="0">
                <a:latin typeface="Gill Sans MT" pitchFamily="34" charset="0"/>
              </a:rPr>
              <a:t>Click here to proceed</a:t>
            </a:r>
            <a:endParaRPr lang="en-US" smtClean="0"/>
          </a:p>
        </p:txBody>
      </p:sp>
      <p:pic>
        <p:nvPicPr>
          <p:cNvPr id="23556" name="Picture 7" descr="MrSmarty_Mascot_L"/>
          <p:cNvPicPr>
            <a:picLocks noChangeAspect="1" noChangeArrowheads="1"/>
          </p:cNvPicPr>
          <p:nvPr/>
        </p:nvPicPr>
        <p:blipFill>
          <a:blip r:embed="rId2"/>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sldNum" sz="quarter" idx="10"/>
          </p:nvPr>
        </p:nvSpPr>
        <p:spPr>
          <a:noFill/>
        </p:spPr>
        <p:txBody>
          <a:bodyPr/>
          <a:lstStyle/>
          <a:p>
            <a:fld id="{78E0FC3B-36DE-4368-9281-C1948822B22A}"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10"/>
          </p:nvPr>
        </p:nvSpPr>
        <p:spPr>
          <a:noFill/>
        </p:spPr>
        <p:txBody>
          <a:bodyPr/>
          <a:lstStyle/>
          <a:p>
            <a:fld id="{BC1AB26E-022D-41D0-85D3-34376E393663}" type="slidenum">
              <a:rPr lang="en-US" smtClean="0"/>
              <a:pPr/>
              <a:t>4</a:t>
            </a:fld>
            <a:endParaRPr lang="en-US" smtClean="0"/>
          </a:p>
        </p:txBody>
      </p:sp>
      <p:sp>
        <p:nvSpPr>
          <p:cNvPr id="6147" name="Rectangle 2"/>
          <p:cNvSpPr>
            <a:spLocks noGrp="1" noChangeArrowheads="1"/>
          </p:cNvSpPr>
          <p:nvPr>
            <p:ph type="title"/>
          </p:nvPr>
        </p:nvSpPr>
        <p:spPr/>
        <p:txBody>
          <a:bodyPr/>
          <a:lstStyle/>
          <a:p>
            <a:pPr eaLnBrk="1" hangingPunct="1"/>
            <a:r>
              <a:rPr lang="en-US" sz="3600" dirty="0" smtClean="0"/>
              <a:t>Data Modeling  Re-Cap: Overview</a:t>
            </a:r>
          </a:p>
        </p:txBody>
      </p:sp>
      <p:sp>
        <p:nvSpPr>
          <p:cNvPr id="6148" name="Rectangle 3"/>
          <p:cNvSpPr>
            <a:spLocks noGrp="1" noChangeArrowheads="1"/>
          </p:cNvSpPr>
          <p:nvPr>
            <p:ph type="body" idx="1"/>
          </p:nvPr>
        </p:nvSpPr>
        <p:spPr/>
        <p:txBody>
          <a:bodyPr/>
          <a:lstStyle/>
          <a:p>
            <a:pPr eaLnBrk="1" hangingPunct="1"/>
            <a:r>
              <a:rPr lang="en-US" dirty="0" smtClean="0"/>
              <a:t>Introduction:</a:t>
            </a:r>
          </a:p>
          <a:p>
            <a:pPr lvl="1" eaLnBrk="1" hangingPunct="1"/>
            <a:r>
              <a:rPr lang="en-US" dirty="0" smtClean="0"/>
              <a:t>This chapter provides the overview of data modeling , categories of data model and Types of Data model.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10"/>
          </p:nvPr>
        </p:nvSpPr>
        <p:spPr>
          <a:noFill/>
        </p:spPr>
        <p:txBody>
          <a:bodyPr/>
          <a:lstStyle/>
          <a:p>
            <a:fld id="{AF62CD9D-FDC9-4571-97CB-157955AAB8A7}"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en-US" sz="3600" dirty="0" smtClean="0"/>
              <a:t>Data Modeling  Re-Cap: Objectives</a:t>
            </a:r>
          </a:p>
        </p:txBody>
      </p:sp>
      <p:sp>
        <p:nvSpPr>
          <p:cNvPr id="7172" name="Rectangle 3"/>
          <p:cNvSpPr>
            <a:spLocks noGrp="1" noChangeArrowheads="1"/>
          </p:cNvSpPr>
          <p:nvPr>
            <p:ph type="body" idx="1"/>
          </p:nvPr>
        </p:nvSpPr>
        <p:spPr/>
        <p:txBody>
          <a:bodyPr/>
          <a:lstStyle/>
          <a:p>
            <a:pPr eaLnBrk="1" hangingPunct="1">
              <a:lnSpc>
                <a:spcPct val="180000"/>
              </a:lnSpc>
            </a:pPr>
            <a:r>
              <a:rPr lang="en-US" dirty="0" smtClean="0"/>
              <a:t>Objective:</a:t>
            </a:r>
          </a:p>
          <a:p>
            <a:pPr eaLnBrk="1" hangingPunct="1">
              <a:lnSpc>
                <a:spcPct val="180000"/>
              </a:lnSpc>
              <a:buNone/>
            </a:pPr>
            <a:r>
              <a:rPr lang="en-US" dirty="0" smtClean="0"/>
              <a:t>After completing this chapter you will be able to:</a:t>
            </a:r>
          </a:p>
          <a:p>
            <a:pPr lvl="1" eaLnBrk="1" hangingPunct="1">
              <a:lnSpc>
                <a:spcPct val="180000"/>
              </a:lnSpc>
            </a:pPr>
            <a:r>
              <a:rPr lang="en-US" dirty="0" smtClean="0"/>
              <a:t>Explain the role of the Data Model in Application development</a:t>
            </a:r>
          </a:p>
          <a:p>
            <a:pPr lvl="1" eaLnBrk="1" hangingPunct="1">
              <a:lnSpc>
                <a:spcPct val="180000"/>
              </a:lnSpc>
            </a:pPr>
            <a:r>
              <a:rPr lang="en-US" dirty="0" smtClean="0"/>
              <a:t>List down the benefits of Data Model</a:t>
            </a:r>
          </a:p>
          <a:p>
            <a:pPr lvl="1" eaLnBrk="1" hangingPunct="1">
              <a:lnSpc>
                <a:spcPct val="180000"/>
              </a:lnSpc>
            </a:pPr>
            <a:r>
              <a:rPr lang="en-US" dirty="0" smtClean="0"/>
              <a:t>Describe the Categories [Relational/Dimensional]  of Data Model with their differences </a:t>
            </a:r>
          </a:p>
          <a:p>
            <a:pPr lvl="1" eaLnBrk="1" hangingPunct="1">
              <a:lnSpc>
                <a:spcPct val="180000"/>
              </a:lnSpc>
            </a:pPr>
            <a:r>
              <a:rPr lang="en-US" dirty="0" smtClean="0"/>
              <a:t>List the Data Model Types  [Conceptual/ Logical/Physical]  and their differences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10"/>
          </p:nvPr>
        </p:nvSpPr>
        <p:spPr>
          <a:noFill/>
        </p:spPr>
        <p:txBody>
          <a:bodyPr/>
          <a:lstStyle/>
          <a:p>
            <a:fld id="{7C7478D7-1F07-4173-A90A-B0A2984BC60F}" type="slidenum">
              <a:rPr lang="en-US" smtClean="0"/>
              <a:pPr/>
              <a:t>6</a:t>
            </a:fld>
            <a:endParaRPr lang="en-US" smtClean="0"/>
          </a:p>
        </p:txBody>
      </p:sp>
      <p:sp>
        <p:nvSpPr>
          <p:cNvPr id="8195" name="Rectangle 2"/>
          <p:cNvSpPr>
            <a:spLocks noGrp="1" noChangeArrowheads="1"/>
          </p:cNvSpPr>
          <p:nvPr>
            <p:ph type="title"/>
          </p:nvPr>
        </p:nvSpPr>
        <p:spPr/>
        <p:txBody>
          <a:bodyPr/>
          <a:lstStyle/>
          <a:p>
            <a:pPr eaLnBrk="1" hangingPunct="1"/>
            <a:r>
              <a:rPr lang="en-US" sz="3600" smtClean="0"/>
              <a:t>Data Model Contents </a:t>
            </a:r>
          </a:p>
        </p:txBody>
      </p:sp>
      <p:grpSp>
        <p:nvGrpSpPr>
          <p:cNvPr id="8196" name="Group 138"/>
          <p:cNvGrpSpPr>
            <a:grpSpLocks/>
          </p:cNvGrpSpPr>
          <p:nvPr/>
        </p:nvGrpSpPr>
        <p:grpSpPr bwMode="auto">
          <a:xfrm>
            <a:off x="3124200" y="2057400"/>
            <a:ext cx="2038350" cy="1331913"/>
            <a:chOff x="2148" y="1106"/>
            <a:chExt cx="1284" cy="839"/>
          </a:xfrm>
        </p:grpSpPr>
        <p:grpSp>
          <p:nvGrpSpPr>
            <p:cNvPr id="8315" name="Group 139"/>
            <p:cNvGrpSpPr>
              <a:grpSpLocks/>
            </p:cNvGrpSpPr>
            <p:nvPr/>
          </p:nvGrpSpPr>
          <p:grpSpPr bwMode="auto">
            <a:xfrm>
              <a:off x="2238" y="1106"/>
              <a:ext cx="1112" cy="646"/>
              <a:chOff x="2041" y="1130"/>
              <a:chExt cx="1112" cy="646"/>
            </a:xfrm>
          </p:grpSpPr>
          <p:sp>
            <p:nvSpPr>
              <p:cNvPr id="8317" name="Rectangle 140"/>
              <p:cNvSpPr>
                <a:spLocks noChangeArrowheads="1"/>
              </p:cNvSpPr>
              <p:nvPr/>
            </p:nvSpPr>
            <p:spPr bwMode="auto">
              <a:xfrm>
                <a:off x="2041" y="1130"/>
                <a:ext cx="371" cy="166"/>
              </a:xfrm>
              <a:prstGeom prst="rect">
                <a:avLst/>
              </a:prstGeom>
              <a:noFill/>
              <a:ln w="12700">
                <a:solidFill>
                  <a:srgbClr val="0000FF"/>
                </a:solidFill>
                <a:miter lim="800000"/>
                <a:headEnd/>
                <a:tailEnd/>
              </a:ln>
            </p:spPr>
            <p:txBody>
              <a:bodyPr wrap="none" anchor="ctr"/>
              <a:lstStyle/>
              <a:p>
                <a:endParaRPr lang="en-US"/>
              </a:p>
            </p:txBody>
          </p:sp>
          <p:sp>
            <p:nvSpPr>
              <p:cNvPr id="8318" name="Rectangle 141"/>
              <p:cNvSpPr>
                <a:spLocks noChangeArrowheads="1"/>
              </p:cNvSpPr>
              <p:nvPr/>
            </p:nvSpPr>
            <p:spPr bwMode="auto">
              <a:xfrm>
                <a:off x="2064" y="1592"/>
                <a:ext cx="371" cy="166"/>
              </a:xfrm>
              <a:prstGeom prst="rect">
                <a:avLst/>
              </a:prstGeom>
              <a:noFill/>
              <a:ln w="12700">
                <a:solidFill>
                  <a:srgbClr val="0000FF"/>
                </a:solidFill>
                <a:miter lim="800000"/>
                <a:headEnd/>
                <a:tailEnd/>
              </a:ln>
            </p:spPr>
            <p:txBody>
              <a:bodyPr wrap="none" anchor="ctr"/>
              <a:lstStyle/>
              <a:p>
                <a:endParaRPr lang="en-US"/>
              </a:p>
            </p:txBody>
          </p:sp>
          <p:sp>
            <p:nvSpPr>
              <p:cNvPr id="8319" name="Line 142"/>
              <p:cNvSpPr>
                <a:spLocks noChangeShapeType="1"/>
              </p:cNvSpPr>
              <p:nvPr/>
            </p:nvSpPr>
            <p:spPr bwMode="auto">
              <a:xfrm rot="5400000">
                <a:off x="2209" y="1531"/>
                <a:ext cx="33" cy="0"/>
              </a:xfrm>
              <a:prstGeom prst="line">
                <a:avLst/>
              </a:prstGeom>
              <a:noFill/>
              <a:ln w="12700">
                <a:solidFill>
                  <a:srgbClr val="0000FF"/>
                </a:solidFill>
                <a:round/>
                <a:headEnd type="arrow" w="med" len="med"/>
                <a:tailEnd/>
              </a:ln>
            </p:spPr>
            <p:txBody>
              <a:bodyPr/>
              <a:lstStyle/>
              <a:p>
                <a:endParaRPr lang="en-US"/>
              </a:p>
            </p:txBody>
          </p:sp>
          <p:sp>
            <p:nvSpPr>
              <p:cNvPr id="8320" name="Line 143"/>
              <p:cNvSpPr>
                <a:spLocks noChangeShapeType="1"/>
              </p:cNvSpPr>
              <p:nvPr/>
            </p:nvSpPr>
            <p:spPr bwMode="auto">
              <a:xfrm rot="5400000">
                <a:off x="2092" y="1447"/>
                <a:ext cx="276" cy="0"/>
              </a:xfrm>
              <a:prstGeom prst="line">
                <a:avLst/>
              </a:prstGeom>
              <a:noFill/>
              <a:ln w="12700">
                <a:solidFill>
                  <a:srgbClr val="0000FF"/>
                </a:solidFill>
                <a:round/>
                <a:headEnd/>
                <a:tailEnd/>
              </a:ln>
            </p:spPr>
            <p:txBody>
              <a:bodyPr/>
              <a:lstStyle/>
              <a:p>
                <a:endParaRPr lang="en-US"/>
              </a:p>
            </p:txBody>
          </p:sp>
          <p:sp>
            <p:nvSpPr>
              <p:cNvPr id="8321" name="Line 144"/>
              <p:cNvSpPr>
                <a:spLocks noChangeShapeType="1"/>
              </p:cNvSpPr>
              <p:nvPr/>
            </p:nvSpPr>
            <p:spPr bwMode="auto">
              <a:xfrm>
                <a:off x="2198" y="1512"/>
                <a:ext cx="86" cy="0"/>
              </a:xfrm>
              <a:prstGeom prst="line">
                <a:avLst/>
              </a:prstGeom>
              <a:noFill/>
              <a:ln w="12700">
                <a:solidFill>
                  <a:srgbClr val="0000FF"/>
                </a:solidFill>
                <a:round/>
                <a:headEnd/>
                <a:tailEnd/>
              </a:ln>
            </p:spPr>
            <p:txBody>
              <a:bodyPr/>
              <a:lstStyle/>
              <a:p>
                <a:endParaRPr lang="en-US"/>
              </a:p>
            </p:txBody>
          </p:sp>
          <p:sp>
            <p:nvSpPr>
              <p:cNvPr id="8322" name="Line 145"/>
              <p:cNvSpPr>
                <a:spLocks noChangeShapeType="1"/>
              </p:cNvSpPr>
              <p:nvPr/>
            </p:nvSpPr>
            <p:spPr bwMode="auto">
              <a:xfrm>
                <a:off x="2188" y="1357"/>
                <a:ext cx="86" cy="0"/>
              </a:xfrm>
              <a:prstGeom prst="line">
                <a:avLst/>
              </a:prstGeom>
              <a:noFill/>
              <a:ln w="12700">
                <a:solidFill>
                  <a:srgbClr val="0000FF"/>
                </a:solidFill>
                <a:round/>
                <a:headEnd/>
                <a:tailEnd/>
              </a:ln>
            </p:spPr>
            <p:txBody>
              <a:bodyPr/>
              <a:lstStyle/>
              <a:p>
                <a:endParaRPr lang="en-US"/>
              </a:p>
            </p:txBody>
          </p:sp>
          <p:sp>
            <p:nvSpPr>
              <p:cNvPr id="8323" name="Line 146"/>
              <p:cNvSpPr>
                <a:spLocks noChangeShapeType="1"/>
              </p:cNvSpPr>
              <p:nvPr/>
            </p:nvSpPr>
            <p:spPr bwMode="auto">
              <a:xfrm>
                <a:off x="2187" y="1331"/>
                <a:ext cx="86" cy="0"/>
              </a:xfrm>
              <a:prstGeom prst="line">
                <a:avLst/>
              </a:prstGeom>
              <a:noFill/>
              <a:ln w="12700">
                <a:solidFill>
                  <a:srgbClr val="0000FF"/>
                </a:solidFill>
                <a:round/>
                <a:headEnd/>
                <a:tailEnd/>
              </a:ln>
            </p:spPr>
            <p:txBody>
              <a:bodyPr/>
              <a:lstStyle/>
              <a:p>
                <a:endParaRPr lang="en-US"/>
              </a:p>
            </p:txBody>
          </p:sp>
          <p:sp>
            <p:nvSpPr>
              <p:cNvPr id="8324" name="Rectangle 147"/>
              <p:cNvSpPr>
                <a:spLocks noChangeArrowheads="1"/>
              </p:cNvSpPr>
              <p:nvPr/>
            </p:nvSpPr>
            <p:spPr bwMode="auto">
              <a:xfrm>
                <a:off x="2782" y="1610"/>
                <a:ext cx="371" cy="166"/>
              </a:xfrm>
              <a:prstGeom prst="rect">
                <a:avLst/>
              </a:prstGeom>
              <a:noFill/>
              <a:ln w="12700">
                <a:solidFill>
                  <a:srgbClr val="0000FF"/>
                </a:solidFill>
                <a:miter lim="800000"/>
                <a:headEnd/>
                <a:tailEnd/>
              </a:ln>
            </p:spPr>
            <p:txBody>
              <a:bodyPr wrap="none" anchor="ctr"/>
              <a:lstStyle/>
              <a:p>
                <a:endParaRPr lang="en-US"/>
              </a:p>
            </p:txBody>
          </p:sp>
          <p:sp>
            <p:nvSpPr>
              <p:cNvPr id="8325" name="Line 148"/>
              <p:cNvSpPr>
                <a:spLocks noChangeShapeType="1"/>
              </p:cNvSpPr>
              <p:nvPr/>
            </p:nvSpPr>
            <p:spPr bwMode="auto">
              <a:xfrm>
                <a:off x="2710" y="1682"/>
                <a:ext cx="48" cy="0"/>
              </a:xfrm>
              <a:prstGeom prst="line">
                <a:avLst/>
              </a:prstGeom>
              <a:noFill/>
              <a:ln w="12700">
                <a:solidFill>
                  <a:srgbClr val="0000FF"/>
                </a:solidFill>
                <a:round/>
                <a:headEnd type="arrow" w="med" len="med"/>
                <a:tailEnd/>
              </a:ln>
            </p:spPr>
            <p:txBody>
              <a:bodyPr/>
              <a:lstStyle/>
              <a:p>
                <a:endParaRPr lang="en-US"/>
              </a:p>
            </p:txBody>
          </p:sp>
          <p:sp>
            <p:nvSpPr>
              <p:cNvPr id="8326" name="Line 149"/>
              <p:cNvSpPr>
                <a:spLocks noChangeShapeType="1"/>
              </p:cNvSpPr>
              <p:nvPr/>
            </p:nvSpPr>
            <p:spPr bwMode="auto">
              <a:xfrm>
                <a:off x="2438" y="1682"/>
                <a:ext cx="345" cy="0"/>
              </a:xfrm>
              <a:prstGeom prst="line">
                <a:avLst/>
              </a:prstGeom>
              <a:noFill/>
              <a:ln w="12700">
                <a:solidFill>
                  <a:srgbClr val="0000FF"/>
                </a:solidFill>
                <a:round/>
                <a:headEnd/>
                <a:tailEnd/>
              </a:ln>
            </p:spPr>
            <p:txBody>
              <a:bodyPr/>
              <a:lstStyle/>
              <a:p>
                <a:endParaRPr lang="en-US"/>
              </a:p>
            </p:txBody>
          </p:sp>
          <p:sp>
            <p:nvSpPr>
              <p:cNvPr id="8327" name="Line 150"/>
              <p:cNvSpPr>
                <a:spLocks noChangeShapeType="1"/>
              </p:cNvSpPr>
              <p:nvPr/>
            </p:nvSpPr>
            <p:spPr bwMode="auto">
              <a:xfrm rot="5400000">
                <a:off x="2424" y="1687"/>
                <a:ext cx="86" cy="0"/>
              </a:xfrm>
              <a:prstGeom prst="line">
                <a:avLst/>
              </a:prstGeom>
              <a:noFill/>
              <a:ln w="12700">
                <a:solidFill>
                  <a:srgbClr val="0000FF"/>
                </a:solidFill>
                <a:round/>
                <a:headEnd/>
                <a:tailEnd/>
              </a:ln>
            </p:spPr>
            <p:txBody>
              <a:bodyPr/>
              <a:lstStyle/>
              <a:p>
                <a:endParaRPr lang="en-US"/>
              </a:p>
            </p:txBody>
          </p:sp>
          <p:sp>
            <p:nvSpPr>
              <p:cNvPr id="8328" name="Line 151"/>
              <p:cNvSpPr>
                <a:spLocks noChangeShapeType="1"/>
              </p:cNvSpPr>
              <p:nvPr/>
            </p:nvSpPr>
            <p:spPr bwMode="auto">
              <a:xfrm rot="5400000">
                <a:off x="2662" y="1685"/>
                <a:ext cx="86" cy="0"/>
              </a:xfrm>
              <a:prstGeom prst="line">
                <a:avLst/>
              </a:prstGeom>
              <a:noFill/>
              <a:ln w="12700">
                <a:solidFill>
                  <a:srgbClr val="0000FF"/>
                </a:solidFill>
                <a:round/>
                <a:headEnd/>
                <a:tailEnd/>
              </a:ln>
            </p:spPr>
            <p:txBody>
              <a:bodyPr/>
              <a:lstStyle/>
              <a:p>
                <a:endParaRPr lang="en-US"/>
              </a:p>
            </p:txBody>
          </p:sp>
          <p:sp>
            <p:nvSpPr>
              <p:cNvPr id="8329" name="Line 152"/>
              <p:cNvSpPr>
                <a:spLocks noChangeShapeType="1"/>
              </p:cNvSpPr>
              <p:nvPr/>
            </p:nvSpPr>
            <p:spPr bwMode="auto">
              <a:xfrm rot="5400000">
                <a:off x="2448" y="1687"/>
                <a:ext cx="86" cy="0"/>
              </a:xfrm>
              <a:prstGeom prst="line">
                <a:avLst/>
              </a:prstGeom>
              <a:noFill/>
              <a:ln w="12700">
                <a:solidFill>
                  <a:srgbClr val="0000FF"/>
                </a:solidFill>
                <a:round/>
                <a:headEnd/>
                <a:tailEnd/>
              </a:ln>
            </p:spPr>
            <p:txBody>
              <a:bodyPr/>
              <a:lstStyle/>
              <a:p>
                <a:endParaRPr lang="en-US"/>
              </a:p>
            </p:txBody>
          </p:sp>
        </p:grpSp>
        <p:sp>
          <p:nvSpPr>
            <p:cNvPr id="8316" name="Text Box 153"/>
            <p:cNvSpPr txBox="1">
              <a:spLocks noChangeArrowheads="1"/>
            </p:cNvSpPr>
            <p:nvPr/>
          </p:nvSpPr>
          <p:spPr bwMode="auto">
            <a:xfrm>
              <a:off x="2148" y="1764"/>
              <a:ext cx="1284" cy="181"/>
            </a:xfrm>
            <a:prstGeom prst="rect">
              <a:avLst/>
            </a:prstGeom>
            <a:noFill/>
            <a:ln w="12700">
              <a:solidFill>
                <a:srgbClr val="0000FF"/>
              </a:solidFill>
              <a:miter lim="800000"/>
              <a:headEnd/>
              <a:tailEnd/>
            </a:ln>
          </p:spPr>
          <p:txBody>
            <a:bodyPr wrap="none">
              <a:spAutoFit/>
            </a:bodyPr>
            <a:lstStyle/>
            <a:p>
              <a:pPr eaLnBrk="0" hangingPunct="0"/>
              <a:r>
                <a:rPr lang="en-US" sz="1200" b="0">
                  <a:latin typeface="Cambria" pitchFamily="18" charset="0"/>
                </a:rPr>
                <a:t>Entity Relationship Diagram</a:t>
              </a:r>
            </a:p>
          </p:txBody>
        </p:sp>
      </p:grpSp>
      <p:sp>
        <p:nvSpPr>
          <p:cNvPr id="8197" name="Line 154"/>
          <p:cNvSpPr>
            <a:spLocks noChangeShapeType="1"/>
          </p:cNvSpPr>
          <p:nvPr/>
        </p:nvSpPr>
        <p:spPr bwMode="auto">
          <a:xfrm flipV="1">
            <a:off x="4254500" y="3486150"/>
            <a:ext cx="0" cy="450850"/>
          </a:xfrm>
          <a:prstGeom prst="line">
            <a:avLst/>
          </a:prstGeom>
          <a:noFill/>
          <a:ln w="76200">
            <a:solidFill>
              <a:schemeClr val="tx2"/>
            </a:solidFill>
            <a:round/>
            <a:headEnd/>
            <a:tailEnd type="triangle" w="lg" len="med"/>
          </a:ln>
        </p:spPr>
        <p:txBody>
          <a:bodyPr/>
          <a:lstStyle/>
          <a:p>
            <a:endParaRPr lang="en-US"/>
          </a:p>
        </p:txBody>
      </p:sp>
      <p:sp>
        <p:nvSpPr>
          <p:cNvPr id="8198" name="Line 155"/>
          <p:cNvSpPr>
            <a:spLocks noChangeShapeType="1"/>
          </p:cNvSpPr>
          <p:nvPr/>
        </p:nvSpPr>
        <p:spPr bwMode="auto">
          <a:xfrm rot="4163806" flipV="1">
            <a:off x="5382419" y="4010819"/>
            <a:ext cx="1588" cy="450850"/>
          </a:xfrm>
          <a:prstGeom prst="line">
            <a:avLst/>
          </a:prstGeom>
          <a:noFill/>
          <a:ln w="76200">
            <a:solidFill>
              <a:schemeClr val="tx2"/>
            </a:solidFill>
            <a:round/>
            <a:headEnd/>
            <a:tailEnd type="triangle" w="lg" len="med"/>
          </a:ln>
        </p:spPr>
        <p:txBody>
          <a:bodyPr/>
          <a:lstStyle/>
          <a:p>
            <a:endParaRPr lang="en-US"/>
          </a:p>
        </p:txBody>
      </p:sp>
      <p:sp>
        <p:nvSpPr>
          <p:cNvPr id="8199" name="Line 156"/>
          <p:cNvSpPr>
            <a:spLocks noChangeShapeType="1"/>
          </p:cNvSpPr>
          <p:nvPr/>
        </p:nvSpPr>
        <p:spPr bwMode="auto">
          <a:xfrm rot="8065624" flipV="1">
            <a:off x="5033169" y="5015707"/>
            <a:ext cx="1587" cy="450850"/>
          </a:xfrm>
          <a:prstGeom prst="line">
            <a:avLst/>
          </a:prstGeom>
          <a:noFill/>
          <a:ln w="76200">
            <a:solidFill>
              <a:schemeClr val="tx2"/>
            </a:solidFill>
            <a:round/>
            <a:headEnd/>
            <a:tailEnd type="triangle" w="lg" len="med"/>
          </a:ln>
        </p:spPr>
        <p:txBody>
          <a:bodyPr/>
          <a:lstStyle/>
          <a:p>
            <a:endParaRPr lang="en-US"/>
          </a:p>
        </p:txBody>
      </p:sp>
      <p:sp>
        <p:nvSpPr>
          <p:cNvPr id="8200" name="Line 157"/>
          <p:cNvSpPr>
            <a:spLocks noChangeShapeType="1"/>
          </p:cNvSpPr>
          <p:nvPr/>
        </p:nvSpPr>
        <p:spPr bwMode="auto">
          <a:xfrm rot="13459072" flipV="1">
            <a:off x="3492500" y="5002213"/>
            <a:ext cx="1588" cy="450850"/>
          </a:xfrm>
          <a:prstGeom prst="line">
            <a:avLst/>
          </a:prstGeom>
          <a:noFill/>
          <a:ln w="76200">
            <a:solidFill>
              <a:schemeClr val="tx2"/>
            </a:solidFill>
            <a:round/>
            <a:headEnd/>
            <a:tailEnd type="triangle" w="lg" len="med"/>
          </a:ln>
        </p:spPr>
        <p:txBody>
          <a:bodyPr/>
          <a:lstStyle/>
          <a:p>
            <a:endParaRPr lang="en-US"/>
          </a:p>
        </p:txBody>
      </p:sp>
      <p:sp>
        <p:nvSpPr>
          <p:cNvPr id="8201" name="Line 158"/>
          <p:cNvSpPr>
            <a:spLocks noChangeShapeType="1"/>
          </p:cNvSpPr>
          <p:nvPr/>
        </p:nvSpPr>
        <p:spPr bwMode="auto">
          <a:xfrm rot="17382479" flipV="1">
            <a:off x="3080544" y="3988594"/>
            <a:ext cx="1588" cy="450850"/>
          </a:xfrm>
          <a:prstGeom prst="line">
            <a:avLst/>
          </a:prstGeom>
          <a:noFill/>
          <a:ln w="76200">
            <a:solidFill>
              <a:schemeClr val="tx2"/>
            </a:solidFill>
            <a:round/>
            <a:headEnd/>
            <a:tailEnd type="triangle" w="lg" len="med"/>
          </a:ln>
        </p:spPr>
        <p:txBody>
          <a:bodyPr/>
          <a:lstStyle/>
          <a:p>
            <a:endParaRPr lang="en-US"/>
          </a:p>
        </p:txBody>
      </p:sp>
      <p:pic>
        <p:nvPicPr>
          <p:cNvPr id="8202" name="Picture 159" descr="j0105928"/>
          <p:cNvPicPr>
            <a:picLocks noChangeAspect="1" noChangeArrowheads="1"/>
          </p:cNvPicPr>
          <p:nvPr/>
        </p:nvPicPr>
        <p:blipFill>
          <a:blip r:embed="rId3">
            <a:grayscl/>
          </a:blip>
          <a:srcRect/>
          <a:stretch>
            <a:fillRect/>
          </a:stretch>
        </p:blipFill>
        <p:spPr bwMode="auto">
          <a:xfrm>
            <a:off x="1014413" y="3405188"/>
            <a:ext cx="1028700" cy="1052512"/>
          </a:xfrm>
          <a:prstGeom prst="rect">
            <a:avLst/>
          </a:prstGeom>
          <a:noFill/>
          <a:ln w="9525">
            <a:noFill/>
            <a:miter lim="800000"/>
            <a:headEnd/>
            <a:tailEnd/>
          </a:ln>
        </p:spPr>
      </p:pic>
      <p:sp>
        <p:nvSpPr>
          <p:cNvPr id="8203" name="Text Box 160"/>
          <p:cNvSpPr txBox="1">
            <a:spLocks noChangeArrowheads="1"/>
          </p:cNvSpPr>
          <p:nvPr/>
        </p:nvSpPr>
        <p:spPr bwMode="auto">
          <a:xfrm>
            <a:off x="657225" y="4481513"/>
            <a:ext cx="1814513" cy="274637"/>
          </a:xfrm>
          <a:prstGeom prst="rect">
            <a:avLst/>
          </a:prstGeom>
          <a:noFill/>
          <a:ln w="12700">
            <a:noFill/>
            <a:miter lim="800000"/>
            <a:headEnd/>
            <a:tailEnd/>
          </a:ln>
        </p:spPr>
        <p:txBody>
          <a:bodyPr wrap="none">
            <a:spAutoFit/>
          </a:bodyPr>
          <a:lstStyle/>
          <a:p>
            <a:pPr eaLnBrk="0" hangingPunct="0"/>
            <a:r>
              <a:rPr lang="en-US" sz="1200" b="0">
                <a:latin typeface="Cambria" pitchFamily="18" charset="0"/>
              </a:rPr>
              <a:t>Business Data Dictionary</a:t>
            </a:r>
          </a:p>
        </p:txBody>
      </p:sp>
      <p:sp>
        <p:nvSpPr>
          <p:cNvPr id="8204" name="Text Box 161"/>
          <p:cNvSpPr txBox="1">
            <a:spLocks noChangeArrowheads="1"/>
          </p:cNvSpPr>
          <p:nvPr/>
        </p:nvSpPr>
        <p:spPr bwMode="auto">
          <a:xfrm>
            <a:off x="5446713" y="4343400"/>
            <a:ext cx="3505200" cy="639763"/>
          </a:xfrm>
          <a:prstGeom prst="rect">
            <a:avLst/>
          </a:prstGeom>
          <a:noFill/>
          <a:ln w="12700">
            <a:noFill/>
            <a:miter lim="800000"/>
            <a:headEnd/>
            <a:tailEnd/>
          </a:ln>
        </p:spPr>
        <p:txBody>
          <a:bodyPr>
            <a:spAutoFit/>
          </a:bodyPr>
          <a:lstStyle/>
          <a:p>
            <a:pPr eaLnBrk="0" hangingPunct="0"/>
            <a:r>
              <a:rPr lang="en-US" sz="1200" b="0">
                <a:latin typeface="Cambria" pitchFamily="18" charset="0"/>
              </a:rPr>
              <a:t>Business Data</a:t>
            </a:r>
          </a:p>
          <a:p>
            <a:pPr eaLnBrk="0" hangingPunct="0"/>
            <a:r>
              <a:rPr lang="en-US" sz="1200" b="0">
                <a:latin typeface="Cambria" pitchFamily="18" charset="0"/>
              </a:rPr>
              <a:t>Documentation</a:t>
            </a:r>
          </a:p>
          <a:p>
            <a:pPr eaLnBrk="0" hangingPunct="0"/>
            <a:r>
              <a:rPr lang="en-US" sz="1200" b="0">
                <a:latin typeface="Cambria" pitchFamily="18" charset="0"/>
              </a:rPr>
              <a:t>That is,  policy, constraints, and so on .</a:t>
            </a:r>
          </a:p>
        </p:txBody>
      </p:sp>
      <p:sp>
        <p:nvSpPr>
          <p:cNvPr id="8205" name="Text Box 162"/>
          <p:cNvSpPr txBox="1">
            <a:spLocks noChangeArrowheads="1"/>
          </p:cNvSpPr>
          <p:nvPr/>
        </p:nvSpPr>
        <p:spPr bwMode="auto">
          <a:xfrm>
            <a:off x="1468438" y="5929313"/>
            <a:ext cx="1016000" cy="274637"/>
          </a:xfrm>
          <a:prstGeom prst="rect">
            <a:avLst/>
          </a:prstGeom>
          <a:noFill/>
          <a:ln w="12700">
            <a:noFill/>
            <a:miter lim="800000"/>
            <a:headEnd/>
            <a:tailEnd/>
          </a:ln>
        </p:spPr>
        <p:txBody>
          <a:bodyPr wrap="none">
            <a:spAutoFit/>
          </a:bodyPr>
          <a:lstStyle/>
          <a:p>
            <a:pPr eaLnBrk="0" hangingPunct="0"/>
            <a:r>
              <a:rPr lang="en-US" sz="1200" b="0">
                <a:latin typeface="Cambria" pitchFamily="18" charset="0"/>
              </a:rPr>
              <a:t>Decision Log</a:t>
            </a:r>
          </a:p>
        </p:txBody>
      </p:sp>
      <p:grpSp>
        <p:nvGrpSpPr>
          <p:cNvPr id="8206" name="Group 163"/>
          <p:cNvGrpSpPr>
            <a:grpSpLocks/>
          </p:cNvGrpSpPr>
          <p:nvPr/>
        </p:nvGrpSpPr>
        <p:grpSpPr bwMode="auto">
          <a:xfrm>
            <a:off x="5522913" y="5029200"/>
            <a:ext cx="1703387" cy="963613"/>
            <a:chOff x="3594" y="3076"/>
            <a:chExt cx="1073" cy="607"/>
          </a:xfrm>
        </p:grpSpPr>
        <p:grpSp>
          <p:nvGrpSpPr>
            <p:cNvPr id="8255" name="Group 164"/>
            <p:cNvGrpSpPr>
              <a:grpSpLocks/>
            </p:cNvGrpSpPr>
            <p:nvPr/>
          </p:nvGrpSpPr>
          <p:grpSpPr bwMode="auto">
            <a:xfrm>
              <a:off x="3796" y="3076"/>
              <a:ext cx="871" cy="415"/>
              <a:chOff x="3874" y="3257"/>
              <a:chExt cx="871" cy="415"/>
            </a:xfrm>
          </p:grpSpPr>
          <p:sp>
            <p:nvSpPr>
              <p:cNvPr id="8296" name="Rectangle 165"/>
              <p:cNvSpPr>
                <a:spLocks noChangeArrowheads="1"/>
              </p:cNvSpPr>
              <p:nvPr/>
            </p:nvSpPr>
            <p:spPr bwMode="auto">
              <a:xfrm>
                <a:off x="3874" y="3267"/>
                <a:ext cx="860" cy="394"/>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8297" name="Line 166"/>
              <p:cNvSpPr>
                <a:spLocks noChangeShapeType="1"/>
              </p:cNvSpPr>
              <p:nvPr/>
            </p:nvSpPr>
            <p:spPr bwMode="auto">
              <a:xfrm>
                <a:off x="3874" y="3409"/>
                <a:ext cx="860" cy="0"/>
              </a:xfrm>
              <a:prstGeom prst="line">
                <a:avLst/>
              </a:prstGeom>
              <a:noFill/>
              <a:ln w="12700">
                <a:solidFill>
                  <a:schemeClr val="tx1"/>
                </a:solidFill>
                <a:round/>
                <a:headEnd/>
                <a:tailEnd/>
              </a:ln>
            </p:spPr>
            <p:txBody>
              <a:bodyPr/>
              <a:lstStyle/>
              <a:p>
                <a:endParaRPr lang="en-US"/>
              </a:p>
            </p:txBody>
          </p:sp>
          <p:sp>
            <p:nvSpPr>
              <p:cNvPr id="8298" name="Line 167"/>
              <p:cNvSpPr>
                <a:spLocks noChangeShapeType="1"/>
              </p:cNvSpPr>
              <p:nvPr/>
            </p:nvSpPr>
            <p:spPr bwMode="auto">
              <a:xfrm>
                <a:off x="3874" y="3488"/>
                <a:ext cx="860" cy="0"/>
              </a:xfrm>
              <a:prstGeom prst="line">
                <a:avLst/>
              </a:prstGeom>
              <a:noFill/>
              <a:ln w="12700">
                <a:solidFill>
                  <a:schemeClr val="tx1"/>
                </a:solidFill>
                <a:round/>
                <a:headEnd/>
                <a:tailEnd/>
              </a:ln>
            </p:spPr>
            <p:txBody>
              <a:bodyPr/>
              <a:lstStyle/>
              <a:p>
                <a:endParaRPr lang="en-US"/>
              </a:p>
            </p:txBody>
          </p:sp>
          <p:sp>
            <p:nvSpPr>
              <p:cNvPr id="8299" name="Line 168"/>
              <p:cNvSpPr>
                <a:spLocks noChangeShapeType="1"/>
              </p:cNvSpPr>
              <p:nvPr/>
            </p:nvSpPr>
            <p:spPr bwMode="auto">
              <a:xfrm>
                <a:off x="3876" y="3568"/>
                <a:ext cx="860" cy="0"/>
              </a:xfrm>
              <a:prstGeom prst="line">
                <a:avLst/>
              </a:prstGeom>
              <a:noFill/>
              <a:ln w="12700">
                <a:solidFill>
                  <a:schemeClr val="tx1"/>
                </a:solidFill>
                <a:round/>
                <a:headEnd/>
                <a:tailEnd/>
              </a:ln>
            </p:spPr>
            <p:txBody>
              <a:bodyPr/>
              <a:lstStyle/>
              <a:p>
                <a:endParaRPr lang="en-US"/>
              </a:p>
            </p:txBody>
          </p:sp>
          <p:sp>
            <p:nvSpPr>
              <p:cNvPr id="8300" name="Line 169"/>
              <p:cNvSpPr>
                <a:spLocks noChangeShapeType="1"/>
              </p:cNvSpPr>
              <p:nvPr/>
            </p:nvSpPr>
            <p:spPr bwMode="auto">
              <a:xfrm>
                <a:off x="3885" y="3640"/>
                <a:ext cx="860" cy="0"/>
              </a:xfrm>
              <a:prstGeom prst="line">
                <a:avLst/>
              </a:prstGeom>
              <a:noFill/>
              <a:ln w="12700">
                <a:solidFill>
                  <a:schemeClr val="tx1"/>
                </a:solidFill>
                <a:round/>
                <a:headEnd/>
                <a:tailEnd/>
              </a:ln>
            </p:spPr>
            <p:txBody>
              <a:bodyPr/>
              <a:lstStyle/>
              <a:p>
                <a:endParaRPr lang="en-US"/>
              </a:p>
            </p:txBody>
          </p:sp>
          <p:sp>
            <p:nvSpPr>
              <p:cNvPr id="8301" name="Line 170"/>
              <p:cNvSpPr>
                <a:spLocks noChangeShapeType="1"/>
              </p:cNvSpPr>
              <p:nvPr/>
            </p:nvSpPr>
            <p:spPr bwMode="auto">
              <a:xfrm>
                <a:off x="4079" y="3409"/>
                <a:ext cx="0" cy="252"/>
              </a:xfrm>
              <a:prstGeom prst="line">
                <a:avLst/>
              </a:prstGeom>
              <a:noFill/>
              <a:ln w="12700">
                <a:solidFill>
                  <a:schemeClr val="tx1"/>
                </a:solidFill>
                <a:round/>
                <a:headEnd/>
                <a:tailEnd/>
              </a:ln>
            </p:spPr>
            <p:txBody>
              <a:bodyPr/>
              <a:lstStyle/>
              <a:p>
                <a:endParaRPr lang="en-US"/>
              </a:p>
            </p:txBody>
          </p:sp>
          <p:sp>
            <p:nvSpPr>
              <p:cNvPr id="8302" name="Line 171"/>
              <p:cNvSpPr>
                <a:spLocks noChangeShapeType="1"/>
              </p:cNvSpPr>
              <p:nvPr/>
            </p:nvSpPr>
            <p:spPr bwMode="auto">
              <a:xfrm>
                <a:off x="4191" y="3418"/>
                <a:ext cx="0" cy="252"/>
              </a:xfrm>
              <a:prstGeom prst="line">
                <a:avLst/>
              </a:prstGeom>
              <a:noFill/>
              <a:ln w="12700">
                <a:solidFill>
                  <a:schemeClr val="tx1"/>
                </a:solidFill>
                <a:round/>
                <a:headEnd/>
                <a:tailEnd/>
              </a:ln>
            </p:spPr>
            <p:txBody>
              <a:bodyPr/>
              <a:lstStyle/>
              <a:p>
                <a:endParaRPr lang="en-US"/>
              </a:p>
            </p:txBody>
          </p:sp>
          <p:sp>
            <p:nvSpPr>
              <p:cNvPr id="8303" name="Line 172"/>
              <p:cNvSpPr>
                <a:spLocks noChangeShapeType="1"/>
              </p:cNvSpPr>
              <p:nvPr/>
            </p:nvSpPr>
            <p:spPr bwMode="auto">
              <a:xfrm>
                <a:off x="4302" y="3420"/>
                <a:ext cx="0" cy="252"/>
              </a:xfrm>
              <a:prstGeom prst="line">
                <a:avLst/>
              </a:prstGeom>
              <a:noFill/>
              <a:ln w="12700">
                <a:solidFill>
                  <a:schemeClr val="tx1"/>
                </a:solidFill>
                <a:round/>
                <a:headEnd/>
                <a:tailEnd/>
              </a:ln>
            </p:spPr>
            <p:txBody>
              <a:bodyPr/>
              <a:lstStyle/>
              <a:p>
                <a:endParaRPr lang="en-US"/>
              </a:p>
            </p:txBody>
          </p:sp>
          <p:sp>
            <p:nvSpPr>
              <p:cNvPr id="8304" name="Line 173"/>
              <p:cNvSpPr>
                <a:spLocks noChangeShapeType="1"/>
              </p:cNvSpPr>
              <p:nvPr/>
            </p:nvSpPr>
            <p:spPr bwMode="auto">
              <a:xfrm>
                <a:off x="4399" y="3413"/>
                <a:ext cx="0" cy="252"/>
              </a:xfrm>
              <a:prstGeom prst="line">
                <a:avLst/>
              </a:prstGeom>
              <a:noFill/>
              <a:ln w="12700">
                <a:solidFill>
                  <a:schemeClr val="tx1"/>
                </a:solidFill>
                <a:round/>
                <a:headEnd/>
                <a:tailEnd/>
              </a:ln>
            </p:spPr>
            <p:txBody>
              <a:bodyPr/>
              <a:lstStyle/>
              <a:p>
                <a:endParaRPr lang="en-US"/>
              </a:p>
            </p:txBody>
          </p:sp>
          <p:sp>
            <p:nvSpPr>
              <p:cNvPr id="8305" name="Line 174"/>
              <p:cNvSpPr>
                <a:spLocks noChangeShapeType="1"/>
              </p:cNvSpPr>
              <p:nvPr/>
            </p:nvSpPr>
            <p:spPr bwMode="auto">
              <a:xfrm>
                <a:off x="4502" y="3414"/>
                <a:ext cx="0" cy="252"/>
              </a:xfrm>
              <a:prstGeom prst="line">
                <a:avLst/>
              </a:prstGeom>
              <a:noFill/>
              <a:ln w="12700">
                <a:solidFill>
                  <a:schemeClr val="tx1"/>
                </a:solidFill>
                <a:round/>
                <a:headEnd/>
                <a:tailEnd/>
              </a:ln>
            </p:spPr>
            <p:txBody>
              <a:bodyPr/>
              <a:lstStyle/>
              <a:p>
                <a:endParaRPr lang="en-US"/>
              </a:p>
            </p:txBody>
          </p:sp>
          <p:sp>
            <p:nvSpPr>
              <p:cNvPr id="8306" name="Line 175"/>
              <p:cNvSpPr>
                <a:spLocks noChangeShapeType="1"/>
              </p:cNvSpPr>
              <p:nvPr/>
            </p:nvSpPr>
            <p:spPr bwMode="auto">
              <a:xfrm>
                <a:off x="4598" y="3415"/>
                <a:ext cx="0" cy="252"/>
              </a:xfrm>
              <a:prstGeom prst="line">
                <a:avLst/>
              </a:prstGeom>
              <a:noFill/>
              <a:ln w="12700">
                <a:solidFill>
                  <a:schemeClr val="tx1"/>
                </a:solidFill>
                <a:round/>
                <a:headEnd/>
                <a:tailEnd/>
              </a:ln>
            </p:spPr>
            <p:txBody>
              <a:bodyPr/>
              <a:lstStyle/>
              <a:p>
                <a:endParaRPr lang="en-US"/>
              </a:p>
            </p:txBody>
          </p:sp>
          <p:sp>
            <p:nvSpPr>
              <p:cNvPr id="8307" name="Line 176"/>
              <p:cNvSpPr>
                <a:spLocks noChangeShapeType="1"/>
              </p:cNvSpPr>
              <p:nvPr/>
            </p:nvSpPr>
            <p:spPr bwMode="auto">
              <a:xfrm>
                <a:off x="4679" y="3417"/>
                <a:ext cx="0" cy="252"/>
              </a:xfrm>
              <a:prstGeom prst="line">
                <a:avLst/>
              </a:prstGeom>
              <a:noFill/>
              <a:ln w="12700">
                <a:solidFill>
                  <a:schemeClr val="tx1"/>
                </a:solidFill>
                <a:round/>
                <a:headEnd/>
                <a:tailEnd/>
              </a:ln>
            </p:spPr>
            <p:txBody>
              <a:bodyPr/>
              <a:lstStyle/>
              <a:p>
                <a:endParaRPr lang="en-US"/>
              </a:p>
            </p:txBody>
          </p:sp>
          <p:sp>
            <p:nvSpPr>
              <p:cNvPr id="8308" name="Line 177"/>
              <p:cNvSpPr>
                <a:spLocks noChangeShapeType="1"/>
              </p:cNvSpPr>
              <p:nvPr/>
            </p:nvSpPr>
            <p:spPr bwMode="auto">
              <a:xfrm flipV="1">
                <a:off x="4079" y="3267"/>
                <a:ext cx="95" cy="142"/>
              </a:xfrm>
              <a:prstGeom prst="line">
                <a:avLst/>
              </a:prstGeom>
              <a:noFill/>
              <a:ln w="12700">
                <a:solidFill>
                  <a:schemeClr val="tx1"/>
                </a:solidFill>
                <a:round/>
                <a:headEnd/>
                <a:tailEnd/>
              </a:ln>
            </p:spPr>
            <p:txBody>
              <a:bodyPr/>
              <a:lstStyle/>
              <a:p>
                <a:endParaRPr lang="en-US"/>
              </a:p>
            </p:txBody>
          </p:sp>
          <p:sp>
            <p:nvSpPr>
              <p:cNvPr id="8309" name="Line 178"/>
              <p:cNvSpPr>
                <a:spLocks noChangeShapeType="1"/>
              </p:cNvSpPr>
              <p:nvPr/>
            </p:nvSpPr>
            <p:spPr bwMode="auto">
              <a:xfrm flipV="1">
                <a:off x="4199" y="3268"/>
                <a:ext cx="95" cy="142"/>
              </a:xfrm>
              <a:prstGeom prst="line">
                <a:avLst/>
              </a:prstGeom>
              <a:noFill/>
              <a:ln w="12700">
                <a:solidFill>
                  <a:schemeClr val="tx1"/>
                </a:solidFill>
                <a:round/>
                <a:headEnd/>
                <a:tailEnd/>
              </a:ln>
            </p:spPr>
            <p:txBody>
              <a:bodyPr/>
              <a:lstStyle/>
              <a:p>
                <a:endParaRPr lang="en-US"/>
              </a:p>
            </p:txBody>
          </p:sp>
          <p:sp>
            <p:nvSpPr>
              <p:cNvPr id="8310" name="Line 179"/>
              <p:cNvSpPr>
                <a:spLocks noChangeShapeType="1"/>
              </p:cNvSpPr>
              <p:nvPr/>
            </p:nvSpPr>
            <p:spPr bwMode="auto">
              <a:xfrm flipV="1">
                <a:off x="4303" y="3262"/>
                <a:ext cx="95" cy="142"/>
              </a:xfrm>
              <a:prstGeom prst="line">
                <a:avLst/>
              </a:prstGeom>
              <a:noFill/>
              <a:ln w="12700">
                <a:solidFill>
                  <a:schemeClr val="tx1"/>
                </a:solidFill>
                <a:round/>
                <a:headEnd/>
                <a:tailEnd/>
              </a:ln>
            </p:spPr>
            <p:txBody>
              <a:bodyPr/>
              <a:lstStyle/>
              <a:p>
                <a:endParaRPr lang="en-US"/>
              </a:p>
            </p:txBody>
          </p:sp>
          <p:sp>
            <p:nvSpPr>
              <p:cNvPr id="8311" name="Line 180"/>
              <p:cNvSpPr>
                <a:spLocks noChangeShapeType="1"/>
              </p:cNvSpPr>
              <p:nvPr/>
            </p:nvSpPr>
            <p:spPr bwMode="auto">
              <a:xfrm flipV="1">
                <a:off x="4407" y="3263"/>
                <a:ext cx="95" cy="142"/>
              </a:xfrm>
              <a:prstGeom prst="line">
                <a:avLst/>
              </a:prstGeom>
              <a:noFill/>
              <a:ln w="12700">
                <a:solidFill>
                  <a:schemeClr val="tx1"/>
                </a:solidFill>
                <a:round/>
                <a:headEnd/>
                <a:tailEnd/>
              </a:ln>
            </p:spPr>
            <p:txBody>
              <a:bodyPr/>
              <a:lstStyle/>
              <a:p>
                <a:endParaRPr lang="en-US"/>
              </a:p>
            </p:txBody>
          </p:sp>
          <p:sp>
            <p:nvSpPr>
              <p:cNvPr id="8312" name="Line 181"/>
              <p:cNvSpPr>
                <a:spLocks noChangeShapeType="1"/>
              </p:cNvSpPr>
              <p:nvPr/>
            </p:nvSpPr>
            <p:spPr bwMode="auto">
              <a:xfrm flipV="1">
                <a:off x="4503" y="3257"/>
                <a:ext cx="95" cy="142"/>
              </a:xfrm>
              <a:prstGeom prst="line">
                <a:avLst/>
              </a:prstGeom>
              <a:noFill/>
              <a:ln w="12700">
                <a:solidFill>
                  <a:schemeClr val="tx1"/>
                </a:solidFill>
                <a:round/>
                <a:headEnd/>
                <a:tailEnd/>
              </a:ln>
            </p:spPr>
            <p:txBody>
              <a:bodyPr/>
              <a:lstStyle/>
              <a:p>
                <a:endParaRPr lang="en-US"/>
              </a:p>
            </p:txBody>
          </p:sp>
          <p:sp>
            <p:nvSpPr>
              <p:cNvPr id="8313" name="Line 182"/>
              <p:cNvSpPr>
                <a:spLocks noChangeShapeType="1"/>
              </p:cNvSpPr>
              <p:nvPr/>
            </p:nvSpPr>
            <p:spPr bwMode="auto">
              <a:xfrm flipV="1">
                <a:off x="4598" y="3258"/>
                <a:ext cx="95" cy="142"/>
              </a:xfrm>
              <a:prstGeom prst="line">
                <a:avLst/>
              </a:prstGeom>
              <a:noFill/>
              <a:ln w="12700">
                <a:solidFill>
                  <a:schemeClr val="tx1"/>
                </a:solidFill>
                <a:round/>
                <a:headEnd/>
                <a:tailEnd/>
              </a:ln>
            </p:spPr>
            <p:txBody>
              <a:bodyPr/>
              <a:lstStyle/>
              <a:p>
                <a:endParaRPr lang="en-US"/>
              </a:p>
            </p:txBody>
          </p:sp>
          <p:sp>
            <p:nvSpPr>
              <p:cNvPr id="8314" name="Line 183"/>
              <p:cNvSpPr>
                <a:spLocks noChangeShapeType="1"/>
              </p:cNvSpPr>
              <p:nvPr/>
            </p:nvSpPr>
            <p:spPr bwMode="auto">
              <a:xfrm flipV="1">
                <a:off x="4679" y="3322"/>
                <a:ext cx="55" cy="87"/>
              </a:xfrm>
              <a:prstGeom prst="line">
                <a:avLst/>
              </a:prstGeom>
              <a:noFill/>
              <a:ln w="12700">
                <a:solidFill>
                  <a:schemeClr val="tx1"/>
                </a:solidFill>
                <a:round/>
                <a:headEnd/>
                <a:tailEnd/>
              </a:ln>
            </p:spPr>
            <p:txBody>
              <a:bodyPr/>
              <a:lstStyle/>
              <a:p>
                <a:endParaRPr lang="en-US"/>
              </a:p>
            </p:txBody>
          </p:sp>
        </p:grpSp>
        <p:grpSp>
          <p:nvGrpSpPr>
            <p:cNvPr id="8256" name="Group 184"/>
            <p:cNvGrpSpPr>
              <a:grpSpLocks/>
            </p:cNvGrpSpPr>
            <p:nvPr/>
          </p:nvGrpSpPr>
          <p:grpSpPr bwMode="auto">
            <a:xfrm>
              <a:off x="3695" y="3164"/>
              <a:ext cx="871" cy="415"/>
              <a:chOff x="3874" y="3257"/>
              <a:chExt cx="871" cy="415"/>
            </a:xfrm>
          </p:grpSpPr>
          <p:sp>
            <p:nvSpPr>
              <p:cNvPr id="8277" name="Rectangle 185"/>
              <p:cNvSpPr>
                <a:spLocks noChangeArrowheads="1"/>
              </p:cNvSpPr>
              <p:nvPr/>
            </p:nvSpPr>
            <p:spPr bwMode="auto">
              <a:xfrm>
                <a:off x="3874" y="3267"/>
                <a:ext cx="860" cy="394"/>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8278" name="Line 186"/>
              <p:cNvSpPr>
                <a:spLocks noChangeShapeType="1"/>
              </p:cNvSpPr>
              <p:nvPr/>
            </p:nvSpPr>
            <p:spPr bwMode="auto">
              <a:xfrm>
                <a:off x="3874" y="3409"/>
                <a:ext cx="860" cy="0"/>
              </a:xfrm>
              <a:prstGeom prst="line">
                <a:avLst/>
              </a:prstGeom>
              <a:noFill/>
              <a:ln w="12700">
                <a:solidFill>
                  <a:schemeClr val="tx1"/>
                </a:solidFill>
                <a:round/>
                <a:headEnd/>
                <a:tailEnd/>
              </a:ln>
            </p:spPr>
            <p:txBody>
              <a:bodyPr/>
              <a:lstStyle/>
              <a:p>
                <a:endParaRPr lang="en-US"/>
              </a:p>
            </p:txBody>
          </p:sp>
          <p:sp>
            <p:nvSpPr>
              <p:cNvPr id="8279" name="Line 187"/>
              <p:cNvSpPr>
                <a:spLocks noChangeShapeType="1"/>
              </p:cNvSpPr>
              <p:nvPr/>
            </p:nvSpPr>
            <p:spPr bwMode="auto">
              <a:xfrm>
                <a:off x="3874" y="3488"/>
                <a:ext cx="860" cy="0"/>
              </a:xfrm>
              <a:prstGeom prst="line">
                <a:avLst/>
              </a:prstGeom>
              <a:noFill/>
              <a:ln w="12700">
                <a:solidFill>
                  <a:schemeClr val="tx1"/>
                </a:solidFill>
                <a:round/>
                <a:headEnd/>
                <a:tailEnd/>
              </a:ln>
            </p:spPr>
            <p:txBody>
              <a:bodyPr/>
              <a:lstStyle/>
              <a:p>
                <a:endParaRPr lang="en-US"/>
              </a:p>
            </p:txBody>
          </p:sp>
          <p:sp>
            <p:nvSpPr>
              <p:cNvPr id="8280" name="Line 188"/>
              <p:cNvSpPr>
                <a:spLocks noChangeShapeType="1"/>
              </p:cNvSpPr>
              <p:nvPr/>
            </p:nvSpPr>
            <p:spPr bwMode="auto">
              <a:xfrm>
                <a:off x="3876" y="3568"/>
                <a:ext cx="860" cy="0"/>
              </a:xfrm>
              <a:prstGeom prst="line">
                <a:avLst/>
              </a:prstGeom>
              <a:noFill/>
              <a:ln w="12700">
                <a:solidFill>
                  <a:schemeClr val="tx1"/>
                </a:solidFill>
                <a:round/>
                <a:headEnd/>
                <a:tailEnd/>
              </a:ln>
            </p:spPr>
            <p:txBody>
              <a:bodyPr/>
              <a:lstStyle/>
              <a:p>
                <a:endParaRPr lang="en-US"/>
              </a:p>
            </p:txBody>
          </p:sp>
          <p:sp>
            <p:nvSpPr>
              <p:cNvPr id="8281" name="Line 189"/>
              <p:cNvSpPr>
                <a:spLocks noChangeShapeType="1"/>
              </p:cNvSpPr>
              <p:nvPr/>
            </p:nvSpPr>
            <p:spPr bwMode="auto">
              <a:xfrm>
                <a:off x="3885" y="3640"/>
                <a:ext cx="860" cy="0"/>
              </a:xfrm>
              <a:prstGeom prst="line">
                <a:avLst/>
              </a:prstGeom>
              <a:noFill/>
              <a:ln w="12700">
                <a:solidFill>
                  <a:schemeClr val="tx1"/>
                </a:solidFill>
                <a:round/>
                <a:headEnd/>
                <a:tailEnd/>
              </a:ln>
            </p:spPr>
            <p:txBody>
              <a:bodyPr/>
              <a:lstStyle/>
              <a:p>
                <a:endParaRPr lang="en-US"/>
              </a:p>
            </p:txBody>
          </p:sp>
          <p:sp>
            <p:nvSpPr>
              <p:cNvPr id="8282" name="Line 190"/>
              <p:cNvSpPr>
                <a:spLocks noChangeShapeType="1"/>
              </p:cNvSpPr>
              <p:nvPr/>
            </p:nvSpPr>
            <p:spPr bwMode="auto">
              <a:xfrm>
                <a:off x="4079" y="3409"/>
                <a:ext cx="0" cy="252"/>
              </a:xfrm>
              <a:prstGeom prst="line">
                <a:avLst/>
              </a:prstGeom>
              <a:noFill/>
              <a:ln w="12700">
                <a:solidFill>
                  <a:schemeClr val="tx1"/>
                </a:solidFill>
                <a:round/>
                <a:headEnd/>
                <a:tailEnd/>
              </a:ln>
            </p:spPr>
            <p:txBody>
              <a:bodyPr/>
              <a:lstStyle/>
              <a:p>
                <a:endParaRPr lang="en-US"/>
              </a:p>
            </p:txBody>
          </p:sp>
          <p:sp>
            <p:nvSpPr>
              <p:cNvPr id="8283" name="Line 191"/>
              <p:cNvSpPr>
                <a:spLocks noChangeShapeType="1"/>
              </p:cNvSpPr>
              <p:nvPr/>
            </p:nvSpPr>
            <p:spPr bwMode="auto">
              <a:xfrm>
                <a:off x="4191" y="3418"/>
                <a:ext cx="0" cy="252"/>
              </a:xfrm>
              <a:prstGeom prst="line">
                <a:avLst/>
              </a:prstGeom>
              <a:noFill/>
              <a:ln w="12700">
                <a:solidFill>
                  <a:schemeClr val="tx1"/>
                </a:solidFill>
                <a:round/>
                <a:headEnd/>
                <a:tailEnd/>
              </a:ln>
            </p:spPr>
            <p:txBody>
              <a:bodyPr/>
              <a:lstStyle/>
              <a:p>
                <a:endParaRPr lang="en-US"/>
              </a:p>
            </p:txBody>
          </p:sp>
          <p:sp>
            <p:nvSpPr>
              <p:cNvPr id="8284" name="Line 192"/>
              <p:cNvSpPr>
                <a:spLocks noChangeShapeType="1"/>
              </p:cNvSpPr>
              <p:nvPr/>
            </p:nvSpPr>
            <p:spPr bwMode="auto">
              <a:xfrm>
                <a:off x="4302" y="3420"/>
                <a:ext cx="0" cy="252"/>
              </a:xfrm>
              <a:prstGeom prst="line">
                <a:avLst/>
              </a:prstGeom>
              <a:noFill/>
              <a:ln w="12700">
                <a:solidFill>
                  <a:schemeClr val="tx1"/>
                </a:solidFill>
                <a:round/>
                <a:headEnd/>
                <a:tailEnd/>
              </a:ln>
            </p:spPr>
            <p:txBody>
              <a:bodyPr/>
              <a:lstStyle/>
              <a:p>
                <a:endParaRPr lang="en-US"/>
              </a:p>
            </p:txBody>
          </p:sp>
          <p:sp>
            <p:nvSpPr>
              <p:cNvPr id="8285" name="Line 193"/>
              <p:cNvSpPr>
                <a:spLocks noChangeShapeType="1"/>
              </p:cNvSpPr>
              <p:nvPr/>
            </p:nvSpPr>
            <p:spPr bwMode="auto">
              <a:xfrm>
                <a:off x="4399" y="3413"/>
                <a:ext cx="0" cy="252"/>
              </a:xfrm>
              <a:prstGeom prst="line">
                <a:avLst/>
              </a:prstGeom>
              <a:noFill/>
              <a:ln w="12700">
                <a:solidFill>
                  <a:schemeClr val="tx1"/>
                </a:solidFill>
                <a:round/>
                <a:headEnd/>
                <a:tailEnd/>
              </a:ln>
            </p:spPr>
            <p:txBody>
              <a:bodyPr/>
              <a:lstStyle/>
              <a:p>
                <a:endParaRPr lang="en-US"/>
              </a:p>
            </p:txBody>
          </p:sp>
          <p:sp>
            <p:nvSpPr>
              <p:cNvPr id="8286" name="Line 194"/>
              <p:cNvSpPr>
                <a:spLocks noChangeShapeType="1"/>
              </p:cNvSpPr>
              <p:nvPr/>
            </p:nvSpPr>
            <p:spPr bwMode="auto">
              <a:xfrm>
                <a:off x="4502" y="3414"/>
                <a:ext cx="0" cy="252"/>
              </a:xfrm>
              <a:prstGeom prst="line">
                <a:avLst/>
              </a:prstGeom>
              <a:noFill/>
              <a:ln w="12700">
                <a:solidFill>
                  <a:schemeClr val="tx1"/>
                </a:solidFill>
                <a:round/>
                <a:headEnd/>
                <a:tailEnd/>
              </a:ln>
            </p:spPr>
            <p:txBody>
              <a:bodyPr/>
              <a:lstStyle/>
              <a:p>
                <a:endParaRPr lang="en-US"/>
              </a:p>
            </p:txBody>
          </p:sp>
          <p:sp>
            <p:nvSpPr>
              <p:cNvPr id="8287" name="Line 195"/>
              <p:cNvSpPr>
                <a:spLocks noChangeShapeType="1"/>
              </p:cNvSpPr>
              <p:nvPr/>
            </p:nvSpPr>
            <p:spPr bwMode="auto">
              <a:xfrm>
                <a:off x="4598" y="3415"/>
                <a:ext cx="0" cy="252"/>
              </a:xfrm>
              <a:prstGeom prst="line">
                <a:avLst/>
              </a:prstGeom>
              <a:noFill/>
              <a:ln w="12700">
                <a:solidFill>
                  <a:schemeClr val="tx1"/>
                </a:solidFill>
                <a:round/>
                <a:headEnd/>
                <a:tailEnd/>
              </a:ln>
            </p:spPr>
            <p:txBody>
              <a:bodyPr/>
              <a:lstStyle/>
              <a:p>
                <a:endParaRPr lang="en-US"/>
              </a:p>
            </p:txBody>
          </p:sp>
          <p:sp>
            <p:nvSpPr>
              <p:cNvPr id="8288" name="Line 196"/>
              <p:cNvSpPr>
                <a:spLocks noChangeShapeType="1"/>
              </p:cNvSpPr>
              <p:nvPr/>
            </p:nvSpPr>
            <p:spPr bwMode="auto">
              <a:xfrm>
                <a:off x="4679" y="3417"/>
                <a:ext cx="0" cy="252"/>
              </a:xfrm>
              <a:prstGeom prst="line">
                <a:avLst/>
              </a:prstGeom>
              <a:noFill/>
              <a:ln w="12700">
                <a:solidFill>
                  <a:schemeClr val="tx1"/>
                </a:solidFill>
                <a:round/>
                <a:headEnd/>
                <a:tailEnd/>
              </a:ln>
            </p:spPr>
            <p:txBody>
              <a:bodyPr/>
              <a:lstStyle/>
              <a:p>
                <a:endParaRPr lang="en-US"/>
              </a:p>
            </p:txBody>
          </p:sp>
          <p:sp>
            <p:nvSpPr>
              <p:cNvPr id="8289" name="Line 197"/>
              <p:cNvSpPr>
                <a:spLocks noChangeShapeType="1"/>
              </p:cNvSpPr>
              <p:nvPr/>
            </p:nvSpPr>
            <p:spPr bwMode="auto">
              <a:xfrm flipV="1">
                <a:off x="4079" y="3267"/>
                <a:ext cx="95" cy="142"/>
              </a:xfrm>
              <a:prstGeom prst="line">
                <a:avLst/>
              </a:prstGeom>
              <a:noFill/>
              <a:ln w="12700">
                <a:solidFill>
                  <a:schemeClr val="tx1"/>
                </a:solidFill>
                <a:round/>
                <a:headEnd/>
                <a:tailEnd/>
              </a:ln>
            </p:spPr>
            <p:txBody>
              <a:bodyPr/>
              <a:lstStyle/>
              <a:p>
                <a:endParaRPr lang="en-US"/>
              </a:p>
            </p:txBody>
          </p:sp>
          <p:sp>
            <p:nvSpPr>
              <p:cNvPr id="8290" name="Line 198"/>
              <p:cNvSpPr>
                <a:spLocks noChangeShapeType="1"/>
              </p:cNvSpPr>
              <p:nvPr/>
            </p:nvSpPr>
            <p:spPr bwMode="auto">
              <a:xfrm flipV="1">
                <a:off x="4199" y="3268"/>
                <a:ext cx="95" cy="142"/>
              </a:xfrm>
              <a:prstGeom prst="line">
                <a:avLst/>
              </a:prstGeom>
              <a:noFill/>
              <a:ln w="12700">
                <a:solidFill>
                  <a:schemeClr val="tx1"/>
                </a:solidFill>
                <a:round/>
                <a:headEnd/>
                <a:tailEnd/>
              </a:ln>
            </p:spPr>
            <p:txBody>
              <a:bodyPr/>
              <a:lstStyle/>
              <a:p>
                <a:endParaRPr lang="en-US"/>
              </a:p>
            </p:txBody>
          </p:sp>
          <p:sp>
            <p:nvSpPr>
              <p:cNvPr id="8291" name="Line 199"/>
              <p:cNvSpPr>
                <a:spLocks noChangeShapeType="1"/>
              </p:cNvSpPr>
              <p:nvPr/>
            </p:nvSpPr>
            <p:spPr bwMode="auto">
              <a:xfrm flipV="1">
                <a:off x="4303" y="3262"/>
                <a:ext cx="95" cy="142"/>
              </a:xfrm>
              <a:prstGeom prst="line">
                <a:avLst/>
              </a:prstGeom>
              <a:noFill/>
              <a:ln w="12700">
                <a:solidFill>
                  <a:schemeClr val="tx1"/>
                </a:solidFill>
                <a:round/>
                <a:headEnd/>
                <a:tailEnd/>
              </a:ln>
            </p:spPr>
            <p:txBody>
              <a:bodyPr/>
              <a:lstStyle/>
              <a:p>
                <a:endParaRPr lang="en-US"/>
              </a:p>
            </p:txBody>
          </p:sp>
          <p:sp>
            <p:nvSpPr>
              <p:cNvPr id="8292" name="Line 200"/>
              <p:cNvSpPr>
                <a:spLocks noChangeShapeType="1"/>
              </p:cNvSpPr>
              <p:nvPr/>
            </p:nvSpPr>
            <p:spPr bwMode="auto">
              <a:xfrm flipV="1">
                <a:off x="4407" y="3263"/>
                <a:ext cx="95" cy="142"/>
              </a:xfrm>
              <a:prstGeom prst="line">
                <a:avLst/>
              </a:prstGeom>
              <a:noFill/>
              <a:ln w="12700">
                <a:solidFill>
                  <a:schemeClr val="tx1"/>
                </a:solidFill>
                <a:round/>
                <a:headEnd/>
                <a:tailEnd/>
              </a:ln>
            </p:spPr>
            <p:txBody>
              <a:bodyPr/>
              <a:lstStyle/>
              <a:p>
                <a:endParaRPr lang="en-US"/>
              </a:p>
            </p:txBody>
          </p:sp>
          <p:sp>
            <p:nvSpPr>
              <p:cNvPr id="8293" name="Line 201"/>
              <p:cNvSpPr>
                <a:spLocks noChangeShapeType="1"/>
              </p:cNvSpPr>
              <p:nvPr/>
            </p:nvSpPr>
            <p:spPr bwMode="auto">
              <a:xfrm flipV="1">
                <a:off x="4503" y="3257"/>
                <a:ext cx="95" cy="142"/>
              </a:xfrm>
              <a:prstGeom prst="line">
                <a:avLst/>
              </a:prstGeom>
              <a:noFill/>
              <a:ln w="12700">
                <a:solidFill>
                  <a:schemeClr val="tx1"/>
                </a:solidFill>
                <a:round/>
                <a:headEnd/>
                <a:tailEnd/>
              </a:ln>
            </p:spPr>
            <p:txBody>
              <a:bodyPr/>
              <a:lstStyle/>
              <a:p>
                <a:endParaRPr lang="en-US"/>
              </a:p>
            </p:txBody>
          </p:sp>
          <p:sp>
            <p:nvSpPr>
              <p:cNvPr id="8294" name="Line 202"/>
              <p:cNvSpPr>
                <a:spLocks noChangeShapeType="1"/>
              </p:cNvSpPr>
              <p:nvPr/>
            </p:nvSpPr>
            <p:spPr bwMode="auto">
              <a:xfrm flipV="1">
                <a:off x="4598" y="3258"/>
                <a:ext cx="95" cy="142"/>
              </a:xfrm>
              <a:prstGeom prst="line">
                <a:avLst/>
              </a:prstGeom>
              <a:noFill/>
              <a:ln w="12700">
                <a:solidFill>
                  <a:schemeClr val="tx1"/>
                </a:solidFill>
                <a:round/>
                <a:headEnd/>
                <a:tailEnd/>
              </a:ln>
            </p:spPr>
            <p:txBody>
              <a:bodyPr/>
              <a:lstStyle/>
              <a:p>
                <a:endParaRPr lang="en-US"/>
              </a:p>
            </p:txBody>
          </p:sp>
          <p:sp>
            <p:nvSpPr>
              <p:cNvPr id="8295" name="Line 203"/>
              <p:cNvSpPr>
                <a:spLocks noChangeShapeType="1"/>
              </p:cNvSpPr>
              <p:nvPr/>
            </p:nvSpPr>
            <p:spPr bwMode="auto">
              <a:xfrm flipV="1">
                <a:off x="4679" y="3322"/>
                <a:ext cx="55" cy="87"/>
              </a:xfrm>
              <a:prstGeom prst="line">
                <a:avLst/>
              </a:prstGeom>
              <a:noFill/>
              <a:ln w="12700">
                <a:solidFill>
                  <a:schemeClr val="tx1"/>
                </a:solidFill>
                <a:round/>
                <a:headEnd/>
                <a:tailEnd/>
              </a:ln>
            </p:spPr>
            <p:txBody>
              <a:bodyPr/>
              <a:lstStyle/>
              <a:p>
                <a:endParaRPr lang="en-US"/>
              </a:p>
            </p:txBody>
          </p:sp>
        </p:grpSp>
        <p:grpSp>
          <p:nvGrpSpPr>
            <p:cNvPr id="8257" name="Group 204"/>
            <p:cNvGrpSpPr>
              <a:grpSpLocks/>
            </p:cNvGrpSpPr>
            <p:nvPr/>
          </p:nvGrpSpPr>
          <p:grpSpPr bwMode="auto">
            <a:xfrm>
              <a:off x="3594" y="3268"/>
              <a:ext cx="871" cy="415"/>
              <a:chOff x="3874" y="3257"/>
              <a:chExt cx="871" cy="415"/>
            </a:xfrm>
          </p:grpSpPr>
          <p:sp>
            <p:nvSpPr>
              <p:cNvPr id="8258" name="Rectangle 205"/>
              <p:cNvSpPr>
                <a:spLocks noChangeArrowheads="1"/>
              </p:cNvSpPr>
              <p:nvPr/>
            </p:nvSpPr>
            <p:spPr bwMode="auto">
              <a:xfrm>
                <a:off x="3874" y="3267"/>
                <a:ext cx="860" cy="394"/>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8259" name="Line 206"/>
              <p:cNvSpPr>
                <a:spLocks noChangeShapeType="1"/>
              </p:cNvSpPr>
              <p:nvPr/>
            </p:nvSpPr>
            <p:spPr bwMode="auto">
              <a:xfrm>
                <a:off x="3874" y="3409"/>
                <a:ext cx="860" cy="0"/>
              </a:xfrm>
              <a:prstGeom prst="line">
                <a:avLst/>
              </a:prstGeom>
              <a:noFill/>
              <a:ln w="12700">
                <a:solidFill>
                  <a:schemeClr val="tx1"/>
                </a:solidFill>
                <a:round/>
                <a:headEnd/>
                <a:tailEnd/>
              </a:ln>
            </p:spPr>
            <p:txBody>
              <a:bodyPr/>
              <a:lstStyle/>
              <a:p>
                <a:endParaRPr lang="en-US"/>
              </a:p>
            </p:txBody>
          </p:sp>
          <p:sp>
            <p:nvSpPr>
              <p:cNvPr id="8260" name="Line 207"/>
              <p:cNvSpPr>
                <a:spLocks noChangeShapeType="1"/>
              </p:cNvSpPr>
              <p:nvPr/>
            </p:nvSpPr>
            <p:spPr bwMode="auto">
              <a:xfrm>
                <a:off x="3874" y="3488"/>
                <a:ext cx="860" cy="0"/>
              </a:xfrm>
              <a:prstGeom prst="line">
                <a:avLst/>
              </a:prstGeom>
              <a:noFill/>
              <a:ln w="12700">
                <a:solidFill>
                  <a:schemeClr val="tx1"/>
                </a:solidFill>
                <a:round/>
                <a:headEnd/>
                <a:tailEnd/>
              </a:ln>
            </p:spPr>
            <p:txBody>
              <a:bodyPr/>
              <a:lstStyle/>
              <a:p>
                <a:endParaRPr lang="en-US"/>
              </a:p>
            </p:txBody>
          </p:sp>
          <p:sp>
            <p:nvSpPr>
              <p:cNvPr id="8261" name="Line 208"/>
              <p:cNvSpPr>
                <a:spLocks noChangeShapeType="1"/>
              </p:cNvSpPr>
              <p:nvPr/>
            </p:nvSpPr>
            <p:spPr bwMode="auto">
              <a:xfrm>
                <a:off x="3876" y="3568"/>
                <a:ext cx="860" cy="0"/>
              </a:xfrm>
              <a:prstGeom prst="line">
                <a:avLst/>
              </a:prstGeom>
              <a:noFill/>
              <a:ln w="12700">
                <a:solidFill>
                  <a:schemeClr val="tx1"/>
                </a:solidFill>
                <a:round/>
                <a:headEnd/>
                <a:tailEnd/>
              </a:ln>
            </p:spPr>
            <p:txBody>
              <a:bodyPr/>
              <a:lstStyle/>
              <a:p>
                <a:endParaRPr lang="en-US"/>
              </a:p>
            </p:txBody>
          </p:sp>
          <p:sp>
            <p:nvSpPr>
              <p:cNvPr id="8262" name="Line 209"/>
              <p:cNvSpPr>
                <a:spLocks noChangeShapeType="1"/>
              </p:cNvSpPr>
              <p:nvPr/>
            </p:nvSpPr>
            <p:spPr bwMode="auto">
              <a:xfrm>
                <a:off x="3885" y="3640"/>
                <a:ext cx="860" cy="0"/>
              </a:xfrm>
              <a:prstGeom prst="line">
                <a:avLst/>
              </a:prstGeom>
              <a:noFill/>
              <a:ln w="12700">
                <a:solidFill>
                  <a:schemeClr val="tx1"/>
                </a:solidFill>
                <a:round/>
                <a:headEnd/>
                <a:tailEnd/>
              </a:ln>
            </p:spPr>
            <p:txBody>
              <a:bodyPr/>
              <a:lstStyle/>
              <a:p>
                <a:endParaRPr lang="en-US"/>
              </a:p>
            </p:txBody>
          </p:sp>
          <p:sp>
            <p:nvSpPr>
              <p:cNvPr id="8263" name="Line 210"/>
              <p:cNvSpPr>
                <a:spLocks noChangeShapeType="1"/>
              </p:cNvSpPr>
              <p:nvPr/>
            </p:nvSpPr>
            <p:spPr bwMode="auto">
              <a:xfrm>
                <a:off x="4079" y="3409"/>
                <a:ext cx="0" cy="252"/>
              </a:xfrm>
              <a:prstGeom prst="line">
                <a:avLst/>
              </a:prstGeom>
              <a:noFill/>
              <a:ln w="12700">
                <a:solidFill>
                  <a:schemeClr val="tx1"/>
                </a:solidFill>
                <a:round/>
                <a:headEnd/>
                <a:tailEnd/>
              </a:ln>
            </p:spPr>
            <p:txBody>
              <a:bodyPr/>
              <a:lstStyle/>
              <a:p>
                <a:endParaRPr lang="en-US"/>
              </a:p>
            </p:txBody>
          </p:sp>
          <p:sp>
            <p:nvSpPr>
              <p:cNvPr id="8264" name="Line 211"/>
              <p:cNvSpPr>
                <a:spLocks noChangeShapeType="1"/>
              </p:cNvSpPr>
              <p:nvPr/>
            </p:nvSpPr>
            <p:spPr bwMode="auto">
              <a:xfrm>
                <a:off x="4191" y="3418"/>
                <a:ext cx="0" cy="252"/>
              </a:xfrm>
              <a:prstGeom prst="line">
                <a:avLst/>
              </a:prstGeom>
              <a:noFill/>
              <a:ln w="12700">
                <a:solidFill>
                  <a:schemeClr val="tx1"/>
                </a:solidFill>
                <a:round/>
                <a:headEnd/>
                <a:tailEnd/>
              </a:ln>
            </p:spPr>
            <p:txBody>
              <a:bodyPr/>
              <a:lstStyle/>
              <a:p>
                <a:endParaRPr lang="en-US"/>
              </a:p>
            </p:txBody>
          </p:sp>
          <p:sp>
            <p:nvSpPr>
              <p:cNvPr id="8265" name="Line 212"/>
              <p:cNvSpPr>
                <a:spLocks noChangeShapeType="1"/>
              </p:cNvSpPr>
              <p:nvPr/>
            </p:nvSpPr>
            <p:spPr bwMode="auto">
              <a:xfrm>
                <a:off x="4302" y="3420"/>
                <a:ext cx="0" cy="252"/>
              </a:xfrm>
              <a:prstGeom prst="line">
                <a:avLst/>
              </a:prstGeom>
              <a:noFill/>
              <a:ln w="12700">
                <a:solidFill>
                  <a:schemeClr val="tx1"/>
                </a:solidFill>
                <a:round/>
                <a:headEnd/>
                <a:tailEnd/>
              </a:ln>
            </p:spPr>
            <p:txBody>
              <a:bodyPr/>
              <a:lstStyle/>
              <a:p>
                <a:endParaRPr lang="en-US"/>
              </a:p>
            </p:txBody>
          </p:sp>
          <p:sp>
            <p:nvSpPr>
              <p:cNvPr id="8266" name="Line 213"/>
              <p:cNvSpPr>
                <a:spLocks noChangeShapeType="1"/>
              </p:cNvSpPr>
              <p:nvPr/>
            </p:nvSpPr>
            <p:spPr bwMode="auto">
              <a:xfrm>
                <a:off x="4399" y="3413"/>
                <a:ext cx="0" cy="252"/>
              </a:xfrm>
              <a:prstGeom prst="line">
                <a:avLst/>
              </a:prstGeom>
              <a:noFill/>
              <a:ln w="12700">
                <a:solidFill>
                  <a:schemeClr val="tx1"/>
                </a:solidFill>
                <a:round/>
                <a:headEnd/>
                <a:tailEnd/>
              </a:ln>
            </p:spPr>
            <p:txBody>
              <a:bodyPr/>
              <a:lstStyle/>
              <a:p>
                <a:endParaRPr lang="en-US"/>
              </a:p>
            </p:txBody>
          </p:sp>
          <p:sp>
            <p:nvSpPr>
              <p:cNvPr id="8267" name="Line 214"/>
              <p:cNvSpPr>
                <a:spLocks noChangeShapeType="1"/>
              </p:cNvSpPr>
              <p:nvPr/>
            </p:nvSpPr>
            <p:spPr bwMode="auto">
              <a:xfrm>
                <a:off x="4502" y="3414"/>
                <a:ext cx="0" cy="252"/>
              </a:xfrm>
              <a:prstGeom prst="line">
                <a:avLst/>
              </a:prstGeom>
              <a:noFill/>
              <a:ln w="12700">
                <a:solidFill>
                  <a:schemeClr val="tx1"/>
                </a:solidFill>
                <a:round/>
                <a:headEnd/>
                <a:tailEnd/>
              </a:ln>
            </p:spPr>
            <p:txBody>
              <a:bodyPr/>
              <a:lstStyle/>
              <a:p>
                <a:endParaRPr lang="en-US"/>
              </a:p>
            </p:txBody>
          </p:sp>
          <p:sp>
            <p:nvSpPr>
              <p:cNvPr id="8268" name="Line 215"/>
              <p:cNvSpPr>
                <a:spLocks noChangeShapeType="1"/>
              </p:cNvSpPr>
              <p:nvPr/>
            </p:nvSpPr>
            <p:spPr bwMode="auto">
              <a:xfrm>
                <a:off x="4598" y="3415"/>
                <a:ext cx="0" cy="252"/>
              </a:xfrm>
              <a:prstGeom prst="line">
                <a:avLst/>
              </a:prstGeom>
              <a:noFill/>
              <a:ln w="12700">
                <a:solidFill>
                  <a:schemeClr val="tx1"/>
                </a:solidFill>
                <a:round/>
                <a:headEnd/>
                <a:tailEnd/>
              </a:ln>
            </p:spPr>
            <p:txBody>
              <a:bodyPr/>
              <a:lstStyle/>
              <a:p>
                <a:endParaRPr lang="en-US"/>
              </a:p>
            </p:txBody>
          </p:sp>
          <p:sp>
            <p:nvSpPr>
              <p:cNvPr id="8269" name="Line 216"/>
              <p:cNvSpPr>
                <a:spLocks noChangeShapeType="1"/>
              </p:cNvSpPr>
              <p:nvPr/>
            </p:nvSpPr>
            <p:spPr bwMode="auto">
              <a:xfrm>
                <a:off x="4679" y="3417"/>
                <a:ext cx="0" cy="252"/>
              </a:xfrm>
              <a:prstGeom prst="line">
                <a:avLst/>
              </a:prstGeom>
              <a:noFill/>
              <a:ln w="12700">
                <a:solidFill>
                  <a:schemeClr val="tx1"/>
                </a:solidFill>
                <a:round/>
                <a:headEnd/>
                <a:tailEnd/>
              </a:ln>
            </p:spPr>
            <p:txBody>
              <a:bodyPr/>
              <a:lstStyle/>
              <a:p>
                <a:endParaRPr lang="en-US"/>
              </a:p>
            </p:txBody>
          </p:sp>
          <p:sp>
            <p:nvSpPr>
              <p:cNvPr id="8270" name="Line 217"/>
              <p:cNvSpPr>
                <a:spLocks noChangeShapeType="1"/>
              </p:cNvSpPr>
              <p:nvPr/>
            </p:nvSpPr>
            <p:spPr bwMode="auto">
              <a:xfrm flipV="1">
                <a:off x="4079" y="3267"/>
                <a:ext cx="95" cy="142"/>
              </a:xfrm>
              <a:prstGeom prst="line">
                <a:avLst/>
              </a:prstGeom>
              <a:noFill/>
              <a:ln w="12700">
                <a:solidFill>
                  <a:schemeClr val="tx1"/>
                </a:solidFill>
                <a:round/>
                <a:headEnd/>
                <a:tailEnd/>
              </a:ln>
            </p:spPr>
            <p:txBody>
              <a:bodyPr/>
              <a:lstStyle/>
              <a:p>
                <a:endParaRPr lang="en-US"/>
              </a:p>
            </p:txBody>
          </p:sp>
          <p:sp>
            <p:nvSpPr>
              <p:cNvPr id="8271" name="Line 218"/>
              <p:cNvSpPr>
                <a:spLocks noChangeShapeType="1"/>
              </p:cNvSpPr>
              <p:nvPr/>
            </p:nvSpPr>
            <p:spPr bwMode="auto">
              <a:xfrm flipV="1">
                <a:off x="4199" y="3268"/>
                <a:ext cx="95" cy="142"/>
              </a:xfrm>
              <a:prstGeom prst="line">
                <a:avLst/>
              </a:prstGeom>
              <a:noFill/>
              <a:ln w="12700">
                <a:solidFill>
                  <a:schemeClr val="tx1"/>
                </a:solidFill>
                <a:round/>
                <a:headEnd/>
                <a:tailEnd/>
              </a:ln>
            </p:spPr>
            <p:txBody>
              <a:bodyPr/>
              <a:lstStyle/>
              <a:p>
                <a:endParaRPr lang="en-US"/>
              </a:p>
            </p:txBody>
          </p:sp>
          <p:sp>
            <p:nvSpPr>
              <p:cNvPr id="8272" name="Line 219"/>
              <p:cNvSpPr>
                <a:spLocks noChangeShapeType="1"/>
              </p:cNvSpPr>
              <p:nvPr/>
            </p:nvSpPr>
            <p:spPr bwMode="auto">
              <a:xfrm flipV="1">
                <a:off x="4303" y="3262"/>
                <a:ext cx="95" cy="142"/>
              </a:xfrm>
              <a:prstGeom prst="line">
                <a:avLst/>
              </a:prstGeom>
              <a:noFill/>
              <a:ln w="12700">
                <a:solidFill>
                  <a:schemeClr val="tx1"/>
                </a:solidFill>
                <a:round/>
                <a:headEnd/>
                <a:tailEnd/>
              </a:ln>
            </p:spPr>
            <p:txBody>
              <a:bodyPr/>
              <a:lstStyle/>
              <a:p>
                <a:endParaRPr lang="en-US"/>
              </a:p>
            </p:txBody>
          </p:sp>
          <p:sp>
            <p:nvSpPr>
              <p:cNvPr id="8273" name="Line 220"/>
              <p:cNvSpPr>
                <a:spLocks noChangeShapeType="1"/>
              </p:cNvSpPr>
              <p:nvPr/>
            </p:nvSpPr>
            <p:spPr bwMode="auto">
              <a:xfrm flipV="1">
                <a:off x="4407" y="3263"/>
                <a:ext cx="95" cy="142"/>
              </a:xfrm>
              <a:prstGeom prst="line">
                <a:avLst/>
              </a:prstGeom>
              <a:noFill/>
              <a:ln w="12700">
                <a:solidFill>
                  <a:schemeClr val="tx1"/>
                </a:solidFill>
                <a:round/>
                <a:headEnd/>
                <a:tailEnd/>
              </a:ln>
            </p:spPr>
            <p:txBody>
              <a:bodyPr/>
              <a:lstStyle/>
              <a:p>
                <a:endParaRPr lang="en-US"/>
              </a:p>
            </p:txBody>
          </p:sp>
          <p:sp>
            <p:nvSpPr>
              <p:cNvPr id="8274" name="Line 221"/>
              <p:cNvSpPr>
                <a:spLocks noChangeShapeType="1"/>
              </p:cNvSpPr>
              <p:nvPr/>
            </p:nvSpPr>
            <p:spPr bwMode="auto">
              <a:xfrm flipV="1">
                <a:off x="4503" y="3257"/>
                <a:ext cx="95" cy="142"/>
              </a:xfrm>
              <a:prstGeom prst="line">
                <a:avLst/>
              </a:prstGeom>
              <a:noFill/>
              <a:ln w="12700">
                <a:solidFill>
                  <a:schemeClr val="tx1"/>
                </a:solidFill>
                <a:round/>
                <a:headEnd/>
                <a:tailEnd/>
              </a:ln>
            </p:spPr>
            <p:txBody>
              <a:bodyPr/>
              <a:lstStyle/>
              <a:p>
                <a:endParaRPr lang="en-US"/>
              </a:p>
            </p:txBody>
          </p:sp>
          <p:sp>
            <p:nvSpPr>
              <p:cNvPr id="8275" name="Line 222"/>
              <p:cNvSpPr>
                <a:spLocks noChangeShapeType="1"/>
              </p:cNvSpPr>
              <p:nvPr/>
            </p:nvSpPr>
            <p:spPr bwMode="auto">
              <a:xfrm flipV="1">
                <a:off x="4598" y="3258"/>
                <a:ext cx="95" cy="142"/>
              </a:xfrm>
              <a:prstGeom prst="line">
                <a:avLst/>
              </a:prstGeom>
              <a:noFill/>
              <a:ln w="12700">
                <a:solidFill>
                  <a:schemeClr val="tx1"/>
                </a:solidFill>
                <a:round/>
                <a:headEnd/>
                <a:tailEnd/>
              </a:ln>
            </p:spPr>
            <p:txBody>
              <a:bodyPr/>
              <a:lstStyle/>
              <a:p>
                <a:endParaRPr lang="en-US"/>
              </a:p>
            </p:txBody>
          </p:sp>
          <p:sp>
            <p:nvSpPr>
              <p:cNvPr id="8276" name="Line 223"/>
              <p:cNvSpPr>
                <a:spLocks noChangeShapeType="1"/>
              </p:cNvSpPr>
              <p:nvPr/>
            </p:nvSpPr>
            <p:spPr bwMode="auto">
              <a:xfrm flipV="1">
                <a:off x="4679" y="3322"/>
                <a:ext cx="55" cy="87"/>
              </a:xfrm>
              <a:prstGeom prst="line">
                <a:avLst/>
              </a:prstGeom>
              <a:noFill/>
              <a:ln w="12700">
                <a:solidFill>
                  <a:schemeClr val="tx1"/>
                </a:solidFill>
                <a:round/>
                <a:headEnd/>
                <a:tailEnd/>
              </a:ln>
            </p:spPr>
            <p:txBody>
              <a:bodyPr/>
              <a:lstStyle/>
              <a:p>
                <a:endParaRPr lang="en-US"/>
              </a:p>
            </p:txBody>
          </p:sp>
        </p:grpSp>
      </p:grpSp>
      <p:sp>
        <p:nvSpPr>
          <p:cNvPr id="8207" name="Text Box 224"/>
          <p:cNvSpPr txBox="1">
            <a:spLocks noChangeArrowheads="1"/>
          </p:cNvSpPr>
          <p:nvPr/>
        </p:nvSpPr>
        <p:spPr bwMode="auto">
          <a:xfrm>
            <a:off x="5446713" y="6019800"/>
            <a:ext cx="2451100" cy="274638"/>
          </a:xfrm>
          <a:prstGeom prst="rect">
            <a:avLst/>
          </a:prstGeom>
          <a:noFill/>
          <a:ln w="12700">
            <a:noFill/>
            <a:miter lim="800000"/>
            <a:headEnd/>
            <a:tailEnd/>
          </a:ln>
        </p:spPr>
        <p:txBody>
          <a:bodyPr>
            <a:spAutoFit/>
          </a:bodyPr>
          <a:lstStyle/>
          <a:p>
            <a:pPr eaLnBrk="0" hangingPunct="0"/>
            <a:r>
              <a:rPr lang="en-US" sz="1200" b="0">
                <a:latin typeface="Cambria" pitchFamily="18" charset="0"/>
              </a:rPr>
              <a:t>Model Set Integration</a:t>
            </a:r>
          </a:p>
        </p:txBody>
      </p:sp>
      <p:grpSp>
        <p:nvGrpSpPr>
          <p:cNvPr id="8208" name="Group 225"/>
          <p:cNvGrpSpPr>
            <a:grpSpLocks/>
          </p:cNvGrpSpPr>
          <p:nvPr/>
        </p:nvGrpSpPr>
        <p:grpSpPr bwMode="auto">
          <a:xfrm>
            <a:off x="6148388" y="3000375"/>
            <a:ext cx="1250950" cy="1316038"/>
            <a:chOff x="4026" y="1477"/>
            <a:chExt cx="788" cy="829"/>
          </a:xfrm>
        </p:grpSpPr>
        <p:grpSp>
          <p:nvGrpSpPr>
            <p:cNvPr id="8216" name="Group 226"/>
            <p:cNvGrpSpPr>
              <a:grpSpLocks/>
            </p:cNvGrpSpPr>
            <p:nvPr/>
          </p:nvGrpSpPr>
          <p:grpSpPr bwMode="auto">
            <a:xfrm>
              <a:off x="4293" y="1594"/>
              <a:ext cx="521" cy="608"/>
              <a:chOff x="4049" y="1784"/>
              <a:chExt cx="521" cy="608"/>
            </a:xfrm>
          </p:grpSpPr>
          <p:sp>
            <p:nvSpPr>
              <p:cNvPr id="8243" name="Rectangle 227"/>
              <p:cNvSpPr>
                <a:spLocks noChangeArrowheads="1"/>
              </p:cNvSpPr>
              <p:nvPr/>
            </p:nvSpPr>
            <p:spPr bwMode="auto">
              <a:xfrm>
                <a:off x="4049" y="1784"/>
                <a:ext cx="521" cy="60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8244" name="Line 228"/>
              <p:cNvSpPr>
                <a:spLocks noChangeShapeType="1"/>
              </p:cNvSpPr>
              <p:nvPr/>
            </p:nvSpPr>
            <p:spPr bwMode="auto">
              <a:xfrm>
                <a:off x="4190" y="1862"/>
                <a:ext cx="213" cy="0"/>
              </a:xfrm>
              <a:prstGeom prst="line">
                <a:avLst/>
              </a:prstGeom>
              <a:noFill/>
              <a:ln w="12700">
                <a:solidFill>
                  <a:schemeClr val="tx1"/>
                </a:solidFill>
                <a:round/>
                <a:headEnd/>
                <a:tailEnd/>
              </a:ln>
            </p:spPr>
            <p:txBody>
              <a:bodyPr/>
              <a:lstStyle/>
              <a:p>
                <a:endParaRPr lang="en-US"/>
              </a:p>
            </p:txBody>
          </p:sp>
          <p:sp>
            <p:nvSpPr>
              <p:cNvPr id="8245" name="Line 229"/>
              <p:cNvSpPr>
                <a:spLocks noChangeShapeType="1"/>
              </p:cNvSpPr>
              <p:nvPr/>
            </p:nvSpPr>
            <p:spPr bwMode="auto">
              <a:xfrm>
                <a:off x="4103" y="1917"/>
                <a:ext cx="403" cy="0"/>
              </a:xfrm>
              <a:prstGeom prst="line">
                <a:avLst/>
              </a:prstGeom>
              <a:noFill/>
              <a:ln w="12700">
                <a:solidFill>
                  <a:schemeClr val="tx1"/>
                </a:solidFill>
                <a:round/>
                <a:headEnd/>
                <a:tailEnd/>
              </a:ln>
            </p:spPr>
            <p:txBody>
              <a:bodyPr/>
              <a:lstStyle/>
              <a:p>
                <a:endParaRPr lang="en-US"/>
              </a:p>
            </p:txBody>
          </p:sp>
          <p:sp>
            <p:nvSpPr>
              <p:cNvPr id="8246" name="Line 230"/>
              <p:cNvSpPr>
                <a:spLocks noChangeShapeType="1"/>
              </p:cNvSpPr>
              <p:nvPr/>
            </p:nvSpPr>
            <p:spPr bwMode="auto">
              <a:xfrm>
                <a:off x="4104" y="1966"/>
                <a:ext cx="403" cy="0"/>
              </a:xfrm>
              <a:prstGeom prst="line">
                <a:avLst/>
              </a:prstGeom>
              <a:noFill/>
              <a:ln w="12700">
                <a:solidFill>
                  <a:schemeClr val="tx1"/>
                </a:solidFill>
                <a:round/>
                <a:headEnd/>
                <a:tailEnd/>
              </a:ln>
            </p:spPr>
            <p:txBody>
              <a:bodyPr/>
              <a:lstStyle/>
              <a:p>
                <a:endParaRPr lang="en-US"/>
              </a:p>
            </p:txBody>
          </p:sp>
          <p:sp>
            <p:nvSpPr>
              <p:cNvPr id="8247" name="Line 231"/>
              <p:cNvSpPr>
                <a:spLocks noChangeShapeType="1"/>
              </p:cNvSpPr>
              <p:nvPr/>
            </p:nvSpPr>
            <p:spPr bwMode="auto">
              <a:xfrm>
                <a:off x="4113" y="2014"/>
                <a:ext cx="403" cy="0"/>
              </a:xfrm>
              <a:prstGeom prst="line">
                <a:avLst/>
              </a:prstGeom>
              <a:noFill/>
              <a:ln w="12700">
                <a:solidFill>
                  <a:schemeClr val="tx1"/>
                </a:solidFill>
                <a:round/>
                <a:headEnd/>
                <a:tailEnd/>
              </a:ln>
            </p:spPr>
            <p:txBody>
              <a:bodyPr/>
              <a:lstStyle/>
              <a:p>
                <a:endParaRPr lang="en-US"/>
              </a:p>
            </p:txBody>
          </p:sp>
          <p:sp>
            <p:nvSpPr>
              <p:cNvPr id="8248" name="Line 232"/>
              <p:cNvSpPr>
                <a:spLocks noChangeShapeType="1"/>
              </p:cNvSpPr>
              <p:nvPr/>
            </p:nvSpPr>
            <p:spPr bwMode="auto">
              <a:xfrm>
                <a:off x="4114" y="2056"/>
                <a:ext cx="403" cy="0"/>
              </a:xfrm>
              <a:prstGeom prst="line">
                <a:avLst/>
              </a:prstGeom>
              <a:noFill/>
              <a:ln w="12700">
                <a:solidFill>
                  <a:schemeClr val="tx1"/>
                </a:solidFill>
                <a:round/>
                <a:headEnd/>
                <a:tailEnd/>
              </a:ln>
            </p:spPr>
            <p:txBody>
              <a:bodyPr/>
              <a:lstStyle/>
              <a:p>
                <a:endParaRPr lang="en-US"/>
              </a:p>
            </p:txBody>
          </p:sp>
          <p:sp>
            <p:nvSpPr>
              <p:cNvPr id="8249" name="Line 233"/>
              <p:cNvSpPr>
                <a:spLocks noChangeShapeType="1"/>
              </p:cNvSpPr>
              <p:nvPr/>
            </p:nvSpPr>
            <p:spPr bwMode="auto">
              <a:xfrm>
                <a:off x="4108" y="2104"/>
                <a:ext cx="403" cy="0"/>
              </a:xfrm>
              <a:prstGeom prst="line">
                <a:avLst/>
              </a:prstGeom>
              <a:noFill/>
              <a:ln w="12700">
                <a:solidFill>
                  <a:schemeClr val="tx1"/>
                </a:solidFill>
                <a:round/>
                <a:headEnd/>
                <a:tailEnd/>
              </a:ln>
            </p:spPr>
            <p:txBody>
              <a:bodyPr/>
              <a:lstStyle/>
              <a:p>
                <a:endParaRPr lang="en-US"/>
              </a:p>
            </p:txBody>
          </p:sp>
          <p:sp>
            <p:nvSpPr>
              <p:cNvPr id="8250" name="Line 234"/>
              <p:cNvSpPr>
                <a:spLocks noChangeShapeType="1"/>
              </p:cNvSpPr>
              <p:nvPr/>
            </p:nvSpPr>
            <p:spPr bwMode="auto">
              <a:xfrm>
                <a:off x="4109" y="2152"/>
                <a:ext cx="403" cy="0"/>
              </a:xfrm>
              <a:prstGeom prst="line">
                <a:avLst/>
              </a:prstGeom>
              <a:noFill/>
              <a:ln w="12700">
                <a:solidFill>
                  <a:schemeClr val="tx1"/>
                </a:solidFill>
                <a:round/>
                <a:headEnd/>
                <a:tailEnd/>
              </a:ln>
            </p:spPr>
            <p:txBody>
              <a:bodyPr/>
              <a:lstStyle/>
              <a:p>
                <a:endParaRPr lang="en-US"/>
              </a:p>
            </p:txBody>
          </p:sp>
          <p:sp>
            <p:nvSpPr>
              <p:cNvPr id="8251" name="Line 235"/>
              <p:cNvSpPr>
                <a:spLocks noChangeShapeType="1"/>
              </p:cNvSpPr>
              <p:nvPr/>
            </p:nvSpPr>
            <p:spPr bwMode="auto">
              <a:xfrm>
                <a:off x="4111" y="2202"/>
                <a:ext cx="403" cy="0"/>
              </a:xfrm>
              <a:prstGeom prst="line">
                <a:avLst/>
              </a:prstGeom>
              <a:noFill/>
              <a:ln w="12700">
                <a:solidFill>
                  <a:schemeClr val="tx1"/>
                </a:solidFill>
                <a:round/>
                <a:headEnd/>
                <a:tailEnd/>
              </a:ln>
            </p:spPr>
            <p:txBody>
              <a:bodyPr/>
              <a:lstStyle/>
              <a:p>
                <a:endParaRPr lang="en-US"/>
              </a:p>
            </p:txBody>
          </p:sp>
          <p:sp>
            <p:nvSpPr>
              <p:cNvPr id="8252" name="Line 236"/>
              <p:cNvSpPr>
                <a:spLocks noChangeShapeType="1"/>
              </p:cNvSpPr>
              <p:nvPr/>
            </p:nvSpPr>
            <p:spPr bwMode="auto">
              <a:xfrm>
                <a:off x="4112" y="2251"/>
                <a:ext cx="403" cy="0"/>
              </a:xfrm>
              <a:prstGeom prst="line">
                <a:avLst/>
              </a:prstGeom>
              <a:noFill/>
              <a:ln w="12700">
                <a:solidFill>
                  <a:schemeClr val="tx1"/>
                </a:solidFill>
                <a:round/>
                <a:headEnd/>
                <a:tailEnd/>
              </a:ln>
            </p:spPr>
            <p:txBody>
              <a:bodyPr/>
              <a:lstStyle/>
              <a:p>
                <a:endParaRPr lang="en-US"/>
              </a:p>
            </p:txBody>
          </p:sp>
          <p:sp>
            <p:nvSpPr>
              <p:cNvPr id="8253" name="Line 237"/>
              <p:cNvSpPr>
                <a:spLocks noChangeShapeType="1"/>
              </p:cNvSpPr>
              <p:nvPr/>
            </p:nvSpPr>
            <p:spPr bwMode="auto">
              <a:xfrm>
                <a:off x="4122" y="2299"/>
                <a:ext cx="403" cy="0"/>
              </a:xfrm>
              <a:prstGeom prst="line">
                <a:avLst/>
              </a:prstGeom>
              <a:noFill/>
              <a:ln w="12700">
                <a:solidFill>
                  <a:schemeClr val="tx1"/>
                </a:solidFill>
                <a:round/>
                <a:headEnd/>
                <a:tailEnd/>
              </a:ln>
            </p:spPr>
            <p:txBody>
              <a:bodyPr/>
              <a:lstStyle/>
              <a:p>
                <a:endParaRPr lang="en-US"/>
              </a:p>
            </p:txBody>
          </p:sp>
          <p:sp>
            <p:nvSpPr>
              <p:cNvPr id="8254" name="Line 238"/>
              <p:cNvSpPr>
                <a:spLocks noChangeShapeType="1"/>
              </p:cNvSpPr>
              <p:nvPr/>
            </p:nvSpPr>
            <p:spPr bwMode="auto">
              <a:xfrm>
                <a:off x="4122" y="2340"/>
                <a:ext cx="403" cy="0"/>
              </a:xfrm>
              <a:prstGeom prst="line">
                <a:avLst/>
              </a:prstGeom>
              <a:noFill/>
              <a:ln w="12700">
                <a:solidFill>
                  <a:schemeClr val="tx1"/>
                </a:solidFill>
                <a:round/>
                <a:headEnd/>
                <a:tailEnd/>
              </a:ln>
            </p:spPr>
            <p:txBody>
              <a:bodyPr/>
              <a:lstStyle/>
              <a:p>
                <a:endParaRPr lang="en-US"/>
              </a:p>
            </p:txBody>
          </p:sp>
        </p:grpSp>
        <p:grpSp>
          <p:nvGrpSpPr>
            <p:cNvPr id="8217" name="Group 239"/>
            <p:cNvGrpSpPr>
              <a:grpSpLocks/>
            </p:cNvGrpSpPr>
            <p:nvPr/>
          </p:nvGrpSpPr>
          <p:grpSpPr bwMode="auto">
            <a:xfrm>
              <a:off x="4160" y="1477"/>
              <a:ext cx="521" cy="608"/>
              <a:chOff x="4049" y="1784"/>
              <a:chExt cx="521" cy="608"/>
            </a:xfrm>
          </p:grpSpPr>
          <p:sp>
            <p:nvSpPr>
              <p:cNvPr id="8231" name="Rectangle 240"/>
              <p:cNvSpPr>
                <a:spLocks noChangeArrowheads="1"/>
              </p:cNvSpPr>
              <p:nvPr/>
            </p:nvSpPr>
            <p:spPr bwMode="auto">
              <a:xfrm>
                <a:off x="4049" y="1784"/>
                <a:ext cx="521" cy="60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8232" name="Line 241"/>
              <p:cNvSpPr>
                <a:spLocks noChangeShapeType="1"/>
              </p:cNvSpPr>
              <p:nvPr/>
            </p:nvSpPr>
            <p:spPr bwMode="auto">
              <a:xfrm>
                <a:off x="4190" y="1862"/>
                <a:ext cx="213" cy="0"/>
              </a:xfrm>
              <a:prstGeom prst="line">
                <a:avLst/>
              </a:prstGeom>
              <a:noFill/>
              <a:ln w="12700">
                <a:solidFill>
                  <a:schemeClr val="tx1"/>
                </a:solidFill>
                <a:round/>
                <a:headEnd/>
                <a:tailEnd/>
              </a:ln>
            </p:spPr>
            <p:txBody>
              <a:bodyPr/>
              <a:lstStyle/>
              <a:p>
                <a:endParaRPr lang="en-US"/>
              </a:p>
            </p:txBody>
          </p:sp>
          <p:sp>
            <p:nvSpPr>
              <p:cNvPr id="8233" name="Line 242"/>
              <p:cNvSpPr>
                <a:spLocks noChangeShapeType="1"/>
              </p:cNvSpPr>
              <p:nvPr/>
            </p:nvSpPr>
            <p:spPr bwMode="auto">
              <a:xfrm>
                <a:off x="4103" y="1917"/>
                <a:ext cx="403" cy="0"/>
              </a:xfrm>
              <a:prstGeom prst="line">
                <a:avLst/>
              </a:prstGeom>
              <a:noFill/>
              <a:ln w="12700">
                <a:solidFill>
                  <a:schemeClr val="tx1"/>
                </a:solidFill>
                <a:round/>
                <a:headEnd/>
                <a:tailEnd/>
              </a:ln>
            </p:spPr>
            <p:txBody>
              <a:bodyPr/>
              <a:lstStyle/>
              <a:p>
                <a:endParaRPr lang="en-US"/>
              </a:p>
            </p:txBody>
          </p:sp>
          <p:sp>
            <p:nvSpPr>
              <p:cNvPr id="8234" name="Line 243"/>
              <p:cNvSpPr>
                <a:spLocks noChangeShapeType="1"/>
              </p:cNvSpPr>
              <p:nvPr/>
            </p:nvSpPr>
            <p:spPr bwMode="auto">
              <a:xfrm>
                <a:off x="4104" y="1966"/>
                <a:ext cx="403" cy="0"/>
              </a:xfrm>
              <a:prstGeom prst="line">
                <a:avLst/>
              </a:prstGeom>
              <a:noFill/>
              <a:ln w="12700">
                <a:solidFill>
                  <a:schemeClr val="tx1"/>
                </a:solidFill>
                <a:round/>
                <a:headEnd/>
                <a:tailEnd/>
              </a:ln>
            </p:spPr>
            <p:txBody>
              <a:bodyPr/>
              <a:lstStyle/>
              <a:p>
                <a:endParaRPr lang="en-US"/>
              </a:p>
            </p:txBody>
          </p:sp>
          <p:sp>
            <p:nvSpPr>
              <p:cNvPr id="8235" name="Line 244"/>
              <p:cNvSpPr>
                <a:spLocks noChangeShapeType="1"/>
              </p:cNvSpPr>
              <p:nvPr/>
            </p:nvSpPr>
            <p:spPr bwMode="auto">
              <a:xfrm>
                <a:off x="4113" y="2014"/>
                <a:ext cx="403" cy="0"/>
              </a:xfrm>
              <a:prstGeom prst="line">
                <a:avLst/>
              </a:prstGeom>
              <a:noFill/>
              <a:ln w="12700">
                <a:solidFill>
                  <a:schemeClr val="tx1"/>
                </a:solidFill>
                <a:round/>
                <a:headEnd/>
                <a:tailEnd/>
              </a:ln>
            </p:spPr>
            <p:txBody>
              <a:bodyPr/>
              <a:lstStyle/>
              <a:p>
                <a:endParaRPr lang="en-US"/>
              </a:p>
            </p:txBody>
          </p:sp>
          <p:sp>
            <p:nvSpPr>
              <p:cNvPr id="8236" name="Line 245"/>
              <p:cNvSpPr>
                <a:spLocks noChangeShapeType="1"/>
              </p:cNvSpPr>
              <p:nvPr/>
            </p:nvSpPr>
            <p:spPr bwMode="auto">
              <a:xfrm>
                <a:off x="4114" y="2056"/>
                <a:ext cx="403" cy="0"/>
              </a:xfrm>
              <a:prstGeom prst="line">
                <a:avLst/>
              </a:prstGeom>
              <a:noFill/>
              <a:ln w="12700">
                <a:solidFill>
                  <a:schemeClr val="tx1"/>
                </a:solidFill>
                <a:round/>
                <a:headEnd/>
                <a:tailEnd/>
              </a:ln>
            </p:spPr>
            <p:txBody>
              <a:bodyPr/>
              <a:lstStyle/>
              <a:p>
                <a:endParaRPr lang="en-US"/>
              </a:p>
            </p:txBody>
          </p:sp>
          <p:sp>
            <p:nvSpPr>
              <p:cNvPr id="8237" name="Line 246"/>
              <p:cNvSpPr>
                <a:spLocks noChangeShapeType="1"/>
              </p:cNvSpPr>
              <p:nvPr/>
            </p:nvSpPr>
            <p:spPr bwMode="auto">
              <a:xfrm>
                <a:off x="4108" y="2104"/>
                <a:ext cx="403" cy="0"/>
              </a:xfrm>
              <a:prstGeom prst="line">
                <a:avLst/>
              </a:prstGeom>
              <a:noFill/>
              <a:ln w="12700">
                <a:solidFill>
                  <a:schemeClr val="tx1"/>
                </a:solidFill>
                <a:round/>
                <a:headEnd/>
                <a:tailEnd/>
              </a:ln>
            </p:spPr>
            <p:txBody>
              <a:bodyPr/>
              <a:lstStyle/>
              <a:p>
                <a:endParaRPr lang="en-US"/>
              </a:p>
            </p:txBody>
          </p:sp>
          <p:sp>
            <p:nvSpPr>
              <p:cNvPr id="8238" name="Line 247"/>
              <p:cNvSpPr>
                <a:spLocks noChangeShapeType="1"/>
              </p:cNvSpPr>
              <p:nvPr/>
            </p:nvSpPr>
            <p:spPr bwMode="auto">
              <a:xfrm>
                <a:off x="4109" y="2152"/>
                <a:ext cx="403" cy="0"/>
              </a:xfrm>
              <a:prstGeom prst="line">
                <a:avLst/>
              </a:prstGeom>
              <a:noFill/>
              <a:ln w="12700">
                <a:solidFill>
                  <a:schemeClr val="tx1"/>
                </a:solidFill>
                <a:round/>
                <a:headEnd/>
                <a:tailEnd/>
              </a:ln>
            </p:spPr>
            <p:txBody>
              <a:bodyPr/>
              <a:lstStyle/>
              <a:p>
                <a:endParaRPr lang="en-US"/>
              </a:p>
            </p:txBody>
          </p:sp>
          <p:sp>
            <p:nvSpPr>
              <p:cNvPr id="8239" name="Line 248"/>
              <p:cNvSpPr>
                <a:spLocks noChangeShapeType="1"/>
              </p:cNvSpPr>
              <p:nvPr/>
            </p:nvSpPr>
            <p:spPr bwMode="auto">
              <a:xfrm>
                <a:off x="4111" y="2202"/>
                <a:ext cx="403" cy="0"/>
              </a:xfrm>
              <a:prstGeom prst="line">
                <a:avLst/>
              </a:prstGeom>
              <a:noFill/>
              <a:ln w="12700">
                <a:solidFill>
                  <a:schemeClr val="tx1"/>
                </a:solidFill>
                <a:round/>
                <a:headEnd/>
                <a:tailEnd/>
              </a:ln>
            </p:spPr>
            <p:txBody>
              <a:bodyPr/>
              <a:lstStyle/>
              <a:p>
                <a:endParaRPr lang="en-US"/>
              </a:p>
            </p:txBody>
          </p:sp>
          <p:sp>
            <p:nvSpPr>
              <p:cNvPr id="8240" name="Line 249"/>
              <p:cNvSpPr>
                <a:spLocks noChangeShapeType="1"/>
              </p:cNvSpPr>
              <p:nvPr/>
            </p:nvSpPr>
            <p:spPr bwMode="auto">
              <a:xfrm>
                <a:off x="4112" y="2251"/>
                <a:ext cx="403" cy="0"/>
              </a:xfrm>
              <a:prstGeom prst="line">
                <a:avLst/>
              </a:prstGeom>
              <a:noFill/>
              <a:ln w="12700">
                <a:solidFill>
                  <a:schemeClr val="tx1"/>
                </a:solidFill>
                <a:round/>
                <a:headEnd/>
                <a:tailEnd/>
              </a:ln>
            </p:spPr>
            <p:txBody>
              <a:bodyPr/>
              <a:lstStyle/>
              <a:p>
                <a:endParaRPr lang="en-US"/>
              </a:p>
            </p:txBody>
          </p:sp>
          <p:sp>
            <p:nvSpPr>
              <p:cNvPr id="8241" name="Line 250"/>
              <p:cNvSpPr>
                <a:spLocks noChangeShapeType="1"/>
              </p:cNvSpPr>
              <p:nvPr/>
            </p:nvSpPr>
            <p:spPr bwMode="auto">
              <a:xfrm>
                <a:off x="4122" y="2299"/>
                <a:ext cx="403" cy="0"/>
              </a:xfrm>
              <a:prstGeom prst="line">
                <a:avLst/>
              </a:prstGeom>
              <a:noFill/>
              <a:ln w="12700">
                <a:solidFill>
                  <a:schemeClr val="tx1"/>
                </a:solidFill>
                <a:round/>
                <a:headEnd/>
                <a:tailEnd/>
              </a:ln>
            </p:spPr>
            <p:txBody>
              <a:bodyPr/>
              <a:lstStyle/>
              <a:p>
                <a:endParaRPr lang="en-US"/>
              </a:p>
            </p:txBody>
          </p:sp>
          <p:sp>
            <p:nvSpPr>
              <p:cNvPr id="8242" name="Line 251"/>
              <p:cNvSpPr>
                <a:spLocks noChangeShapeType="1"/>
              </p:cNvSpPr>
              <p:nvPr/>
            </p:nvSpPr>
            <p:spPr bwMode="auto">
              <a:xfrm>
                <a:off x="4122" y="2340"/>
                <a:ext cx="403" cy="0"/>
              </a:xfrm>
              <a:prstGeom prst="line">
                <a:avLst/>
              </a:prstGeom>
              <a:noFill/>
              <a:ln w="12700">
                <a:solidFill>
                  <a:schemeClr val="tx1"/>
                </a:solidFill>
                <a:round/>
                <a:headEnd/>
                <a:tailEnd/>
              </a:ln>
            </p:spPr>
            <p:txBody>
              <a:bodyPr/>
              <a:lstStyle/>
              <a:p>
                <a:endParaRPr lang="en-US"/>
              </a:p>
            </p:txBody>
          </p:sp>
        </p:grpSp>
        <p:grpSp>
          <p:nvGrpSpPr>
            <p:cNvPr id="8218" name="Group 252"/>
            <p:cNvGrpSpPr>
              <a:grpSpLocks/>
            </p:cNvGrpSpPr>
            <p:nvPr/>
          </p:nvGrpSpPr>
          <p:grpSpPr bwMode="auto">
            <a:xfrm>
              <a:off x="4026" y="1698"/>
              <a:ext cx="521" cy="608"/>
              <a:chOff x="4049" y="1784"/>
              <a:chExt cx="521" cy="608"/>
            </a:xfrm>
          </p:grpSpPr>
          <p:sp>
            <p:nvSpPr>
              <p:cNvPr id="8219" name="Rectangle 253"/>
              <p:cNvSpPr>
                <a:spLocks noChangeArrowheads="1"/>
              </p:cNvSpPr>
              <p:nvPr/>
            </p:nvSpPr>
            <p:spPr bwMode="auto">
              <a:xfrm>
                <a:off x="4049" y="1784"/>
                <a:ext cx="521" cy="60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8220" name="Line 254"/>
              <p:cNvSpPr>
                <a:spLocks noChangeShapeType="1"/>
              </p:cNvSpPr>
              <p:nvPr/>
            </p:nvSpPr>
            <p:spPr bwMode="auto">
              <a:xfrm>
                <a:off x="4190" y="1862"/>
                <a:ext cx="213" cy="0"/>
              </a:xfrm>
              <a:prstGeom prst="line">
                <a:avLst/>
              </a:prstGeom>
              <a:noFill/>
              <a:ln w="12700">
                <a:solidFill>
                  <a:schemeClr val="tx1"/>
                </a:solidFill>
                <a:round/>
                <a:headEnd/>
                <a:tailEnd/>
              </a:ln>
            </p:spPr>
            <p:txBody>
              <a:bodyPr/>
              <a:lstStyle/>
              <a:p>
                <a:endParaRPr lang="en-US"/>
              </a:p>
            </p:txBody>
          </p:sp>
          <p:sp>
            <p:nvSpPr>
              <p:cNvPr id="8221" name="Line 255"/>
              <p:cNvSpPr>
                <a:spLocks noChangeShapeType="1"/>
              </p:cNvSpPr>
              <p:nvPr/>
            </p:nvSpPr>
            <p:spPr bwMode="auto">
              <a:xfrm>
                <a:off x="4103" y="1917"/>
                <a:ext cx="403" cy="0"/>
              </a:xfrm>
              <a:prstGeom prst="line">
                <a:avLst/>
              </a:prstGeom>
              <a:noFill/>
              <a:ln w="12700">
                <a:solidFill>
                  <a:schemeClr val="tx1"/>
                </a:solidFill>
                <a:round/>
                <a:headEnd/>
                <a:tailEnd/>
              </a:ln>
            </p:spPr>
            <p:txBody>
              <a:bodyPr/>
              <a:lstStyle/>
              <a:p>
                <a:endParaRPr lang="en-US"/>
              </a:p>
            </p:txBody>
          </p:sp>
          <p:sp>
            <p:nvSpPr>
              <p:cNvPr id="8222" name="Line 256"/>
              <p:cNvSpPr>
                <a:spLocks noChangeShapeType="1"/>
              </p:cNvSpPr>
              <p:nvPr/>
            </p:nvSpPr>
            <p:spPr bwMode="auto">
              <a:xfrm>
                <a:off x="4104" y="1966"/>
                <a:ext cx="403" cy="0"/>
              </a:xfrm>
              <a:prstGeom prst="line">
                <a:avLst/>
              </a:prstGeom>
              <a:noFill/>
              <a:ln w="12700">
                <a:solidFill>
                  <a:schemeClr val="tx1"/>
                </a:solidFill>
                <a:round/>
                <a:headEnd/>
                <a:tailEnd/>
              </a:ln>
            </p:spPr>
            <p:txBody>
              <a:bodyPr/>
              <a:lstStyle/>
              <a:p>
                <a:endParaRPr lang="en-US"/>
              </a:p>
            </p:txBody>
          </p:sp>
          <p:sp>
            <p:nvSpPr>
              <p:cNvPr id="8223" name="Line 257"/>
              <p:cNvSpPr>
                <a:spLocks noChangeShapeType="1"/>
              </p:cNvSpPr>
              <p:nvPr/>
            </p:nvSpPr>
            <p:spPr bwMode="auto">
              <a:xfrm>
                <a:off x="4113" y="2014"/>
                <a:ext cx="403" cy="0"/>
              </a:xfrm>
              <a:prstGeom prst="line">
                <a:avLst/>
              </a:prstGeom>
              <a:noFill/>
              <a:ln w="12700">
                <a:solidFill>
                  <a:schemeClr val="tx1"/>
                </a:solidFill>
                <a:round/>
                <a:headEnd/>
                <a:tailEnd/>
              </a:ln>
            </p:spPr>
            <p:txBody>
              <a:bodyPr/>
              <a:lstStyle/>
              <a:p>
                <a:endParaRPr lang="en-US"/>
              </a:p>
            </p:txBody>
          </p:sp>
          <p:sp>
            <p:nvSpPr>
              <p:cNvPr id="8224" name="Line 258"/>
              <p:cNvSpPr>
                <a:spLocks noChangeShapeType="1"/>
              </p:cNvSpPr>
              <p:nvPr/>
            </p:nvSpPr>
            <p:spPr bwMode="auto">
              <a:xfrm>
                <a:off x="4114" y="2056"/>
                <a:ext cx="403" cy="0"/>
              </a:xfrm>
              <a:prstGeom prst="line">
                <a:avLst/>
              </a:prstGeom>
              <a:noFill/>
              <a:ln w="12700">
                <a:solidFill>
                  <a:schemeClr val="tx1"/>
                </a:solidFill>
                <a:round/>
                <a:headEnd/>
                <a:tailEnd/>
              </a:ln>
            </p:spPr>
            <p:txBody>
              <a:bodyPr/>
              <a:lstStyle/>
              <a:p>
                <a:endParaRPr lang="en-US"/>
              </a:p>
            </p:txBody>
          </p:sp>
          <p:sp>
            <p:nvSpPr>
              <p:cNvPr id="8225" name="Line 259"/>
              <p:cNvSpPr>
                <a:spLocks noChangeShapeType="1"/>
              </p:cNvSpPr>
              <p:nvPr/>
            </p:nvSpPr>
            <p:spPr bwMode="auto">
              <a:xfrm>
                <a:off x="4108" y="2104"/>
                <a:ext cx="403" cy="0"/>
              </a:xfrm>
              <a:prstGeom prst="line">
                <a:avLst/>
              </a:prstGeom>
              <a:noFill/>
              <a:ln w="12700">
                <a:solidFill>
                  <a:schemeClr val="tx1"/>
                </a:solidFill>
                <a:round/>
                <a:headEnd/>
                <a:tailEnd/>
              </a:ln>
            </p:spPr>
            <p:txBody>
              <a:bodyPr/>
              <a:lstStyle/>
              <a:p>
                <a:endParaRPr lang="en-US"/>
              </a:p>
            </p:txBody>
          </p:sp>
          <p:sp>
            <p:nvSpPr>
              <p:cNvPr id="8226" name="Line 260"/>
              <p:cNvSpPr>
                <a:spLocks noChangeShapeType="1"/>
              </p:cNvSpPr>
              <p:nvPr/>
            </p:nvSpPr>
            <p:spPr bwMode="auto">
              <a:xfrm>
                <a:off x="4109" y="2152"/>
                <a:ext cx="403" cy="0"/>
              </a:xfrm>
              <a:prstGeom prst="line">
                <a:avLst/>
              </a:prstGeom>
              <a:noFill/>
              <a:ln w="12700">
                <a:solidFill>
                  <a:schemeClr val="tx1"/>
                </a:solidFill>
                <a:round/>
                <a:headEnd/>
                <a:tailEnd/>
              </a:ln>
            </p:spPr>
            <p:txBody>
              <a:bodyPr/>
              <a:lstStyle/>
              <a:p>
                <a:endParaRPr lang="en-US"/>
              </a:p>
            </p:txBody>
          </p:sp>
          <p:sp>
            <p:nvSpPr>
              <p:cNvPr id="8227" name="Line 261"/>
              <p:cNvSpPr>
                <a:spLocks noChangeShapeType="1"/>
              </p:cNvSpPr>
              <p:nvPr/>
            </p:nvSpPr>
            <p:spPr bwMode="auto">
              <a:xfrm>
                <a:off x="4111" y="2202"/>
                <a:ext cx="403" cy="0"/>
              </a:xfrm>
              <a:prstGeom prst="line">
                <a:avLst/>
              </a:prstGeom>
              <a:noFill/>
              <a:ln w="12700">
                <a:solidFill>
                  <a:schemeClr val="tx1"/>
                </a:solidFill>
                <a:round/>
                <a:headEnd/>
                <a:tailEnd/>
              </a:ln>
            </p:spPr>
            <p:txBody>
              <a:bodyPr/>
              <a:lstStyle/>
              <a:p>
                <a:endParaRPr lang="en-US"/>
              </a:p>
            </p:txBody>
          </p:sp>
          <p:sp>
            <p:nvSpPr>
              <p:cNvPr id="8228" name="Line 262"/>
              <p:cNvSpPr>
                <a:spLocks noChangeShapeType="1"/>
              </p:cNvSpPr>
              <p:nvPr/>
            </p:nvSpPr>
            <p:spPr bwMode="auto">
              <a:xfrm>
                <a:off x="4112" y="2251"/>
                <a:ext cx="403" cy="0"/>
              </a:xfrm>
              <a:prstGeom prst="line">
                <a:avLst/>
              </a:prstGeom>
              <a:noFill/>
              <a:ln w="12700">
                <a:solidFill>
                  <a:schemeClr val="tx1"/>
                </a:solidFill>
                <a:round/>
                <a:headEnd/>
                <a:tailEnd/>
              </a:ln>
            </p:spPr>
            <p:txBody>
              <a:bodyPr/>
              <a:lstStyle/>
              <a:p>
                <a:endParaRPr lang="en-US"/>
              </a:p>
            </p:txBody>
          </p:sp>
          <p:sp>
            <p:nvSpPr>
              <p:cNvPr id="8229" name="Line 263"/>
              <p:cNvSpPr>
                <a:spLocks noChangeShapeType="1"/>
              </p:cNvSpPr>
              <p:nvPr/>
            </p:nvSpPr>
            <p:spPr bwMode="auto">
              <a:xfrm>
                <a:off x="4122" y="2299"/>
                <a:ext cx="403" cy="0"/>
              </a:xfrm>
              <a:prstGeom prst="line">
                <a:avLst/>
              </a:prstGeom>
              <a:noFill/>
              <a:ln w="12700">
                <a:solidFill>
                  <a:schemeClr val="tx1"/>
                </a:solidFill>
                <a:round/>
                <a:headEnd/>
                <a:tailEnd/>
              </a:ln>
            </p:spPr>
            <p:txBody>
              <a:bodyPr/>
              <a:lstStyle/>
              <a:p>
                <a:endParaRPr lang="en-US"/>
              </a:p>
            </p:txBody>
          </p:sp>
          <p:sp>
            <p:nvSpPr>
              <p:cNvPr id="8230" name="Line 264"/>
              <p:cNvSpPr>
                <a:spLocks noChangeShapeType="1"/>
              </p:cNvSpPr>
              <p:nvPr/>
            </p:nvSpPr>
            <p:spPr bwMode="auto">
              <a:xfrm>
                <a:off x="4122" y="2340"/>
                <a:ext cx="403" cy="0"/>
              </a:xfrm>
              <a:prstGeom prst="line">
                <a:avLst/>
              </a:prstGeom>
              <a:noFill/>
              <a:ln w="12700">
                <a:solidFill>
                  <a:schemeClr val="tx1"/>
                </a:solidFill>
                <a:round/>
                <a:headEnd/>
                <a:tailEnd/>
              </a:ln>
            </p:spPr>
            <p:txBody>
              <a:bodyPr/>
              <a:lstStyle/>
              <a:p>
                <a:endParaRPr lang="en-US"/>
              </a:p>
            </p:txBody>
          </p:sp>
        </p:grpSp>
      </p:grpSp>
      <p:grpSp>
        <p:nvGrpSpPr>
          <p:cNvPr id="8209" name="Group 265"/>
          <p:cNvGrpSpPr>
            <a:grpSpLocks/>
          </p:cNvGrpSpPr>
          <p:nvPr/>
        </p:nvGrpSpPr>
        <p:grpSpPr bwMode="auto">
          <a:xfrm>
            <a:off x="1255713" y="5410200"/>
            <a:ext cx="1508125" cy="493713"/>
            <a:chOff x="1165" y="3369"/>
            <a:chExt cx="950" cy="311"/>
          </a:xfrm>
        </p:grpSpPr>
        <p:sp>
          <p:nvSpPr>
            <p:cNvPr id="8212" name="Rectangle 266"/>
            <p:cNvSpPr>
              <a:spLocks noChangeArrowheads="1"/>
            </p:cNvSpPr>
            <p:nvPr/>
          </p:nvSpPr>
          <p:spPr bwMode="auto">
            <a:xfrm>
              <a:off x="1342" y="3369"/>
              <a:ext cx="773" cy="134"/>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8213" name="Rectangle 267"/>
            <p:cNvSpPr>
              <a:spLocks noChangeArrowheads="1"/>
            </p:cNvSpPr>
            <p:nvPr/>
          </p:nvSpPr>
          <p:spPr bwMode="auto">
            <a:xfrm>
              <a:off x="1280" y="3433"/>
              <a:ext cx="773" cy="134"/>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8214" name="Rectangle 268"/>
            <p:cNvSpPr>
              <a:spLocks noChangeArrowheads="1"/>
            </p:cNvSpPr>
            <p:nvPr/>
          </p:nvSpPr>
          <p:spPr bwMode="auto">
            <a:xfrm>
              <a:off x="1218" y="3482"/>
              <a:ext cx="773" cy="134"/>
            </a:xfrm>
            <a:prstGeom prst="rect">
              <a:avLst/>
            </a:prstGeom>
            <a:solidFill>
              <a:srgbClr val="C0C0C0"/>
            </a:solidFill>
            <a:ln w="12700">
              <a:solidFill>
                <a:schemeClr val="tx1"/>
              </a:solidFill>
              <a:miter lim="800000"/>
              <a:headEnd/>
              <a:tailEnd/>
            </a:ln>
          </p:spPr>
          <p:txBody>
            <a:bodyPr wrap="none" anchor="ctr"/>
            <a:lstStyle/>
            <a:p>
              <a:endParaRPr lang="en-US"/>
            </a:p>
          </p:txBody>
        </p:sp>
        <p:sp>
          <p:nvSpPr>
            <p:cNvPr id="8215" name="Rectangle 269"/>
            <p:cNvSpPr>
              <a:spLocks noChangeArrowheads="1"/>
            </p:cNvSpPr>
            <p:nvPr/>
          </p:nvSpPr>
          <p:spPr bwMode="auto">
            <a:xfrm>
              <a:off x="1165" y="3546"/>
              <a:ext cx="773" cy="134"/>
            </a:xfrm>
            <a:prstGeom prst="rect">
              <a:avLst/>
            </a:prstGeom>
            <a:solidFill>
              <a:srgbClr val="C0C0C0"/>
            </a:solidFill>
            <a:ln w="12700">
              <a:solidFill>
                <a:schemeClr val="tx1"/>
              </a:solidFill>
              <a:miter lim="800000"/>
              <a:headEnd/>
              <a:tailEnd/>
            </a:ln>
          </p:spPr>
          <p:txBody>
            <a:bodyPr wrap="none" anchor="ctr"/>
            <a:lstStyle/>
            <a:p>
              <a:endParaRPr lang="en-US"/>
            </a:p>
          </p:txBody>
        </p:sp>
      </p:grpSp>
      <p:sp>
        <p:nvSpPr>
          <p:cNvPr id="8210" name="Rectangle 270"/>
          <p:cNvSpPr>
            <a:spLocks noChangeArrowheads="1"/>
          </p:cNvSpPr>
          <p:nvPr/>
        </p:nvSpPr>
        <p:spPr bwMode="auto">
          <a:xfrm>
            <a:off x="3538538" y="4238625"/>
            <a:ext cx="1457325" cy="696913"/>
          </a:xfrm>
          <a:prstGeom prst="rect">
            <a:avLst/>
          </a:prstGeom>
          <a:noFill/>
          <a:ln w="9525">
            <a:noFill/>
            <a:miter lim="800000"/>
            <a:headEnd/>
            <a:tailEnd/>
          </a:ln>
        </p:spPr>
        <p:txBody>
          <a:bodyPr/>
          <a:lstStyle/>
          <a:p>
            <a:pPr marL="342900" indent="-342900" eaLnBrk="0" hangingPunct="0"/>
            <a:r>
              <a:rPr lang="en-US" sz="1200" b="0">
                <a:latin typeface="Cambria" pitchFamily="18" charset="0"/>
              </a:rPr>
              <a:t>Data</a:t>
            </a:r>
          </a:p>
          <a:p>
            <a:pPr marL="342900" indent="-342900" eaLnBrk="0" hangingPunct="0"/>
            <a:r>
              <a:rPr lang="en-US" sz="1200" b="0">
                <a:latin typeface="Cambria" pitchFamily="18" charset="0"/>
              </a:rPr>
              <a:t>Model</a:t>
            </a:r>
          </a:p>
        </p:txBody>
      </p:sp>
      <p:sp>
        <p:nvSpPr>
          <p:cNvPr id="8211" name="Text Box 272"/>
          <p:cNvSpPr txBox="1">
            <a:spLocks noChangeArrowheads="1"/>
          </p:cNvSpPr>
          <p:nvPr/>
        </p:nvSpPr>
        <p:spPr bwMode="auto">
          <a:xfrm>
            <a:off x="228600" y="1524000"/>
            <a:ext cx="8763000" cy="396875"/>
          </a:xfrm>
          <a:prstGeom prst="rect">
            <a:avLst/>
          </a:prstGeom>
          <a:noFill/>
          <a:ln w="9525" algn="ctr">
            <a:noFill/>
            <a:miter lim="800000"/>
            <a:headEnd/>
            <a:tailEnd/>
          </a:ln>
        </p:spPr>
        <p:txBody>
          <a:bodyPr>
            <a:spAutoFit/>
          </a:bodyPr>
          <a:lstStyle/>
          <a:p>
            <a:pPr algn="l">
              <a:buFont typeface="Wingdings" pitchFamily="2" charset="2"/>
              <a:buChar char="v"/>
            </a:pPr>
            <a:r>
              <a:rPr lang="en-US" sz="2000" b="0" dirty="0">
                <a:latin typeface="Cambria" pitchFamily="18" charset="0"/>
              </a:rPr>
              <a:t>The following is the pictorial representation of contents of a data model: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7"/>
          <p:cNvSpPr>
            <a:spLocks noGrp="1" noChangeArrowheads="1"/>
          </p:cNvSpPr>
          <p:nvPr>
            <p:ph type="sldNum" sz="quarter" idx="10"/>
          </p:nvPr>
        </p:nvSpPr>
        <p:spPr>
          <a:noFill/>
        </p:spPr>
        <p:txBody>
          <a:bodyPr/>
          <a:lstStyle/>
          <a:p>
            <a:fld id="{7A4D6F3D-85C0-4C6A-B478-A054FBBD5135}" type="slidenum">
              <a:rPr lang="en-US" smtClean="0"/>
              <a:pPr/>
              <a:t>7</a:t>
            </a:fld>
            <a:endParaRPr lang="en-US" smtClean="0"/>
          </a:p>
        </p:txBody>
      </p:sp>
      <p:sp>
        <p:nvSpPr>
          <p:cNvPr id="9219" name="Rectangle 2"/>
          <p:cNvSpPr>
            <a:spLocks noGrp="1" noChangeArrowheads="1"/>
          </p:cNvSpPr>
          <p:nvPr>
            <p:ph type="title"/>
          </p:nvPr>
        </p:nvSpPr>
        <p:spPr/>
        <p:txBody>
          <a:bodyPr/>
          <a:lstStyle/>
          <a:p>
            <a:pPr eaLnBrk="1" hangingPunct="1"/>
            <a:r>
              <a:rPr lang="en-US" sz="3600" smtClean="0"/>
              <a:t>Benefits of Data Modeling</a:t>
            </a:r>
          </a:p>
        </p:txBody>
      </p:sp>
      <p:sp>
        <p:nvSpPr>
          <p:cNvPr id="9220" name="Rectangle 3"/>
          <p:cNvSpPr>
            <a:spLocks noGrp="1" noChangeArrowheads="1"/>
          </p:cNvSpPr>
          <p:nvPr>
            <p:ph type="body" idx="1"/>
          </p:nvPr>
        </p:nvSpPr>
        <p:spPr/>
        <p:txBody>
          <a:bodyPr/>
          <a:lstStyle/>
          <a:p>
            <a:pPr eaLnBrk="1" hangingPunct="1">
              <a:lnSpc>
                <a:spcPct val="120000"/>
              </a:lnSpc>
              <a:spcBef>
                <a:spcPts val="600"/>
              </a:spcBef>
            </a:pPr>
            <a:r>
              <a:rPr lang="en-US" sz="2000" dirty="0" smtClean="0"/>
              <a:t>Data Modeling is the most labor intensive and  time-consuming part of the development process which makes the coding simple. </a:t>
            </a:r>
          </a:p>
          <a:p>
            <a:pPr eaLnBrk="1" hangingPunct="1">
              <a:lnSpc>
                <a:spcPct val="120000"/>
              </a:lnSpc>
              <a:spcBef>
                <a:spcPts val="600"/>
              </a:spcBef>
            </a:pPr>
            <a:r>
              <a:rPr lang="en-US" sz="2000" dirty="0" smtClean="0"/>
              <a:t>Data Modeling helps in tuning the performance in design phase.</a:t>
            </a:r>
          </a:p>
          <a:p>
            <a:pPr eaLnBrk="1" hangingPunct="1">
              <a:lnSpc>
                <a:spcPct val="120000"/>
              </a:lnSpc>
              <a:spcBef>
                <a:spcPts val="600"/>
              </a:spcBef>
            </a:pPr>
            <a:r>
              <a:rPr lang="en-US" sz="2000" dirty="0" smtClean="0"/>
              <a:t>Data Modeling  helps in infrastructure planning  storage and other resources.</a:t>
            </a:r>
          </a:p>
          <a:p>
            <a:pPr eaLnBrk="1" hangingPunct="1">
              <a:lnSpc>
                <a:spcPct val="120000"/>
              </a:lnSpc>
              <a:spcBef>
                <a:spcPts val="600"/>
              </a:spcBef>
            </a:pPr>
            <a:r>
              <a:rPr lang="en-US" sz="2000" dirty="0" smtClean="0"/>
              <a:t>It makes sure that the all data objects required by the database are completely and accurately represented.</a:t>
            </a:r>
          </a:p>
          <a:p>
            <a:pPr eaLnBrk="1" hangingPunct="1">
              <a:lnSpc>
                <a:spcPct val="120000"/>
              </a:lnSpc>
              <a:spcBef>
                <a:spcPts val="600"/>
              </a:spcBef>
            </a:pPr>
            <a:r>
              <a:rPr lang="en-US" sz="2000" dirty="0" smtClean="0"/>
              <a:t>Information in the data model are applied to define</a:t>
            </a:r>
            <a:r>
              <a:rPr lang="en-US" sz="2000" b="1" dirty="0" smtClean="0"/>
              <a:t>:</a:t>
            </a:r>
          </a:p>
          <a:p>
            <a:pPr lvl="1" eaLnBrk="1" hangingPunct="1">
              <a:lnSpc>
                <a:spcPct val="120000"/>
              </a:lnSpc>
              <a:spcBef>
                <a:spcPts val="600"/>
              </a:spcBef>
            </a:pPr>
            <a:r>
              <a:rPr lang="en-US" sz="1800" dirty="0" smtClean="0"/>
              <a:t>Relational Tables </a:t>
            </a:r>
          </a:p>
          <a:p>
            <a:pPr lvl="1" eaLnBrk="1" hangingPunct="1">
              <a:lnSpc>
                <a:spcPct val="120000"/>
              </a:lnSpc>
              <a:spcBef>
                <a:spcPts val="600"/>
              </a:spcBef>
            </a:pPr>
            <a:r>
              <a:rPr lang="en-US" sz="1800" dirty="0" smtClean="0"/>
              <a:t>Primary and Foreign keys </a:t>
            </a:r>
          </a:p>
          <a:p>
            <a:pPr lvl="1" eaLnBrk="1" hangingPunct="1">
              <a:lnSpc>
                <a:spcPct val="120000"/>
              </a:lnSpc>
              <a:spcBef>
                <a:spcPts val="600"/>
              </a:spcBef>
            </a:pPr>
            <a:r>
              <a:rPr lang="en-US" sz="1800" dirty="0" smtClean="0"/>
              <a:t>Stored Procedures</a:t>
            </a:r>
          </a:p>
          <a:p>
            <a:pPr lvl="1" eaLnBrk="1" hangingPunct="1">
              <a:lnSpc>
                <a:spcPct val="120000"/>
              </a:lnSpc>
              <a:spcBef>
                <a:spcPts val="600"/>
              </a:spcBef>
            </a:pPr>
            <a:r>
              <a:rPr lang="en-US" sz="1800" dirty="0" smtClean="0"/>
              <a:t>Triggers</a:t>
            </a:r>
          </a:p>
          <a:p>
            <a:pPr eaLnBrk="1" hangingPunct="1">
              <a:lnSpc>
                <a:spcPct val="120000"/>
              </a:lnSpc>
              <a:spcBef>
                <a:spcPts val="600"/>
              </a:spcBef>
            </a:pPr>
            <a:endParaRPr lang="en-US" sz="1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10"/>
          </p:nvPr>
        </p:nvSpPr>
        <p:spPr>
          <a:noFill/>
        </p:spPr>
        <p:txBody>
          <a:bodyPr/>
          <a:lstStyle/>
          <a:p>
            <a:fld id="{39B116F6-351B-48E0-8985-A6BA754638F9}" type="slidenum">
              <a:rPr lang="en-US" smtClean="0"/>
              <a:pPr/>
              <a:t>8</a:t>
            </a:fld>
            <a:endParaRPr lang="en-US" smtClean="0"/>
          </a:p>
        </p:txBody>
      </p:sp>
      <p:sp>
        <p:nvSpPr>
          <p:cNvPr id="10243" name="Rectangle 2"/>
          <p:cNvSpPr>
            <a:spLocks noGrp="1" noChangeArrowheads="1"/>
          </p:cNvSpPr>
          <p:nvPr>
            <p:ph type="title"/>
          </p:nvPr>
        </p:nvSpPr>
        <p:spPr/>
        <p:txBody>
          <a:bodyPr/>
          <a:lstStyle/>
          <a:p>
            <a:pPr eaLnBrk="1" hangingPunct="1"/>
            <a:r>
              <a:rPr lang="en-US" sz="3600" smtClean="0"/>
              <a:t>Benefits of Data Modeling (Contd.)</a:t>
            </a:r>
          </a:p>
        </p:txBody>
      </p:sp>
      <p:sp>
        <p:nvSpPr>
          <p:cNvPr id="10244" name="Rectangle 3"/>
          <p:cNvSpPr>
            <a:spLocks noGrp="1" noChangeArrowheads="1"/>
          </p:cNvSpPr>
          <p:nvPr>
            <p:ph type="body" idx="1"/>
          </p:nvPr>
        </p:nvSpPr>
        <p:spPr>
          <a:xfrm>
            <a:off x="228600" y="1371600"/>
            <a:ext cx="8686800" cy="4495800"/>
          </a:xfrm>
        </p:spPr>
        <p:txBody>
          <a:bodyPr/>
          <a:lstStyle/>
          <a:p>
            <a:pPr eaLnBrk="1" hangingPunct="1">
              <a:lnSpc>
                <a:spcPct val="160000"/>
              </a:lnSpc>
            </a:pPr>
            <a:r>
              <a:rPr lang="en-US" dirty="0" smtClean="0"/>
              <a:t>Benefits of  a good data model are as follows:</a:t>
            </a:r>
          </a:p>
          <a:p>
            <a:pPr lvl="1" eaLnBrk="1" hangingPunct="1">
              <a:lnSpc>
                <a:spcPct val="160000"/>
              </a:lnSpc>
              <a:buSzPct val="95000"/>
            </a:pPr>
            <a:r>
              <a:rPr lang="en-US" dirty="0" smtClean="0"/>
              <a:t>Data Model helps not to store redundant data.</a:t>
            </a:r>
          </a:p>
          <a:p>
            <a:pPr lvl="1" eaLnBrk="1" hangingPunct="1">
              <a:lnSpc>
                <a:spcPct val="160000"/>
              </a:lnSpc>
              <a:buSzPct val="95000"/>
            </a:pPr>
            <a:r>
              <a:rPr lang="en-US" dirty="0" smtClean="0"/>
              <a:t>Data Model helps in completeness of data.</a:t>
            </a:r>
          </a:p>
          <a:p>
            <a:pPr lvl="1" eaLnBrk="1" hangingPunct="1">
              <a:lnSpc>
                <a:spcPct val="160000"/>
              </a:lnSpc>
              <a:buSzPct val="95000"/>
            </a:pPr>
            <a:r>
              <a:rPr lang="en-US" dirty="0" smtClean="0"/>
              <a:t>Data Model helps for reusability of data.</a:t>
            </a:r>
          </a:p>
          <a:p>
            <a:pPr lvl="1" eaLnBrk="1" hangingPunct="1">
              <a:lnSpc>
                <a:spcPct val="160000"/>
              </a:lnSpc>
              <a:buSzPct val="95000"/>
            </a:pPr>
            <a:r>
              <a:rPr lang="en-US" dirty="0" smtClean="0"/>
              <a:t>Data Model can have applied business rules.</a:t>
            </a:r>
          </a:p>
          <a:p>
            <a:pPr lvl="1" eaLnBrk="1" hangingPunct="1">
              <a:lnSpc>
                <a:spcPct val="160000"/>
              </a:lnSpc>
              <a:buSzPct val="95000"/>
            </a:pPr>
            <a:r>
              <a:rPr lang="en-US" dirty="0" smtClean="0"/>
              <a:t>Data Model makes the data simple and flexible enough to support future changes.</a:t>
            </a:r>
          </a:p>
          <a:p>
            <a:pPr lvl="1" eaLnBrk="1" hangingPunct="1">
              <a:lnSpc>
                <a:spcPct val="160000"/>
              </a:lnSpc>
              <a:buSzPct val="95000"/>
              <a:buFont typeface="Wingdings 2" pitchFamily="18" charset="2"/>
              <a:buNone/>
            </a:pPr>
            <a:endParaRPr lang="en-US"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10"/>
          </p:nvPr>
        </p:nvSpPr>
        <p:spPr>
          <a:noFill/>
        </p:spPr>
        <p:txBody>
          <a:bodyPr/>
          <a:lstStyle/>
          <a:p>
            <a:fld id="{3A3996A8-F920-4841-9E30-C6507CB83455}" type="slidenum">
              <a:rPr lang="en-US" smtClean="0"/>
              <a:pPr/>
              <a:t>9</a:t>
            </a:fld>
            <a:endParaRPr lang="en-US" smtClean="0"/>
          </a:p>
        </p:txBody>
      </p:sp>
      <p:sp>
        <p:nvSpPr>
          <p:cNvPr id="11267" name="Rectangle 2"/>
          <p:cNvSpPr>
            <a:spLocks noGrp="1" noChangeArrowheads="1"/>
          </p:cNvSpPr>
          <p:nvPr>
            <p:ph type="title"/>
          </p:nvPr>
        </p:nvSpPr>
        <p:spPr/>
        <p:txBody>
          <a:bodyPr/>
          <a:lstStyle/>
          <a:p>
            <a:pPr eaLnBrk="1" hangingPunct="1"/>
            <a:r>
              <a:rPr lang="en-US" sz="3600" smtClean="0"/>
              <a:t>Categories of Data Model</a:t>
            </a:r>
          </a:p>
        </p:txBody>
      </p:sp>
      <p:sp>
        <p:nvSpPr>
          <p:cNvPr id="11268" name="Rectangle 3"/>
          <p:cNvSpPr>
            <a:spLocks noGrp="1" noChangeArrowheads="1"/>
          </p:cNvSpPr>
          <p:nvPr>
            <p:ph type="body" idx="1"/>
          </p:nvPr>
        </p:nvSpPr>
        <p:spPr>
          <a:xfrm>
            <a:off x="228600" y="1371600"/>
            <a:ext cx="8458200" cy="4724400"/>
          </a:xfrm>
        </p:spPr>
        <p:txBody>
          <a:bodyPr/>
          <a:lstStyle/>
          <a:p>
            <a:pPr eaLnBrk="1" hangingPunct="1"/>
            <a:r>
              <a:rPr lang="en-US" dirty="0" smtClean="0"/>
              <a:t>The following are the categories of Data Model:</a:t>
            </a:r>
          </a:p>
          <a:p>
            <a:pPr lvl="1" eaLnBrk="1" hangingPunct="1"/>
            <a:r>
              <a:rPr lang="en-US" dirty="0" smtClean="0"/>
              <a:t>Relational Data Model </a:t>
            </a:r>
          </a:p>
          <a:p>
            <a:pPr lvl="1" eaLnBrk="1" hangingPunct="1"/>
            <a:r>
              <a:rPr lang="en-US" dirty="0" smtClean="0"/>
              <a:t>Dimensional Data Model </a:t>
            </a:r>
          </a:p>
          <a:p>
            <a:pPr lvl="2" eaLnBrk="1" hangingPunct="1"/>
            <a:r>
              <a:rPr lang="en-US" sz="1800" dirty="0" smtClean="0"/>
              <a:t>Relational data model typifies database design for online transaction processing (OLTP). The purpose of OLTP is to process a large number of small transactions without losing any of them.</a:t>
            </a:r>
          </a:p>
          <a:p>
            <a:pPr lvl="2" eaLnBrk="1" hangingPunct="1">
              <a:lnSpc>
                <a:spcPct val="120000"/>
              </a:lnSpc>
              <a:spcBef>
                <a:spcPts val="1200"/>
              </a:spcBef>
              <a:spcAft>
                <a:spcPts val="1200"/>
              </a:spcAft>
            </a:pPr>
            <a:r>
              <a:rPr lang="en-US" sz="1800" dirty="0" smtClean="0"/>
              <a:t>Dimensional Data Model is typically applied to build data marts or data warehouse. In a data-warehousing environment, databases are optimized for data retrieval and analysis. This type of informational processing is known as Online Analytical Processing (OLAP) or decision-support processing.</a:t>
            </a:r>
          </a:p>
          <a:p>
            <a:pPr lvl="1" eaLnBrk="1" hangingPunct="1">
              <a:buFont typeface="Wingdings 2" pitchFamily="18" charset="2"/>
              <a:buNone/>
            </a:pPr>
            <a:endParaRPr lang="en-US" sz="1800" dirty="0" smtClean="0"/>
          </a:p>
          <a:p>
            <a:pPr eaLnBrk="1" hangingPunct="1">
              <a:buFont typeface="Wingdings" pitchFamily="2" charset="2"/>
              <a:buNone/>
            </a:pP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2A096D935D4B4BB96EA62D3CF0BD17" ma:contentTypeVersion="1" ma:contentTypeDescription="Create a new document." ma:contentTypeScope="" ma:versionID="de2a8e9ae2e9a6c4ee813989fb65d25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7133B-EF68-45C6-8505-204C1673F99E}"/>
</file>

<file path=customXml/itemProps2.xml><?xml version="1.0" encoding="utf-8"?>
<ds:datastoreItem xmlns:ds="http://schemas.openxmlformats.org/officeDocument/2006/customXml" ds:itemID="{51F77D71-7AB0-4C60-A0BD-08EB62D05A14}"/>
</file>

<file path=customXml/itemProps3.xml><?xml version="1.0" encoding="utf-8"?>
<ds:datastoreItem xmlns:ds="http://schemas.openxmlformats.org/officeDocument/2006/customXml" ds:itemID="{17C5A764-8CBA-463D-9F31-604811970EF2}"/>
</file>

<file path=docProps/app.xml><?xml version="1.0" encoding="utf-8"?>
<Properties xmlns="http://schemas.openxmlformats.org/officeDocument/2006/extended-properties" xmlns:vt="http://schemas.openxmlformats.org/officeDocument/2006/docPropsVTypes">
  <Template>CA - Presentation Template</Template>
  <TotalTime>1926</TotalTime>
  <Words>1563</Words>
  <Application>Microsoft PowerPoint</Application>
  <PresentationFormat>On-screen Show (4:3)</PresentationFormat>
  <Paragraphs>218</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CA - Presentation Template</vt:lpstr>
      <vt:lpstr>Data Modeling  Re-Cap</vt:lpstr>
      <vt:lpstr>About the Author</vt:lpstr>
      <vt:lpstr>Icons Used</vt:lpstr>
      <vt:lpstr>Data Modeling  Re-Cap: Overview</vt:lpstr>
      <vt:lpstr>Data Modeling  Re-Cap: Objectives</vt:lpstr>
      <vt:lpstr>Data Model Contents </vt:lpstr>
      <vt:lpstr>Benefits of Data Modeling</vt:lpstr>
      <vt:lpstr>Benefits of Data Modeling (Contd.)</vt:lpstr>
      <vt:lpstr>Categories of Data Model</vt:lpstr>
      <vt:lpstr>Relational versus Dimensional Model</vt:lpstr>
      <vt:lpstr>Types of Data Model </vt:lpstr>
      <vt:lpstr>Conceptual Data Model</vt:lpstr>
      <vt:lpstr>Logical Data Model</vt:lpstr>
      <vt:lpstr>Conceptual versus Logical Model</vt:lpstr>
      <vt:lpstr>Physical Data Model</vt:lpstr>
      <vt:lpstr>Features of Physical Data Model</vt:lpstr>
      <vt:lpstr>Logical versus Physical Model</vt:lpstr>
      <vt:lpstr>Slide 18</vt:lpstr>
      <vt:lpstr>Test Your Understanding</vt:lpstr>
      <vt:lpstr>Data Model: Summary</vt:lpstr>
      <vt:lpstr>Data Model Overview: Source</vt:lpstr>
      <vt:lpstr>You have successfully completed  Data Modeling -Recap</vt:lpstr>
    </vt:vector>
  </TitlesOfParts>
  <Manager/>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subject/>
  <dc:creator>121246</dc:creator>
  <cp:keywords/>
  <dc:description/>
  <cp:lastModifiedBy>Sourajita Roy Paul</cp:lastModifiedBy>
  <cp:revision>128</cp:revision>
  <dcterms:created xsi:type="dcterms:W3CDTF">2006-08-07T10:58:16Z</dcterms:created>
  <dcterms:modified xsi:type="dcterms:W3CDTF">2009-03-10T11:36:06Z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0x010100AB2A096D935D4B4BB96EA62D3CF0BD17</vt:lpwstr>
  </property>
</Properties>
</file>