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45"/>
  </p:notesMasterIdLst>
  <p:sldIdLst>
    <p:sldId id="258" r:id="rId5"/>
    <p:sldId id="267" r:id="rId6"/>
    <p:sldId id="307" r:id="rId7"/>
    <p:sldId id="269" r:id="rId8"/>
    <p:sldId id="270" r:id="rId9"/>
    <p:sldId id="271" r:id="rId10"/>
    <p:sldId id="318" r:id="rId11"/>
    <p:sldId id="319" r:id="rId12"/>
    <p:sldId id="323" r:id="rId13"/>
    <p:sldId id="320" r:id="rId14"/>
    <p:sldId id="321" r:id="rId15"/>
    <p:sldId id="322"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46" r:id="rId31"/>
    <p:sldId id="338" r:id="rId32"/>
    <p:sldId id="339" r:id="rId33"/>
    <p:sldId id="340" r:id="rId34"/>
    <p:sldId id="344" r:id="rId35"/>
    <p:sldId id="345" r:id="rId36"/>
    <p:sldId id="341" r:id="rId37"/>
    <p:sldId id="342" r:id="rId38"/>
    <p:sldId id="343" r:id="rId39"/>
    <p:sldId id="275" r:id="rId40"/>
    <p:sldId id="276" r:id="rId41"/>
    <p:sldId id="278" r:id="rId42"/>
    <p:sldId id="279" r:id="rId43"/>
    <p:sldId id="304" r:id="rId44"/>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modifyVerifier cryptProviderType="rsaFull" cryptAlgorithmClass="hash" cryptAlgorithmType="typeAny" cryptAlgorithmSid="4" spinCount="50000" saltData="3myPTfuEYMb/EyXycwdypg" hashData="XbtKB7kKE0RMlQXNAt0NiLXf8UQ"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87094"/>
    <a:srgbClr val="095295"/>
    <a:srgbClr val="D8750D"/>
    <a:srgbClr val="90B5D2"/>
    <a:srgbClr val="209D03"/>
    <a:srgbClr val="3BCB01"/>
    <a:srgbClr val="F5232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695" autoAdjust="0"/>
    <p:restoredTop sz="91970" autoAdjust="0"/>
  </p:normalViewPr>
  <p:slideViewPr>
    <p:cSldViewPr>
      <p:cViewPr>
        <p:scale>
          <a:sx n="100" d="100"/>
          <a:sy n="100" d="100"/>
        </p:scale>
        <p:origin x="-7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3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7659F0-3ED3-449A-8B91-94EC11CC6614}" type="doc">
      <dgm:prSet loTypeId="urn:microsoft.com/office/officeart/2005/8/layout/radial1" loCatId="cycle" qsTypeId="urn:microsoft.com/office/officeart/2005/8/quickstyle/3d1" qsCatId="3D" csTypeId="urn:microsoft.com/office/officeart/2005/8/colors/accent1_2" csCatId="accent1" phldr="1"/>
      <dgm:spPr/>
      <dgm:t>
        <a:bodyPr/>
        <a:lstStyle/>
        <a:p>
          <a:endParaRPr lang="en-US"/>
        </a:p>
      </dgm:t>
    </dgm:pt>
    <dgm:pt modelId="{C0F787D1-7DFB-45F3-95D9-5C2E76C6F433}">
      <dgm:prSet phldrT="[Text]" custT="1"/>
      <dgm:spPr>
        <a:gradFill rotWithShape="0">
          <a:gsLst>
            <a:gs pos="0">
              <a:srgbClr val="FFF200"/>
            </a:gs>
            <a:gs pos="45000">
              <a:srgbClr val="FF7A00"/>
            </a:gs>
            <a:gs pos="70000">
              <a:srgbClr val="FF0300"/>
            </a:gs>
            <a:gs pos="100000">
              <a:srgbClr val="4D0808"/>
            </a:gs>
          </a:gsLst>
          <a:lin ang="16200000" scaled="0"/>
        </a:gradFill>
      </dgm:spPr>
      <dgm:t>
        <a:bodyPr/>
        <a:lstStyle/>
        <a:p>
          <a:r>
            <a:rPr lang="en-US" sz="1800" dirty="0" smtClean="0"/>
            <a:t>Auditing </a:t>
          </a:r>
          <a:endParaRPr lang="en-US" sz="1800" dirty="0"/>
        </a:p>
      </dgm:t>
    </dgm:pt>
    <dgm:pt modelId="{F91C6D96-6859-4CB3-96F4-CD4CC1CD9AF5}" type="parTrans" cxnId="{96219FC2-A597-4964-8840-EAAD789E8BE0}">
      <dgm:prSet/>
      <dgm:spPr/>
      <dgm:t>
        <a:bodyPr/>
        <a:lstStyle/>
        <a:p>
          <a:endParaRPr lang="en-US" sz="2000"/>
        </a:p>
      </dgm:t>
    </dgm:pt>
    <dgm:pt modelId="{F836A9B4-BC4D-4CF2-8BDF-4FB624232005}" type="sibTrans" cxnId="{96219FC2-A597-4964-8840-EAAD789E8BE0}">
      <dgm:prSet/>
      <dgm:spPr/>
      <dgm:t>
        <a:bodyPr/>
        <a:lstStyle/>
        <a:p>
          <a:endParaRPr lang="en-US" sz="2000"/>
        </a:p>
      </dgm:t>
    </dgm:pt>
    <dgm:pt modelId="{D731F98B-C5BF-4970-9E1E-FA371E17955A}">
      <dgm:prSet phldrT="[Text]" custT="1"/>
      <dgm:spPr>
        <a:gradFill rotWithShape="0">
          <a:gsLst>
            <a:gs pos="0">
              <a:srgbClr val="E6DCAC"/>
            </a:gs>
            <a:gs pos="12000">
              <a:srgbClr val="E6D78A"/>
            </a:gs>
            <a:gs pos="30000">
              <a:srgbClr val="C7AC4C"/>
            </a:gs>
            <a:gs pos="45000">
              <a:srgbClr val="E6D78A"/>
            </a:gs>
            <a:gs pos="77000">
              <a:srgbClr val="C7AC4C"/>
            </a:gs>
            <a:gs pos="100000">
              <a:srgbClr val="E6DCAC"/>
            </a:gs>
          </a:gsLst>
          <a:lin ang="16200000" scaled="0"/>
        </a:gradFill>
      </dgm:spPr>
      <dgm:t>
        <a:bodyPr/>
        <a:lstStyle/>
        <a:p>
          <a:r>
            <a:rPr lang="en-US" sz="1400" dirty="0" smtClean="0"/>
            <a:t>Application Uses</a:t>
          </a:r>
          <a:endParaRPr lang="en-US" sz="1400" dirty="0"/>
        </a:p>
      </dgm:t>
    </dgm:pt>
    <dgm:pt modelId="{CC4AF1E0-A7AF-4112-BAA5-C3F5E1DCEDEC}" type="parTrans" cxnId="{0673D89D-7281-4783-8BD5-2AF4ECF83DF6}">
      <dgm:prSet custT="1"/>
      <dgm:spPr/>
      <dgm:t>
        <a:bodyPr/>
        <a:lstStyle/>
        <a:p>
          <a:endParaRPr lang="en-US" sz="600"/>
        </a:p>
      </dgm:t>
    </dgm:pt>
    <dgm:pt modelId="{ED228872-0DF3-4AF1-90D2-31CE5B79B48F}" type="sibTrans" cxnId="{0673D89D-7281-4783-8BD5-2AF4ECF83DF6}">
      <dgm:prSet/>
      <dgm:spPr/>
      <dgm:t>
        <a:bodyPr/>
        <a:lstStyle/>
        <a:p>
          <a:endParaRPr lang="en-US" sz="2000"/>
        </a:p>
      </dgm:t>
    </dgm:pt>
    <dgm:pt modelId="{B3D80C49-5235-4CEA-9CD6-BF4B51AD0C12}">
      <dgm:prSet phldrT="[Text]" custT="1"/>
      <dgm:spPr>
        <a:gradFill rotWithShape="0">
          <a:gsLst>
            <a:gs pos="0">
              <a:srgbClr val="000082"/>
            </a:gs>
            <a:gs pos="30000">
              <a:srgbClr val="66008F"/>
            </a:gs>
            <a:gs pos="64999">
              <a:srgbClr val="BA0066"/>
            </a:gs>
            <a:gs pos="89999">
              <a:srgbClr val="FF0000"/>
            </a:gs>
            <a:gs pos="100000">
              <a:srgbClr val="FF8200"/>
            </a:gs>
          </a:gsLst>
          <a:lin ang="16200000" scaled="0"/>
        </a:gradFill>
      </dgm:spPr>
      <dgm:t>
        <a:bodyPr/>
        <a:lstStyle/>
        <a:p>
          <a:r>
            <a:rPr lang="en-US" sz="1400" dirty="0" smtClean="0"/>
            <a:t>DBA</a:t>
          </a:r>
          <a:endParaRPr lang="en-US" sz="1400" dirty="0"/>
        </a:p>
      </dgm:t>
    </dgm:pt>
    <dgm:pt modelId="{B850A8B1-F6E0-417E-B05D-4A4E8B546F4D}" type="parTrans" cxnId="{A3ACB50A-0F3D-4571-AAD8-6BC684D27BAC}">
      <dgm:prSet custT="1"/>
      <dgm:spPr/>
      <dgm:t>
        <a:bodyPr/>
        <a:lstStyle/>
        <a:p>
          <a:endParaRPr lang="en-US" sz="600"/>
        </a:p>
      </dgm:t>
    </dgm:pt>
    <dgm:pt modelId="{5896E42D-97EA-4B49-A56D-F31DD6DD6EFE}" type="sibTrans" cxnId="{A3ACB50A-0F3D-4571-AAD8-6BC684D27BAC}">
      <dgm:prSet/>
      <dgm:spPr/>
      <dgm:t>
        <a:bodyPr/>
        <a:lstStyle/>
        <a:p>
          <a:endParaRPr lang="en-US" sz="2000"/>
        </a:p>
      </dgm:t>
    </dgm:pt>
    <dgm:pt modelId="{81F6F8F8-9E2F-4DF9-AEC1-31697CDD8103}">
      <dgm:prSet phldrT="[Text]" custT="1"/>
      <dgm:spPr>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16200000" scaled="0"/>
        </a:gradFill>
      </dgm:spPr>
      <dgm:t>
        <a:bodyPr/>
        <a:lstStyle/>
        <a:p>
          <a:r>
            <a:rPr lang="en-US" sz="1400" dirty="0" smtClean="0"/>
            <a:t>Compliance</a:t>
          </a:r>
          <a:endParaRPr lang="en-US" sz="1400" dirty="0"/>
        </a:p>
      </dgm:t>
    </dgm:pt>
    <dgm:pt modelId="{849F1F83-8E40-4A39-A61E-167EAAFD29CE}" type="parTrans" cxnId="{C646450B-B923-479D-B5E7-34109C128640}">
      <dgm:prSet custT="1"/>
      <dgm:spPr/>
      <dgm:t>
        <a:bodyPr/>
        <a:lstStyle/>
        <a:p>
          <a:endParaRPr lang="en-US" sz="600"/>
        </a:p>
      </dgm:t>
    </dgm:pt>
    <dgm:pt modelId="{F19DFBA0-8181-4D50-A9D1-6E07A8302483}" type="sibTrans" cxnId="{C646450B-B923-479D-B5E7-34109C128640}">
      <dgm:prSet/>
      <dgm:spPr/>
      <dgm:t>
        <a:bodyPr/>
        <a:lstStyle/>
        <a:p>
          <a:endParaRPr lang="en-US" sz="2000"/>
        </a:p>
      </dgm:t>
    </dgm:pt>
    <dgm:pt modelId="{44987CA7-8B8D-4DF9-9A05-6BFF90714969}">
      <dgm:prSet phldrT="[Text]" custT="1"/>
      <dgm:spPr>
        <a:gradFill rotWithShape="0">
          <a:gsLst>
            <a:gs pos="0">
              <a:srgbClr val="3399FF"/>
            </a:gs>
            <a:gs pos="16000">
              <a:srgbClr val="00CCCC"/>
            </a:gs>
            <a:gs pos="47000">
              <a:srgbClr val="9999FF"/>
            </a:gs>
            <a:gs pos="60001">
              <a:srgbClr val="2E6792"/>
            </a:gs>
            <a:gs pos="71001">
              <a:srgbClr val="3333CC"/>
            </a:gs>
            <a:gs pos="81000">
              <a:srgbClr val="1170FF"/>
            </a:gs>
            <a:gs pos="100000">
              <a:srgbClr val="006699"/>
            </a:gs>
          </a:gsLst>
          <a:lin ang="16200000" scaled="0"/>
        </a:gradFill>
      </dgm:spPr>
      <dgm:t>
        <a:bodyPr/>
        <a:lstStyle/>
        <a:p>
          <a:r>
            <a:rPr lang="en-US" sz="1400" dirty="0" smtClean="0"/>
            <a:t>DBMS Specific Auditing </a:t>
          </a:r>
          <a:endParaRPr lang="en-US" sz="1400" dirty="0"/>
        </a:p>
      </dgm:t>
    </dgm:pt>
    <dgm:pt modelId="{7AC9D4D5-898C-4B3D-B91D-7B3B4AA58160}" type="parTrans" cxnId="{FA7F4937-0A1F-4B2A-BC77-341A1FAAA47F}">
      <dgm:prSet custT="1"/>
      <dgm:spPr/>
      <dgm:t>
        <a:bodyPr/>
        <a:lstStyle/>
        <a:p>
          <a:endParaRPr lang="en-US" sz="600"/>
        </a:p>
      </dgm:t>
    </dgm:pt>
    <dgm:pt modelId="{B6CE345F-A517-4CDC-8D8B-1BD3D783589B}" type="sibTrans" cxnId="{FA7F4937-0A1F-4B2A-BC77-341A1FAAA47F}">
      <dgm:prSet/>
      <dgm:spPr/>
      <dgm:t>
        <a:bodyPr/>
        <a:lstStyle/>
        <a:p>
          <a:endParaRPr lang="en-US" sz="2000"/>
        </a:p>
      </dgm:t>
    </dgm:pt>
    <dgm:pt modelId="{879A0113-22BE-4A67-9DA6-8333FC45850F}">
      <dgm:prSet phldrT="[Text]" custT="1"/>
      <dgm:spPr>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dgm:spPr>
      <dgm:t>
        <a:bodyPr/>
        <a:lstStyle/>
        <a:p>
          <a:r>
            <a:rPr lang="en-US" sz="1400" dirty="0" smtClean="0"/>
            <a:t>Custom Auditing </a:t>
          </a:r>
          <a:endParaRPr lang="en-US" sz="1400" dirty="0"/>
        </a:p>
      </dgm:t>
    </dgm:pt>
    <dgm:pt modelId="{BE340EEF-803C-43F6-B5B6-1514E02AC45C}" type="parTrans" cxnId="{456DE874-4645-4E6E-8489-CB69895D4C98}">
      <dgm:prSet custT="1"/>
      <dgm:spPr/>
      <dgm:t>
        <a:bodyPr/>
        <a:lstStyle/>
        <a:p>
          <a:endParaRPr lang="en-US" sz="600"/>
        </a:p>
      </dgm:t>
    </dgm:pt>
    <dgm:pt modelId="{1756E569-B0AE-4B8F-9D87-93EE2F9F1EC0}" type="sibTrans" cxnId="{456DE874-4645-4E6E-8489-CB69895D4C98}">
      <dgm:prSet/>
      <dgm:spPr/>
      <dgm:t>
        <a:bodyPr/>
        <a:lstStyle/>
        <a:p>
          <a:endParaRPr lang="en-US" sz="2000"/>
        </a:p>
      </dgm:t>
    </dgm:pt>
    <dgm:pt modelId="{A123AD4E-7DA7-490E-95CF-36A770EAEEDB}">
      <dgm:prSet phldrT="[Text]" custT="1"/>
      <dgm:spPr/>
      <dgm:t>
        <a:bodyPr/>
        <a:lstStyle/>
        <a:p>
          <a:r>
            <a:rPr lang="en-US" sz="1400" dirty="0" smtClean="0"/>
            <a:t>3</a:t>
          </a:r>
          <a:r>
            <a:rPr lang="en-US" sz="1400" baseline="30000" dirty="0" smtClean="0"/>
            <a:t>rd</a:t>
          </a:r>
          <a:r>
            <a:rPr lang="en-US" sz="1400" dirty="0" smtClean="0"/>
            <a:t> Party Tools</a:t>
          </a:r>
          <a:endParaRPr lang="en-US" sz="1400" dirty="0"/>
        </a:p>
      </dgm:t>
    </dgm:pt>
    <dgm:pt modelId="{5BFCCA98-82B0-442C-970E-99E489D5F0A7}" type="parTrans" cxnId="{F5F924DA-E22A-45A5-B207-A16EE2A7C7F2}">
      <dgm:prSet custT="1"/>
      <dgm:spPr/>
      <dgm:t>
        <a:bodyPr/>
        <a:lstStyle/>
        <a:p>
          <a:endParaRPr lang="en-US" sz="600"/>
        </a:p>
      </dgm:t>
    </dgm:pt>
    <dgm:pt modelId="{94342A8E-202B-4D39-8096-248842D511F7}" type="sibTrans" cxnId="{F5F924DA-E22A-45A5-B207-A16EE2A7C7F2}">
      <dgm:prSet/>
      <dgm:spPr/>
      <dgm:t>
        <a:bodyPr/>
        <a:lstStyle/>
        <a:p>
          <a:endParaRPr lang="en-US" sz="2000"/>
        </a:p>
      </dgm:t>
    </dgm:pt>
    <dgm:pt modelId="{5C71CB3C-465B-4F36-B573-6DD858ED8713}">
      <dgm:prSet phldrT="[Text]" custT="1"/>
      <dgm:spPr>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dgm:spPr>
      <dgm:t>
        <a:bodyPr/>
        <a:lstStyle/>
        <a:p>
          <a:r>
            <a:rPr lang="en-US" sz="1400" dirty="0" smtClean="0"/>
            <a:t>Reporting</a:t>
          </a:r>
          <a:endParaRPr lang="en-US" sz="1400" dirty="0"/>
        </a:p>
      </dgm:t>
    </dgm:pt>
    <dgm:pt modelId="{C1382343-8908-4B56-946E-A5DA8DB5FDAC}" type="parTrans" cxnId="{F1877BA2-45AF-4372-A3DB-9E1478999028}">
      <dgm:prSet custT="1"/>
      <dgm:spPr/>
      <dgm:t>
        <a:bodyPr/>
        <a:lstStyle/>
        <a:p>
          <a:endParaRPr lang="en-US" sz="600"/>
        </a:p>
      </dgm:t>
    </dgm:pt>
    <dgm:pt modelId="{2394470A-4B13-4276-A410-ED6689D246B3}" type="sibTrans" cxnId="{F1877BA2-45AF-4372-A3DB-9E1478999028}">
      <dgm:prSet/>
      <dgm:spPr/>
      <dgm:t>
        <a:bodyPr/>
        <a:lstStyle/>
        <a:p>
          <a:endParaRPr lang="en-US" sz="2000"/>
        </a:p>
      </dgm:t>
    </dgm:pt>
    <dgm:pt modelId="{67ED1A08-0915-4820-BDE1-667AC5A82F52}" type="pres">
      <dgm:prSet presAssocID="{DE7659F0-3ED3-449A-8B91-94EC11CC6614}" presName="cycle" presStyleCnt="0">
        <dgm:presLayoutVars>
          <dgm:chMax val="1"/>
          <dgm:dir/>
          <dgm:animLvl val="ctr"/>
          <dgm:resizeHandles val="exact"/>
        </dgm:presLayoutVars>
      </dgm:prSet>
      <dgm:spPr/>
      <dgm:t>
        <a:bodyPr/>
        <a:lstStyle/>
        <a:p>
          <a:endParaRPr lang="en-US"/>
        </a:p>
      </dgm:t>
    </dgm:pt>
    <dgm:pt modelId="{5747A670-4CE2-434B-9599-9EDD8717D1D9}" type="pres">
      <dgm:prSet presAssocID="{C0F787D1-7DFB-45F3-95D9-5C2E76C6F433}" presName="centerShape" presStyleLbl="node0" presStyleIdx="0" presStyleCnt="1" custScaleX="110606"/>
      <dgm:spPr/>
      <dgm:t>
        <a:bodyPr/>
        <a:lstStyle/>
        <a:p>
          <a:endParaRPr lang="en-US"/>
        </a:p>
      </dgm:t>
    </dgm:pt>
    <dgm:pt modelId="{D5FABB22-1297-4587-BECE-B008C383B483}" type="pres">
      <dgm:prSet presAssocID="{CC4AF1E0-A7AF-4112-BAA5-C3F5E1DCEDEC}" presName="Name9" presStyleLbl="parChTrans1D2" presStyleIdx="0" presStyleCnt="7"/>
      <dgm:spPr/>
      <dgm:t>
        <a:bodyPr/>
        <a:lstStyle/>
        <a:p>
          <a:endParaRPr lang="en-US"/>
        </a:p>
      </dgm:t>
    </dgm:pt>
    <dgm:pt modelId="{18349B97-286F-4D0C-B455-77EFABF71871}" type="pres">
      <dgm:prSet presAssocID="{CC4AF1E0-A7AF-4112-BAA5-C3F5E1DCEDEC}" presName="connTx" presStyleLbl="parChTrans1D2" presStyleIdx="0" presStyleCnt="7"/>
      <dgm:spPr/>
      <dgm:t>
        <a:bodyPr/>
        <a:lstStyle/>
        <a:p>
          <a:endParaRPr lang="en-US"/>
        </a:p>
      </dgm:t>
    </dgm:pt>
    <dgm:pt modelId="{CCCFEA88-805A-44F5-9C84-0024D4232AE8}" type="pres">
      <dgm:prSet presAssocID="{D731F98B-C5BF-4970-9E1E-FA371E17955A}" presName="node" presStyleLbl="node1" presStyleIdx="0" presStyleCnt="7" custScaleX="93245">
        <dgm:presLayoutVars>
          <dgm:bulletEnabled val="1"/>
        </dgm:presLayoutVars>
      </dgm:prSet>
      <dgm:spPr/>
      <dgm:t>
        <a:bodyPr/>
        <a:lstStyle/>
        <a:p>
          <a:endParaRPr lang="en-US"/>
        </a:p>
      </dgm:t>
    </dgm:pt>
    <dgm:pt modelId="{7CDF9583-BF52-4A64-8E93-1F65999BD5C7}" type="pres">
      <dgm:prSet presAssocID="{B850A8B1-F6E0-417E-B05D-4A4E8B546F4D}" presName="Name9" presStyleLbl="parChTrans1D2" presStyleIdx="1" presStyleCnt="7"/>
      <dgm:spPr/>
      <dgm:t>
        <a:bodyPr/>
        <a:lstStyle/>
        <a:p>
          <a:endParaRPr lang="en-US"/>
        </a:p>
      </dgm:t>
    </dgm:pt>
    <dgm:pt modelId="{354F0C19-C794-4818-99BC-802B02DBE54E}" type="pres">
      <dgm:prSet presAssocID="{B850A8B1-F6E0-417E-B05D-4A4E8B546F4D}" presName="connTx" presStyleLbl="parChTrans1D2" presStyleIdx="1" presStyleCnt="7"/>
      <dgm:spPr/>
      <dgm:t>
        <a:bodyPr/>
        <a:lstStyle/>
        <a:p>
          <a:endParaRPr lang="en-US"/>
        </a:p>
      </dgm:t>
    </dgm:pt>
    <dgm:pt modelId="{4CCC426B-7510-46C5-B4C9-25966691BB3B}" type="pres">
      <dgm:prSet presAssocID="{B3D80C49-5235-4CEA-9CD6-BF4B51AD0C12}" presName="node" presStyleLbl="node1" presStyleIdx="1" presStyleCnt="7">
        <dgm:presLayoutVars>
          <dgm:bulletEnabled val="1"/>
        </dgm:presLayoutVars>
      </dgm:prSet>
      <dgm:spPr/>
      <dgm:t>
        <a:bodyPr/>
        <a:lstStyle/>
        <a:p>
          <a:endParaRPr lang="en-US"/>
        </a:p>
      </dgm:t>
    </dgm:pt>
    <dgm:pt modelId="{38F12D63-D0DE-48DA-8F72-7A4D7941210A}" type="pres">
      <dgm:prSet presAssocID="{849F1F83-8E40-4A39-A61E-167EAAFD29CE}" presName="Name9" presStyleLbl="parChTrans1D2" presStyleIdx="2" presStyleCnt="7"/>
      <dgm:spPr/>
      <dgm:t>
        <a:bodyPr/>
        <a:lstStyle/>
        <a:p>
          <a:endParaRPr lang="en-US"/>
        </a:p>
      </dgm:t>
    </dgm:pt>
    <dgm:pt modelId="{1CC44256-1BD0-4C11-9847-F20569EBA73F}" type="pres">
      <dgm:prSet presAssocID="{849F1F83-8E40-4A39-A61E-167EAAFD29CE}" presName="connTx" presStyleLbl="parChTrans1D2" presStyleIdx="2" presStyleCnt="7"/>
      <dgm:spPr/>
      <dgm:t>
        <a:bodyPr/>
        <a:lstStyle/>
        <a:p>
          <a:endParaRPr lang="en-US"/>
        </a:p>
      </dgm:t>
    </dgm:pt>
    <dgm:pt modelId="{E0111C3A-D0C8-4D09-9423-661321C01D5F}" type="pres">
      <dgm:prSet presAssocID="{81F6F8F8-9E2F-4DF9-AEC1-31697CDD8103}" presName="node" presStyleLbl="node1" presStyleIdx="2" presStyleCnt="7" custScaleX="117328">
        <dgm:presLayoutVars>
          <dgm:bulletEnabled val="1"/>
        </dgm:presLayoutVars>
      </dgm:prSet>
      <dgm:spPr/>
      <dgm:t>
        <a:bodyPr/>
        <a:lstStyle/>
        <a:p>
          <a:endParaRPr lang="en-US"/>
        </a:p>
      </dgm:t>
    </dgm:pt>
    <dgm:pt modelId="{53909FA2-DE79-4508-81A1-E8878BB2C5C5}" type="pres">
      <dgm:prSet presAssocID="{7AC9D4D5-898C-4B3D-B91D-7B3B4AA58160}" presName="Name9" presStyleLbl="parChTrans1D2" presStyleIdx="3" presStyleCnt="7"/>
      <dgm:spPr/>
      <dgm:t>
        <a:bodyPr/>
        <a:lstStyle/>
        <a:p>
          <a:endParaRPr lang="en-US"/>
        </a:p>
      </dgm:t>
    </dgm:pt>
    <dgm:pt modelId="{0A885B5C-39FA-4989-9D8B-1CB4BA975FB6}" type="pres">
      <dgm:prSet presAssocID="{7AC9D4D5-898C-4B3D-B91D-7B3B4AA58160}" presName="connTx" presStyleLbl="parChTrans1D2" presStyleIdx="3" presStyleCnt="7"/>
      <dgm:spPr/>
      <dgm:t>
        <a:bodyPr/>
        <a:lstStyle/>
        <a:p>
          <a:endParaRPr lang="en-US"/>
        </a:p>
      </dgm:t>
    </dgm:pt>
    <dgm:pt modelId="{C4FAE31F-2BC0-4B6D-B875-922ECB9B8199}" type="pres">
      <dgm:prSet presAssocID="{44987CA7-8B8D-4DF9-9A05-6BFF90714969}" presName="node" presStyleLbl="node1" presStyleIdx="3" presStyleCnt="7">
        <dgm:presLayoutVars>
          <dgm:bulletEnabled val="1"/>
        </dgm:presLayoutVars>
      </dgm:prSet>
      <dgm:spPr/>
      <dgm:t>
        <a:bodyPr/>
        <a:lstStyle/>
        <a:p>
          <a:endParaRPr lang="en-US"/>
        </a:p>
      </dgm:t>
    </dgm:pt>
    <dgm:pt modelId="{81BEFF5A-9F77-48BB-81E7-2BBEA320A25A}" type="pres">
      <dgm:prSet presAssocID="{BE340EEF-803C-43F6-B5B6-1514E02AC45C}" presName="Name9" presStyleLbl="parChTrans1D2" presStyleIdx="4" presStyleCnt="7"/>
      <dgm:spPr/>
      <dgm:t>
        <a:bodyPr/>
        <a:lstStyle/>
        <a:p>
          <a:endParaRPr lang="en-US"/>
        </a:p>
      </dgm:t>
    </dgm:pt>
    <dgm:pt modelId="{13AF193C-FB14-4A38-87DE-4D5B257A7426}" type="pres">
      <dgm:prSet presAssocID="{BE340EEF-803C-43F6-B5B6-1514E02AC45C}" presName="connTx" presStyleLbl="parChTrans1D2" presStyleIdx="4" presStyleCnt="7"/>
      <dgm:spPr/>
      <dgm:t>
        <a:bodyPr/>
        <a:lstStyle/>
        <a:p>
          <a:endParaRPr lang="en-US"/>
        </a:p>
      </dgm:t>
    </dgm:pt>
    <dgm:pt modelId="{946CB426-7807-4A9F-AB98-E05B6DB805B2}" type="pres">
      <dgm:prSet presAssocID="{879A0113-22BE-4A67-9DA6-8333FC45850F}" presName="node" presStyleLbl="node1" presStyleIdx="4" presStyleCnt="7">
        <dgm:presLayoutVars>
          <dgm:bulletEnabled val="1"/>
        </dgm:presLayoutVars>
      </dgm:prSet>
      <dgm:spPr/>
      <dgm:t>
        <a:bodyPr/>
        <a:lstStyle/>
        <a:p>
          <a:endParaRPr lang="en-US"/>
        </a:p>
      </dgm:t>
    </dgm:pt>
    <dgm:pt modelId="{E8F0582B-2138-425A-8453-B467B72E197A}" type="pres">
      <dgm:prSet presAssocID="{5BFCCA98-82B0-442C-970E-99E489D5F0A7}" presName="Name9" presStyleLbl="parChTrans1D2" presStyleIdx="5" presStyleCnt="7"/>
      <dgm:spPr/>
      <dgm:t>
        <a:bodyPr/>
        <a:lstStyle/>
        <a:p>
          <a:endParaRPr lang="en-US"/>
        </a:p>
      </dgm:t>
    </dgm:pt>
    <dgm:pt modelId="{015CF8D2-9B8C-49E1-9BBF-2AD2F9632A26}" type="pres">
      <dgm:prSet presAssocID="{5BFCCA98-82B0-442C-970E-99E489D5F0A7}" presName="connTx" presStyleLbl="parChTrans1D2" presStyleIdx="5" presStyleCnt="7"/>
      <dgm:spPr/>
      <dgm:t>
        <a:bodyPr/>
        <a:lstStyle/>
        <a:p>
          <a:endParaRPr lang="en-US"/>
        </a:p>
      </dgm:t>
    </dgm:pt>
    <dgm:pt modelId="{538B98A2-4779-4332-A663-B150B70BA930}" type="pres">
      <dgm:prSet presAssocID="{A123AD4E-7DA7-490E-95CF-36A770EAEEDB}" presName="node" presStyleLbl="node1" presStyleIdx="5" presStyleCnt="7">
        <dgm:presLayoutVars>
          <dgm:bulletEnabled val="1"/>
        </dgm:presLayoutVars>
      </dgm:prSet>
      <dgm:spPr/>
      <dgm:t>
        <a:bodyPr/>
        <a:lstStyle/>
        <a:p>
          <a:endParaRPr lang="en-US"/>
        </a:p>
      </dgm:t>
    </dgm:pt>
    <dgm:pt modelId="{51378C69-BE81-46DB-8747-2285B55A49C9}" type="pres">
      <dgm:prSet presAssocID="{C1382343-8908-4B56-946E-A5DA8DB5FDAC}" presName="Name9" presStyleLbl="parChTrans1D2" presStyleIdx="6" presStyleCnt="7"/>
      <dgm:spPr/>
      <dgm:t>
        <a:bodyPr/>
        <a:lstStyle/>
        <a:p>
          <a:endParaRPr lang="en-US"/>
        </a:p>
      </dgm:t>
    </dgm:pt>
    <dgm:pt modelId="{4523D8DD-DD57-4F77-A488-85B91B48C225}" type="pres">
      <dgm:prSet presAssocID="{C1382343-8908-4B56-946E-A5DA8DB5FDAC}" presName="connTx" presStyleLbl="parChTrans1D2" presStyleIdx="6" presStyleCnt="7"/>
      <dgm:spPr/>
      <dgm:t>
        <a:bodyPr/>
        <a:lstStyle/>
        <a:p>
          <a:endParaRPr lang="en-US"/>
        </a:p>
      </dgm:t>
    </dgm:pt>
    <dgm:pt modelId="{4A865424-841E-4B5A-A16B-47C8EA25A778}" type="pres">
      <dgm:prSet presAssocID="{5C71CB3C-465B-4F36-B573-6DD858ED8713}" presName="node" presStyleLbl="node1" presStyleIdx="6" presStyleCnt="7">
        <dgm:presLayoutVars>
          <dgm:bulletEnabled val="1"/>
        </dgm:presLayoutVars>
      </dgm:prSet>
      <dgm:spPr/>
      <dgm:t>
        <a:bodyPr/>
        <a:lstStyle/>
        <a:p>
          <a:endParaRPr lang="en-US"/>
        </a:p>
      </dgm:t>
    </dgm:pt>
  </dgm:ptLst>
  <dgm:cxnLst>
    <dgm:cxn modelId="{CC7C5A2F-DCAD-4378-9ED7-DD22F9E970D7}" type="presOf" srcId="{7AC9D4D5-898C-4B3D-B91D-7B3B4AA58160}" destId="{53909FA2-DE79-4508-81A1-E8878BB2C5C5}" srcOrd="0" destOrd="0" presId="urn:microsoft.com/office/officeart/2005/8/layout/radial1"/>
    <dgm:cxn modelId="{FA7F4937-0A1F-4B2A-BC77-341A1FAAA47F}" srcId="{C0F787D1-7DFB-45F3-95D9-5C2E76C6F433}" destId="{44987CA7-8B8D-4DF9-9A05-6BFF90714969}" srcOrd="3" destOrd="0" parTransId="{7AC9D4D5-898C-4B3D-B91D-7B3B4AA58160}" sibTransId="{B6CE345F-A517-4CDC-8D8B-1BD3D783589B}"/>
    <dgm:cxn modelId="{0673D89D-7281-4783-8BD5-2AF4ECF83DF6}" srcId="{C0F787D1-7DFB-45F3-95D9-5C2E76C6F433}" destId="{D731F98B-C5BF-4970-9E1E-FA371E17955A}" srcOrd="0" destOrd="0" parTransId="{CC4AF1E0-A7AF-4112-BAA5-C3F5E1DCEDEC}" sibTransId="{ED228872-0DF3-4AF1-90D2-31CE5B79B48F}"/>
    <dgm:cxn modelId="{8EC7E030-A078-4142-9288-A0A63B771709}" type="presOf" srcId="{5BFCCA98-82B0-442C-970E-99E489D5F0A7}" destId="{E8F0582B-2138-425A-8453-B467B72E197A}" srcOrd="0" destOrd="0" presId="urn:microsoft.com/office/officeart/2005/8/layout/radial1"/>
    <dgm:cxn modelId="{E2882081-5298-417F-BADC-EE40DDBC6A43}" type="presOf" srcId="{81F6F8F8-9E2F-4DF9-AEC1-31697CDD8103}" destId="{E0111C3A-D0C8-4D09-9423-661321C01D5F}" srcOrd="0" destOrd="0" presId="urn:microsoft.com/office/officeart/2005/8/layout/radial1"/>
    <dgm:cxn modelId="{95039416-FF99-4B4B-985D-0DDB7D80706D}" type="presOf" srcId="{A123AD4E-7DA7-490E-95CF-36A770EAEEDB}" destId="{538B98A2-4779-4332-A663-B150B70BA930}" srcOrd="0" destOrd="0" presId="urn:microsoft.com/office/officeart/2005/8/layout/radial1"/>
    <dgm:cxn modelId="{A3ACB50A-0F3D-4571-AAD8-6BC684D27BAC}" srcId="{C0F787D1-7DFB-45F3-95D9-5C2E76C6F433}" destId="{B3D80C49-5235-4CEA-9CD6-BF4B51AD0C12}" srcOrd="1" destOrd="0" parTransId="{B850A8B1-F6E0-417E-B05D-4A4E8B546F4D}" sibTransId="{5896E42D-97EA-4B49-A56D-F31DD6DD6EFE}"/>
    <dgm:cxn modelId="{5B904DAF-FC8E-48DB-88E3-F5D7B8E7A90E}" type="presOf" srcId="{B850A8B1-F6E0-417E-B05D-4A4E8B546F4D}" destId="{354F0C19-C794-4818-99BC-802B02DBE54E}" srcOrd="1" destOrd="0" presId="urn:microsoft.com/office/officeart/2005/8/layout/radial1"/>
    <dgm:cxn modelId="{51B5E683-22CA-4B93-BA55-269AF6F84633}" type="presOf" srcId="{CC4AF1E0-A7AF-4112-BAA5-C3F5E1DCEDEC}" destId="{D5FABB22-1297-4587-BECE-B008C383B483}" srcOrd="0" destOrd="0" presId="urn:microsoft.com/office/officeart/2005/8/layout/radial1"/>
    <dgm:cxn modelId="{CAD9850F-92E4-4EB7-8834-BF2DA4FF0568}" type="presOf" srcId="{5BFCCA98-82B0-442C-970E-99E489D5F0A7}" destId="{015CF8D2-9B8C-49E1-9BBF-2AD2F9632A26}" srcOrd="1" destOrd="0" presId="urn:microsoft.com/office/officeart/2005/8/layout/radial1"/>
    <dgm:cxn modelId="{F5F924DA-E22A-45A5-B207-A16EE2A7C7F2}" srcId="{C0F787D1-7DFB-45F3-95D9-5C2E76C6F433}" destId="{A123AD4E-7DA7-490E-95CF-36A770EAEEDB}" srcOrd="5" destOrd="0" parTransId="{5BFCCA98-82B0-442C-970E-99E489D5F0A7}" sibTransId="{94342A8E-202B-4D39-8096-248842D511F7}"/>
    <dgm:cxn modelId="{78396680-4702-4F40-88D3-7042D2795422}" type="presOf" srcId="{5C71CB3C-465B-4F36-B573-6DD858ED8713}" destId="{4A865424-841E-4B5A-A16B-47C8EA25A778}" srcOrd="0" destOrd="0" presId="urn:microsoft.com/office/officeart/2005/8/layout/radial1"/>
    <dgm:cxn modelId="{E2FFDB10-9920-4F53-A421-F740884FCD72}" type="presOf" srcId="{44987CA7-8B8D-4DF9-9A05-6BFF90714969}" destId="{C4FAE31F-2BC0-4B6D-B875-922ECB9B8199}" srcOrd="0" destOrd="0" presId="urn:microsoft.com/office/officeart/2005/8/layout/radial1"/>
    <dgm:cxn modelId="{D5F595D3-BECE-48AE-80B4-F7F60310015B}" type="presOf" srcId="{7AC9D4D5-898C-4B3D-B91D-7B3B4AA58160}" destId="{0A885B5C-39FA-4989-9D8B-1CB4BA975FB6}" srcOrd="1" destOrd="0" presId="urn:microsoft.com/office/officeart/2005/8/layout/radial1"/>
    <dgm:cxn modelId="{8DEC6F81-1DAD-4E89-87B1-1639D6A47859}" type="presOf" srcId="{C0F787D1-7DFB-45F3-95D9-5C2E76C6F433}" destId="{5747A670-4CE2-434B-9599-9EDD8717D1D9}" srcOrd="0" destOrd="0" presId="urn:microsoft.com/office/officeart/2005/8/layout/radial1"/>
    <dgm:cxn modelId="{3E9EDDD5-9A96-4473-AA9F-C08859B9C9EB}" type="presOf" srcId="{BE340EEF-803C-43F6-B5B6-1514E02AC45C}" destId="{13AF193C-FB14-4A38-87DE-4D5B257A7426}" srcOrd="1" destOrd="0" presId="urn:microsoft.com/office/officeart/2005/8/layout/radial1"/>
    <dgm:cxn modelId="{456DE874-4645-4E6E-8489-CB69895D4C98}" srcId="{C0F787D1-7DFB-45F3-95D9-5C2E76C6F433}" destId="{879A0113-22BE-4A67-9DA6-8333FC45850F}" srcOrd="4" destOrd="0" parTransId="{BE340EEF-803C-43F6-B5B6-1514E02AC45C}" sibTransId="{1756E569-B0AE-4B8F-9D87-93EE2F9F1EC0}"/>
    <dgm:cxn modelId="{3F0D221D-BD06-4F6F-BCB8-35BF32D9A720}" type="presOf" srcId="{B850A8B1-F6E0-417E-B05D-4A4E8B546F4D}" destId="{7CDF9583-BF52-4A64-8E93-1F65999BD5C7}" srcOrd="0" destOrd="0" presId="urn:microsoft.com/office/officeart/2005/8/layout/radial1"/>
    <dgm:cxn modelId="{A86DBB20-56A5-451F-8AB8-8EE414EFF56C}" type="presOf" srcId="{C1382343-8908-4B56-946E-A5DA8DB5FDAC}" destId="{51378C69-BE81-46DB-8747-2285B55A49C9}" srcOrd="0" destOrd="0" presId="urn:microsoft.com/office/officeart/2005/8/layout/radial1"/>
    <dgm:cxn modelId="{CEAD649A-BABA-4C40-9066-EE12A37003DB}" type="presOf" srcId="{B3D80C49-5235-4CEA-9CD6-BF4B51AD0C12}" destId="{4CCC426B-7510-46C5-B4C9-25966691BB3B}" srcOrd="0" destOrd="0" presId="urn:microsoft.com/office/officeart/2005/8/layout/radial1"/>
    <dgm:cxn modelId="{2A0BEA69-830F-4397-B892-DC903E0E1704}" type="presOf" srcId="{879A0113-22BE-4A67-9DA6-8333FC45850F}" destId="{946CB426-7807-4A9F-AB98-E05B6DB805B2}" srcOrd="0" destOrd="0" presId="urn:microsoft.com/office/officeart/2005/8/layout/radial1"/>
    <dgm:cxn modelId="{C646450B-B923-479D-B5E7-34109C128640}" srcId="{C0F787D1-7DFB-45F3-95D9-5C2E76C6F433}" destId="{81F6F8F8-9E2F-4DF9-AEC1-31697CDD8103}" srcOrd="2" destOrd="0" parTransId="{849F1F83-8E40-4A39-A61E-167EAAFD29CE}" sibTransId="{F19DFBA0-8181-4D50-A9D1-6E07A8302483}"/>
    <dgm:cxn modelId="{5A57BB76-5A29-4C91-AEF1-90827FB73901}" type="presOf" srcId="{BE340EEF-803C-43F6-B5B6-1514E02AC45C}" destId="{81BEFF5A-9F77-48BB-81E7-2BBEA320A25A}" srcOrd="0" destOrd="0" presId="urn:microsoft.com/office/officeart/2005/8/layout/radial1"/>
    <dgm:cxn modelId="{F1877BA2-45AF-4372-A3DB-9E1478999028}" srcId="{C0F787D1-7DFB-45F3-95D9-5C2E76C6F433}" destId="{5C71CB3C-465B-4F36-B573-6DD858ED8713}" srcOrd="6" destOrd="0" parTransId="{C1382343-8908-4B56-946E-A5DA8DB5FDAC}" sibTransId="{2394470A-4B13-4276-A410-ED6689D246B3}"/>
    <dgm:cxn modelId="{0FD84574-E585-4203-BBDC-758B605B188C}" type="presOf" srcId="{D731F98B-C5BF-4970-9E1E-FA371E17955A}" destId="{CCCFEA88-805A-44F5-9C84-0024D4232AE8}" srcOrd="0" destOrd="0" presId="urn:microsoft.com/office/officeart/2005/8/layout/radial1"/>
    <dgm:cxn modelId="{5E9F0211-99EB-4A1E-9705-74C5976D0FC8}" type="presOf" srcId="{C1382343-8908-4B56-946E-A5DA8DB5FDAC}" destId="{4523D8DD-DD57-4F77-A488-85B91B48C225}" srcOrd="1" destOrd="0" presId="urn:microsoft.com/office/officeart/2005/8/layout/radial1"/>
    <dgm:cxn modelId="{31A2C60C-7651-4CF3-94C1-F43EE7A36C81}" type="presOf" srcId="{DE7659F0-3ED3-449A-8B91-94EC11CC6614}" destId="{67ED1A08-0915-4820-BDE1-667AC5A82F52}" srcOrd="0" destOrd="0" presId="urn:microsoft.com/office/officeart/2005/8/layout/radial1"/>
    <dgm:cxn modelId="{BD208A00-F77B-4222-BE6D-45B6AC006D43}" type="presOf" srcId="{849F1F83-8E40-4A39-A61E-167EAAFD29CE}" destId="{1CC44256-1BD0-4C11-9847-F20569EBA73F}" srcOrd="1" destOrd="0" presId="urn:microsoft.com/office/officeart/2005/8/layout/radial1"/>
    <dgm:cxn modelId="{15757C45-A36E-4FF9-B97C-5CEED45087F3}" type="presOf" srcId="{CC4AF1E0-A7AF-4112-BAA5-C3F5E1DCEDEC}" destId="{18349B97-286F-4D0C-B455-77EFABF71871}" srcOrd="1" destOrd="0" presId="urn:microsoft.com/office/officeart/2005/8/layout/radial1"/>
    <dgm:cxn modelId="{96219FC2-A597-4964-8840-EAAD789E8BE0}" srcId="{DE7659F0-3ED3-449A-8B91-94EC11CC6614}" destId="{C0F787D1-7DFB-45F3-95D9-5C2E76C6F433}" srcOrd="0" destOrd="0" parTransId="{F91C6D96-6859-4CB3-96F4-CD4CC1CD9AF5}" sibTransId="{F836A9B4-BC4D-4CF2-8BDF-4FB624232005}"/>
    <dgm:cxn modelId="{B9F5DEE8-6AD9-4261-BE8E-FA900F247C80}" type="presOf" srcId="{849F1F83-8E40-4A39-A61E-167EAAFD29CE}" destId="{38F12D63-D0DE-48DA-8F72-7A4D7941210A}" srcOrd="0" destOrd="0" presId="urn:microsoft.com/office/officeart/2005/8/layout/radial1"/>
    <dgm:cxn modelId="{EE71DF92-43CA-4835-8079-B2EFE2D93D38}" type="presParOf" srcId="{67ED1A08-0915-4820-BDE1-667AC5A82F52}" destId="{5747A670-4CE2-434B-9599-9EDD8717D1D9}" srcOrd="0" destOrd="0" presId="urn:microsoft.com/office/officeart/2005/8/layout/radial1"/>
    <dgm:cxn modelId="{63E43D24-7A7A-429E-A9C9-ADCE151BB125}" type="presParOf" srcId="{67ED1A08-0915-4820-BDE1-667AC5A82F52}" destId="{D5FABB22-1297-4587-BECE-B008C383B483}" srcOrd="1" destOrd="0" presId="urn:microsoft.com/office/officeart/2005/8/layout/radial1"/>
    <dgm:cxn modelId="{5BBE497E-7D82-446C-9202-2662557D4DDB}" type="presParOf" srcId="{D5FABB22-1297-4587-BECE-B008C383B483}" destId="{18349B97-286F-4D0C-B455-77EFABF71871}" srcOrd="0" destOrd="0" presId="urn:microsoft.com/office/officeart/2005/8/layout/radial1"/>
    <dgm:cxn modelId="{D2237F81-0515-46C9-A1D5-062AEFFBEB50}" type="presParOf" srcId="{67ED1A08-0915-4820-BDE1-667AC5A82F52}" destId="{CCCFEA88-805A-44F5-9C84-0024D4232AE8}" srcOrd="2" destOrd="0" presId="urn:microsoft.com/office/officeart/2005/8/layout/radial1"/>
    <dgm:cxn modelId="{96364D84-E273-4A9F-ACF2-5D7272289DAE}" type="presParOf" srcId="{67ED1A08-0915-4820-BDE1-667AC5A82F52}" destId="{7CDF9583-BF52-4A64-8E93-1F65999BD5C7}" srcOrd="3" destOrd="0" presId="urn:microsoft.com/office/officeart/2005/8/layout/radial1"/>
    <dgm:cxn modelId="{284DADE0-156F-4F99-9A6C-FDCE2AE15875}" type="presParOf" srcId="{7CDF9583-BF52-4A64-8E93-1F65999BD5C7}" destId="{354F0C19-C794-4818-99BC-802B02DBE54E}" srcOrd="0" destOrd="0" presId="urn:microsoft.com/office/officeart/2005/8/layout/radial1"/>
    <dgm:cxn modelId="{653A59CD-3697-4C92-883F-65FCBC064B8D}" type="presParOf" srcId="{67ED1A08-0915-4820-BDE1-667AC5A82F52}" destId="{4CCC426B-7510-46C5-B4C9-25966691BB3B}" srcOrd="4" destOrd="0" presId="urn:microsoft.com/office/officeart/2005/8/layout/radial1"/>
    <dgm:cxn modelId="{F2EE9A2D-7442-4B7A-A659-F68E38177053}" type="presParOf" srcId="{67ED1A08-0915-4820-BDE1-667AC5A82F52}" destId="{38F12D63-D0DE-48DA-8F72-7A4D7941210A}" srcOrd="5" destOrd="0" presId="urn:microsoft.com/office/officeart/2005/8/layout/radial1"/>
    <dgm:cxn modelId="{3D249524-9464-4CD7-8D6F-216FDECD50E2}" type="presParOf" srcId="{38F12D63-D0DE-48DA-8F72-7A4D7941210A}" destId="{1CC44256-1BD0-4C11-9847-F20569EBA73F}" srcOrd="0" destOrd="0" presId="urn:microsoft.com/office/officeart/2005/8/layout/radial1"/>
    <dgm:cxn modelId="{1486D376-CAD9-4B6E-90EE-475397CFF71B}" type="presParOf" srcId="{67ED1A08-0915-4820-BDE1-667AC5A82F52}" destId="{E0111C3A-D0C8-4D09-9423-661321C01D5F}" srcOrd="6" destOrd="0" presId="urn:microsoft.com/office/officeart/2005/8/layout/radial1"/>
    <dgm:cxn modelId="{E447E377-C3FF-43F2-BB66-CFDD65248FFB}" type="presParOf" srcId="{67ED1A08-0915-4820-BDE1-667AC5A82F52}" destId="{53909FA2-DE79-4508-81A1-E8878BB2C5C5}" srcOrd="7" destOrd="0" presId="urn:microsoft.com/office/officeart/2005/8/layout/radial1"/>
    <dgm:cxn modelId="{2155C4AB-BA4D-49C5-B6CB-C02F891F434B}" type="presParOf" srcId="{53909FA2-DE79-4508-81A1-E8878BB2C5C5}" destId="{0A885B5C-39FA-4989-9D8B-1CB4BA975FB6}" srcOrd="0" destOrd="0" presId="urn:microsoft.com/office/officeart/2005/8/layout/radial1"/>
    <dgm:cxn modelId="{CD5B09EB-72AF-49FD-B43F-A8567E11E547}" type="presParOf" srcId="{67ED1A08-0915-4820-BDE1-667AC5A82F52}" destId="{C4FAE31F-2BC0-4B6D-B875-922ECB9B8199}" srcOrd="8" destOrd="0" presId="urn:microsoft.com/office/officeart/2005/8/layout/radial1"/>
    <dgm:cxn modelId="{F3386BB9-8604-4E48-B752-426C82D61767}" type="presParOf" srcId="{67ED1A08-0915-4820-BDE1-667AC5A82F52}" destId="{81BEFF5A-9F77-48BB-81E7-2BBEA320A25A}" srcOrd="9" destOrd="0" presId="urn:microsoft.com/office/officeart/2005/8/layout/radial1"/>
    <dgm:cxn modelId="{AA492875-53AF-4DA5-98A3-773E519BA979}" type="presParOf" srcId="{81BEFF5A-9F77-48BB-81E7-2BBEA320A25A}" destId="{13AF193C-FB14-4A38-87DE-4D5B257A7426}" srcOrd="0" destOrd="0" presId="urn:microsoft.com/office/officeart/2005/8/layout/radial1"/>
    <dgm:cxn modelId="{E6D01F04-5886-4B08-B7EB-8ABE5D7393D7}" type="presParOf" srcId="{67ED1A08-0915-4820-BDE1-667AC5A82F52}" destId="{946CB426-7807-4A9F-AB98-E05B6DB805B2}" srcOrd="10" destOrd="0" presId="urn:microsoft.com/office/officeart/2005/8/layout/radial1"/>
    <dgm:cxn modelId="{71D4A300-0B8A-401E-8B80-DF46FF38EA56}" type="presParOf" srcId="{67ED1A08-0915-4820-BDE1-667AC5A82F52}" destId="{E8F0582B-2138-425A-8453-B467B72E197A}" srcOrd="11" destOrd="0" presId="urn:microsoft.com/office/officeart/2005/8/layout/radial1"/>
    <dgm:cxn modelId="{2FE05949-E3ED-4594-AEA1-BC2E2149D6EA}" type="presParOf" srcId="{E8F0582B-2138-425A-8453-B467B72E197A}" destId="{015CF8D2-9B8C-49E1-9BBF-2AD2F9632A26}" srcOrd="0" destOrd="0" presId="urn:microsoft.com/office/officeart/2005/8/layout/radial1"/>
    <dgm:cxn modelId="{355D8705-8719-4BE7-A2AD-9C915A6DF6DB}" type="presParOf" srcId="{67ED1A08-0915-4820-BDE1-667AC5A82F52}" destId="{538B98A2-4779-4332-A663-B150B70BA930}" srcOrd="12" destOrd="0" presId="urn:microsoft.com/office/officeart/2005/8/layout/radial1"/>
    <dgm:cxn modelId="{AE9FB6E0-95ED-415A-B835-82FCD603FC0E}" type="presParOf" srcId="{67ED1A08-0915-4820-BDE1-667AC5A82F52}" destId="{51378C69-BE81-46DB-8747-2285B55A49C9}" srcOrd="13" destOrd="0" presId="urn:microsoft.com/office/officeart/2005/8/layout/radial1"/>
    <dgm:cxn modelId="{C90B3D21-043E-4E20-9720-3A4FB3C8295F}" type="presParOf" srcId="{51378C69-BE81-46DB-8747-2285B55A49C9}" destId="{4523D8DD-DD57-4F77-A488-85B91B48C225}" srcOrd="0" destOrd="0" presId="urn:microsoft.com/office/officeart/2005/8/layout/radial1"/>
    <dgm:cxn modelId="{A6C9E2DF-A287-4DF7-B366-90AC69D00C6B}" type="presParOf" srcId="{67ED1A08-0915-4820-BDE1-667AC5A82F52}" destId="{4A865424-841E-4B5A-A16B-47C8EA25A778}" srcOrd="14"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vl1pPr>
          </a:lstStyle>
          <a:p>
            <a:pPr>
              <a:defRPr/>
            </a:pPr>
            <a:fld id="{FE260A40-0DC2-491C-94DF-9421F20D0A1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E7B4128-6CA2-4FE3-BA22-4F4B52350E14}" type="slidenum">
              <a:rPr lang="en-US" smtClean="0"/>
              <a:pPr/>
              <a:t>6</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z="800" smtClean="0"/>
              <a:t>Entity-relationship model is a data modeling method applied to model a system and its requirements in a top-down approach. This approach is commonly applied in Database design. The diagrams created applying this method are called ER diagrams.</a:t>
            </a:r>
          </a:p>
          <a:p>
            <a:pPr eaLnBrk="1" hangingPunct="1"/>
            <a:r>
              <a:rPr lang="en-US" sz="800" smtClean="0"/>
              <a:t>An entity-relationship model (ERM) is a representation of structured data. Entity-relationship modeling is the process of generating these models. The end-product of the modeling process is an entity-relationship diagram (ERD) or ER diagram, a type of conceptual data model or semantic data model.</a:t>
            </a:r>
          </a:p>
          <a:p>
            <a:pPr eaLnBrk="1" hangingPunct="1"/>
            <a:r>
              <a:rPr lang="en-US" sz="800" smtClean="0"/>
              <a:t>A data dictionary is a set of meta data that contains definitions and representations of data elements. </a:t>
            </a:r>
          </a:p>
          <a:p>
            <a:pPr eaLnBrk="1" hangingPunct="1"/>
            <a:r>
              <a:rPr lang="en-US" sz="800" smtClean="0"/>
              <a:t>One benefit of a well-prepared data dictionary is a consistency between data items across different tables. For example: Several tables may hold telephone numbers, applying a data dictionary the format of this telephone number field will be consistent.</a:t>
            </a:r>
          </a:p>
          <a:p>
            <a:pPr eaLnBrk="1" hangingPunct="1"/>
            <a:r>
              <a:rPr lang="en-US" sz="800" smtClean="0"/>
              <a:t>When an organization builds an enterprise-wide data dictionary, it may include both semantics and representational definitions for data elements. The semantic components focus on creating precise meaning of data elements. Representation definitions include how data elements are stored in a computer structure such as an integer, string or date format .Data dictionaries are one step along a pathway of creating precise semantic definitions for an organization.</a:t>
            </a:r>
          </a:p>
          <a:p>
            <a:pPr eaLnBrk="1" hangingPunct="1"/>
            <a:r>
              <a:rPr lang="en-US" sz="800" smtClean="0"/>
              <a:t>The documentation of data model includes , decision logs, information about Business rules or procedures, names of the conceptual  logical data model  from which the current data model is derived.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a:t>
            </a:r>
            <a:r>
              <a:rPr lang="en-US" baseline="0" dirty="0" smtClean="0"/>
              <a:t> </a:t>
            </a:r>
            <a:r>
              <a:rPr lang="en-US" dirty="0" smtClean="0"/>
              <a:t>simply change the salary from 15K to 20K, you</a:t>
            </a:r>
            <a:r>
              <a:rPr lang="en-US" baseline="0" dirty="0" smtClean="0"/>
              <a:t> l</a:t>
            </a:r>
            <a:r>
              <a:rPr lang="en-US" dirty="0" smtClean="0"/>
              <a:t>ose the second fact that an error was discovered in John’s salary on 3/2/06, a change was made, and this change was retroactive. On the other hand, if you</a:t>
            </a:r>
            <a:r>
              <a:rPr lang="en-US" baseline="0" dirty="0" smtClean="0"/>
              <a:t> </a:t>
            </a:r>
            <a:r>
              <a:rPr lang="en-US" dirty="0" smtClean="0"/>
              <a:t>just change the value of the first time parameter from 1/11/03 to 3/2/06, you</a:t>
            </a:r>
            <a:r>
              <a:rPr lang="en-US" baseline="0" dirty="0" smtClean="0"/>
              <a:t> </a:t>
            </a:r>
            <a:r>
              <a:rPr lang="en-US" dirty="0" smtClean="0"/>
              <a:t>lose the first fact that the salary was considered to be 15K from 1/11/03 to 3/2/06. Therefore, you</a:t>
            </a:r>
            <a:r>
              <a:rPr lang="en-US" baseline="0" dirty="0" smtClean="0"/>
              <a:t> </a:t>
            </a:r>
            <a:r>
              <a:rPr lang="en-US" dirty="0" smtClean="0"/>
              <a:t>need two different time parameters to describe this situation. You</a:t>
            </a:r>
            <a:r>
              <a:rPr lang="en-US" baseline="0" dirty="0" smtClean="0"/>
              <a:t> </a:t>
            </a:r>
            <a:r>
              <a:rPr lang="en-US" dirty="0" smtClean="0"/>
              <a:t>call the first time dimension the </a:t>
            </a:r>
            <a:r>
              <a:rPr lang="en-US" i="1" dirty="0" smtClean="0"/>
              <a:t>transaction time</a:t>
            </a:r>
            <a:r>
              <a:rPr lang="en-US" dirty="0" smtClean="0"/>
              <a:t>, the time at which the information is stored in the database. The second time dimension is the </a:t>
            </a:r>
            <a:r>
              <a:rPr lang="en-US" i="1" dirty="0" smtClean="0"/>
              <a:t>valid time</a:t>
            </a:r>
            <a:r>
              <a:rPr lang="en-US" dirty="0" smtClean="0"/>
              <a:t>, the time when the information in the database is valid in the real world.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260A40-0DC2-491C-94DF-9421F20D0A15}" type="slidenum">
              <a:rPr lang="en-US" smtClean="0"/>
              <a:pPr>
                <a:defRPr/>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 Each row in Customer History represents a change that was made to a record in the Customer table. The history table contains information that is potentially very valuable to the users of the system you are creating. Why not make it available to them? Using the data above, you could create a screen that displayed the system history for Anirudhan Velur </a:t>
            </a:r>
          </a:p>
          <a:p>
            <a:r>
              <a:rPr lang="en-US" sz="1200" kern="1200" dirty="0" smtClean="0">
                <a:solidFill>
                  <a:schemeClr val="tx1"/>
                </a:solidFill>
                <a:latin typeface="Arial" charset="0"/>
                <a:ea typeface="+mn-ea"/>
                <a:cs typeface="+mn-cs"/>
              </a:rPr>
              <a:t>If a user of your system wanted to know any of </a:t>
            </a:r>
            <a:r>
              <a:rPr lang="en-US" sz="1200" kern="1200" dirty="0" err="1" smtClean="0">
                <a:solidFill>
                  <a:schemeClr val="tx1"/>
                </a:solidFill>
                <a:latin typeface="Arial" charset="0"/>
                <a:ea typeface="+mn-ea"/>
                <a:cs typeface="+mn-cs"/>
              </a:rPr>
              <a:t>Anirudhan’s</a:t>
            </a:r>
            <a:r>
              <a:rPr lang="en-US" sz="1200" kern="1200" dirty="0" smtClean="0">
                <a:solidFill>
                  <a:schemeClr val="tx1"/>
                </a:solidFill>
                <a:latin typeface="Arial" charset="0"/>
                <a:ea typeface="+mn-ea"/>
                <a:cs typeface="+mn-cs"/>
              </a:rPr>
              <a:t> previous phone numbers, this customer history would show them. The alternative would be your user calling or emailing you and asking you to check for old phone numbers. There’s a time delay while they wait for you to get the message, check the database, and respond.</a:t>
            </a:r>
          </a:p>
          <a:p>
            <a:r>
              <a:rPr lang="en-US" sz="1200" kern="1200" dirty="0" smtClean="0">
                <a:solidFill>
                  <a:schemeClr val="tx1"/>
                </a:solidFill>
                <a:latin typeface="Arial" charset="0"/>
                <a:ea typeface="+mn-ea"/>
                <a:cs typeface="+mn-cs"/>
              </a:rPr>
              <a:t>That’s even assuming that your user knows how to get in touch with you and is technically savvy enough to realize that an old phone number may be in the database somewhere. It’s probably more likely that it would never even occur to your user to ask. Which, of course, means a history screen is your opportunity to enjoy one of the most satisfying aspect of being a system designer. You get to surprise your user with a feature they didn’t even know they wanted. But once they start using it, they can’t remember how they got by without it.</a:t>
            </a:r>
          </a:p>
          <a:p>
            <a:endParaRPr lang="en-US" dirty="0"/>
          </a:p>
        </p:txBody>
      </p:sp>
      <p:sp>
        <p:nvSpPr>
          <p:cNvPr id="4" name="Slide Number Placeholder 3"/>
          <p:cNvSpPr>
            <a:spLocks noGrp="1"/>
          </p:cNvSpPr>
          <p:nvPr>
            <p:ph type="sldNum" sz="quarter" idx="10"/>
          </p:nvPr>
        </p:nvSpPr>
        <p:spPr/>
        <p:txBody>
          <a:bodyPr/>
          <a:lstStyle/>
          <a:p>
            <a:pPr>
              <a:defRPr/>
            </a:pPr>
            <a:fld id="{FE260A40-0DC2-491C-94DF-9421F20D0A15}" type="slidenum">
              <a:rPr lang="en-US" smtClean="0"/>
              <a:pPr>
                <a:defRPr/>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userDrawn="1"/>
        </p:nvPicPr>
        <p:blipFill>
          <a:blip r:embed="rId3"/>
          <a:srcRect/>
          <a:stretch>
            <a:fillRect/>
          </a:stretch>
        </p:blipFill>
        <p:spPr bwMode="auto">
          <a:xfrm>
            <a:off x="6477000" y="4933950"/>
            <a:ext cx="2344738" cy="1317625"/>
          </a:xfrm>
          <a:prstGeom prst="rect">
            <a:avLst/>
          </a:prstGeom>
          <a:noFill/>
          <a:ln w="9525">
            <a:noFill/>
            <a:miter lim="800000"/>
            <a:headEnd/>
            <a:tailEnd/>
          </a:ln>
        </p:spPr>
      </p:pic>
      <p:pic>
        <p:nvPicPr>
          <p:cNvPr id="14" name="Picture 84" descr="Cognizant_tag"/>
          <p:cNvPicPr>
            <a:picLocks noChangeAspect="1" noChangeArrowheads="1"/>
          </p:cNvPicPr>
          <p:nvPr userDrawn="1"/>
        </p:nvPicPr>
        <p:blipFill>
          <a:blip r:embed="rId4"/>
          <a:srcRect/>
          <a:stretch>
            <a:fillRect/>
          </a:stretch>
        </p:blipFill>
        <p:spPr bwMode="auto">
          <a:xfrm>
            <a:off x="457200" y="5591175"/>
            <a:ext cx="3648075" cy="6858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smtClean="0"/>
            </a:lvl1pPr>
          </a:lstStyle>
          <a:p>
            <a:pPr>
              <a:defRPr/>
            </a:pPr>
            <a:fld id="{3FDEA464-B75C-418F-9CFC-CC2B2B8CF1F9}" type="datetime1">
              <a:rPr lang="en-US"/>
              <a:pPr>
                <a:defRPr/>
              </a:pPr>
              <a:t>3/10/2009</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C7A642A0-E219-4655-BA30-EECFC53C6CE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2BF18ECB-DCF9-4954-959A-B9FF41E82FE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8A03E6C6-59ED-4C1D-AFF7-654B369A85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89FEC766-A607-4042-9108-EA9A8232AEB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019624C4-D0C2-40CC-B428-6B8CDA08050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6CA36D51-EA9C-4FF1-B687-5C05FFA361C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A8F918CC-6AFB-4EE4-94DF-8F260E0C093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68C84807-9EC2-4857-9707-F218D18AF0F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71314E7F-3816-4AF6-B778-0DE79BA2F6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BB5E7A3E-43EF-4C08-8FB9-1212657D4D7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84762E9A-5812-41EB-9B8F-83259058A871}" type="slidenum">
              <a:rPr lang="en-US"/>
              <a:pPr>
                <a:defRPr/>
              </a:pPr>
              <a:t>‹#›</a:t>
            </a:fld>
            <a:endParaRPr lang="en-US"/>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pic>
        <p:nvPicPr>
          <p:cNvPr id="1032" name="Picture 67" descr="Cognizant_tag"/>
          <p:cNvPicPr>
            <a:picLocks noChangeAspect="1" noChangeArrowheads="1"/>
          </p:cNvPicPr>
          <p:nvPr userDrawn="1"/>
        </p:nvPicPr>
        <p:blipFill>
          <a:blip r:embed="rId13"/>
          <a:srcRect/>
          <a:stretch>
            <a:fillRect/>
          </a:stretch>
        </p:blipFill>
        <p:spPr bwMode="auto">
          <a:xfrm>
            <a:off x="241300" y="6456363"/>
            <a:ext cx="1663700" cy="312737"/>
          </a:xfrm>
          <a:prstGeom prst="rect">
            <a:avLst/>
          </a:prstGeom>
          <a:noFill/>
          <a:ln w="9525">
            <a:noFill/>
            <a:miter lim="800000"/>
            <a:headEnd/>
            <a:tailEnd/>
          </a:ln>
        </p:spPr>
      </p:pic>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7"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9" name="Picture 41"/>
          <p:cNvPicPr>
            <a:picLocks noChangeAspect="1" noChangeArrowheads="1"/>
          </p:cNvPicPr>
          <p:nvPr/>
        </p:nvPicPr>
        <p:blipFill>
          <a:blip r:embed="rId14"/>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7"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tizor.com/" TargetMode="External"/><Relationship Id="rId7" Type="http://schemas.openxmlformats.org/officeDocument/2006/relationships/hyperlink" Target="http://www.lumigent.com/products/audit_db.html" TargetMode="External"/><Relationship Id="rId2" Type="http://schemas.openxmlformats.org/officeDocument/2006/relationships/hyperlink" Target="http://otn.oracle.com/" TargetMode="External"/><Relationship Id="rId1" Type="http://schemas.openxmlformats.org/officeDocument/2006/relationships/slideLayout" Target="../slideLayouts/slideLayout2.xml"/><Relationship Id="rId6" Type="http://schemas.openxmlformats.org/officeDocument/2006/relationships/hyperlink" Target="http://www.acsac.org/" TargetMode="External"/><Relationship Id="rId5" Type="http://schemas.openxmlformats.org/officeDocument/2006/relationships/hyperlink" Target="http://www.softtreetech.com/" TargetMode="External"/><Relationship Id="rId4" Type="http://schemas.openxmlformats.org/officeDocument/2006/relationships/hyperlink" Target="http://www.petefinniga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Database Auditing</a:t>
            </a:r>
          </a:p>
        </p:txBody>
      </p:sp>
      <p:sp>
        <p:nvSpPr>
          <p:cNvPr id="5" name="Subtitle 4"/>
          <p:cNvSpPr>
            <a:spLocks noGrp="1"/>
          </p:cNvSpPr>
          <p:nvPr>
            <p:ph type="subTitle" idx="1"/>
          </p:nvPr>
        </p:nvSpPr>
        <p:spPr/>
        <p:txBody>
          <a:bodyPr/>
          <a:lstStyle/>
          <a:p>
            <a:r>
              <a:rPr lang="en-US" b="0" dirty="0" smtClean="0">
                <a:latin typeface="Gill Sans MT" pitchFamily="34" charset="0"/>
              </a:rPr>
              <a:t>Level-Advanced</a:t>
            </a:r>
            <a:endParaRPr lang="en-US" b="0" dirty="0">
              <a:latin typeface="Gill Sans MT" pitchFamily="34" charset="0"/>
            </a:endParaRPr>
          </a:p>
        </p:txBody>
      </p:sp>
      <p:pic>
        <p:nvPicPr>
          <p:cNvPr id="3075" name="Picture 18" descr="MrSmarty_Mascot_R"/>
          <p:cNvPicPr>
            <a:picLocks noChangeAspect="1" noChangeArrowheads="1"/>
          </p:cNvPicPr>
          <p:nvPr/>
        </p:nvPicPr>
        <p:blipFill>
          <a:blip r:embed="rId2"/>
          <a:srcRect/>
          <a:stretch>
            <a:fillRect/>
          </a:stretch>
        </p:blipFill>
        <p:spPr bwMode="auto">
          <a:xfrm>
            <a:off x="4913313" y="5392738"/>
            <a:ext cx="1335087" cy="1393825"/>
          </a:xfrm>
          <a:prstGeom prst="rect">
            <a:avLst/>
          </a:prstGeom>
          <a:noFill/>
          <a:ln w="9525">
            <a:noFill/>
            <a:miter lim="800000"/>
            <a:headEnd/>
            <a:tailEnd/>
          </a:ln>
        </p:spPr>
      </p:pic>
      <p:sp>
        <p:nvSpPr>
          <p:cNvPr id="3076"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Auditing (Contd.)</a:t>
            </a:r>
            <a:endParaRPr lang="en-US" dirty="0"/>
          </a:p>
        </p:txBody>
      </p:sp>
      <p:sp>
        <p:nvSpPr>
          <p:cNvPr id="3" name="Content Placeholder 2"/>
          <p:cNvSpPr>
            <a:spLocks noGrp="1"/>
          </p:cNvSpPr>
          <p:nvPr>
            <p:ph idx="1"/>
          </p:nvPr>
        </p:nvSpPr>
        <p:spPr/>
        <p:txBody>
          <a:bodyPr/>
          <a:lstStyle/>
          <a:p>
            <a:r>
              <a:rPr lang="en-US" sz="2000" dirty="0" smtClean="0">
                <a:solidFill>
                  <a:schemeClr val="tx1"/>
                </a:solidFill>
                <a:latin typeface="+mn-lt"/>
                <a:ea typeface="+mn-ea"/>
                <a:cs typeface="+mn-cs"/>
              </a:rPr>
              <a:t>At Enterprise level, the Data auditing has a role to play in all three types of database application/ users and their access and their activities </a:t>
            </a:r>
          </a:p>
          <a:p>
            <a:pPr lvl="1"/>
            <a:r>
              <a:rPr lang="en-US" dirty="0" smtClean="0">
                <a:solidFill>
                  <a:schemeClr val="tx1"/>
                </a:solidFill>
                <a:latin typeface="+mn-lt"/>
                <a:ea typeface="+mn-ea"/>
                <a:cs typeface="+mn-cs"/>
              </a:rPr>
              <a:t>Packaged (Like ERP) business applications </a:t>
            </a:r>
            <a:r>
              <a:rPr lang="en-US" dirty="0" smtClean="0">
                <a:ea typeface="+mn-ea"/>
                <a:cs typeface="+mn-cs"/>
                <a:sym typeface="Wingdings" pitchFamily="2" charset="2"/>
              </a:rPr>
              <a:t>(</a:t>
            </a:r>
            <a:r>
              <a:rPr lang="en-US" dirty="0" smtClean="0">
                <a:solidFill>
                  <a:schemeClr val="tx1"/>
                </a:solidFill>
                <a:latin typeface="+mn-lt"/>
                <a:ea typeface="+mn-ea"/>
                <a:cs typeface="+mn-cs"/>
                <a:sym typeface="Wingdings" pitchFamily="2" charset="2"/>
              </a:rPr>
              <a:t>Business Users )</a:t>
            </a:r>
            <a:endParaRPr lang="en-US" dirty="0" smtClean="0">
              <a:solidFill>
                <a:schemeClr val="tx1"/>
              </a:solidFill>
              <a:latin typeface="+mn-lt"/>
              <a:ea typeface="+mn-ea"/>
              <a:cs typeface="+mn-cs"/>
            </a:endParaRPr>
          </a:p>
          <a:p>
            <a:pPr lvl="1"/>
            <a:r>
              <a:rPr lang="en-US" dirty="0" smtClean="0">
                <a:solidFill>
                  <a:schemeClr val="tx1"/>
                </a:solidFill>
                <a:latin typeface="+mn-lt"/>
                <a:ea typeface="+mn-ea"/>
                <a:cs typeface="+mn-cs"/>
              </a:rPr>
              <a:t>Legacy and Custom Applications( Business Users)</a:t>
            </a:r>
          </a:p>
          <a:p>
            <a:pPr lvl="1"/>
            <a:r>
              <a:rPr lang="en-US" dirty="0" smtClean="0">
                <a:solidFill>
                  <a:schemeClr val="tx1"/>
                </a:solidFill>
                <a:latin typeface="+mn-lt"/>
                <a:ea typeface="+mn-ea"/>
                <a:cs typeface="+mn-cs"/>
              </a:rPr>
              <a:t>Direct Access by Privileged Users(DBA)</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10</a:t>
            </a:fld>
            <a:endParaRPr lang="en-US"/>
          </a:p>
        </p:txBody>
      </p:sp>
      <p:pic>
        <p:nvPicPr>
          <p:cNvPr id="28674" name="Picture 2" descr="D:\DA-COE\Auditing\Business users.jpg"/>
          <p:cNvPicPr>
            <a:picLocks noChangeAspect="1" noChangeArrowheads="1"/>
          </p:cNvPicPr>
          <p:nvPr/>
        </p:nvPicPr>
        <p:blipFill>
          <a:blip r:embed="rId2"/>
          <a:srcRect/>
          <a:stretch>
            <a:fillRect/>
          </a:stretch>
        </p:blipFill>
        <p:spPr bwMode="auto">
          <a:xfrm>
            <a:off x="228600" y="3124200"/>
            <a:ext cx="8610600" cy="3200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Auditing (Contd.)</a:t>
            </a:r>
            <a:endParaRPr lang="en-US" dirty="0"/>
          </a:p>
        </p:txBody>
      </p:sp>
      <p:sp>
        <p:nvSpPr>
          <p:cNvPr id="3" name="Content Placeholder 2"/>
          <p:cNvSpPr>
            <a:spLocks noGrp="1"/>
          </p:cNvSpPr>
          <p:nvPr>
            <p:ph idx="1"/>
          </p:nvPr>
        </p:nvSpPr>
        <p:spPr/>
        <p:txBody>
          <a:bodyPr/>
          <a:lstStyle/>
          <a:p>
            <a:r>
              <a:rPr lang="en-US" sz="1800" dirty="0" smtClean="0">
                <a:solidFill>
                  <a:schemeClr val="tx1"/>
                </a:solidFill>
                <a:latin typeface="+mn-lt"/>
                <a:ea typeface="+mn-ea"/>
                <a:cs typeface="+mn-cs"/>
              </a:rPr>
              <a:t>Packaged business applications:</a:t>
            </a:r>
          </a:p>
          <a:p>
            <a:pPr lvl="1"/>
            <a:r>
              <a:rPr lang="en-US" sz="1600" dirty="0" smtClean="0">
                <a:solidFill>
                  <a:schemeClr val="tx1"/>
                </a:solidFill>
                <a:latin typeface="+mn-lt"/>
                <a:ea typeface="+mn-ea"/>
                <a:cs typeface="+mn-cs"/>
              </a:rPr>
              <a:t>Contemporary packaged business applications (such as  PeopleSoft, Oracle Financials, and so on) have recently added some level of application controls. Most organizations have done a reasonably good job as part of SOX preparation work in understanding those application controls and activity logging capabilities</a:t>
            </a:r>
          </a:p>
          <a:p>
            <a:r>
              <a:rPr lang="en-US" sz="1800" dirty="0" smtClean="0">
                <a:solidFill>
                  <a:schemeClr val="tx1"/>
                </a:solidFill>
                <a:latin typeface="+mn-lt"/>
                <a:ea typeface="+mn-ea"/>
                <a:cs typeface="+mn-cs"/>
              </a:rPr>
              <a:t>Legacy and Custom Applications: </a:t>
            </a:r>
          </a:p>
          <a:p>
            <a:pPr lvl="1"/>
            <a:r>
              <a:rPr lang="en-US" sz="1600" dirty="0" smtClean="0">
                <a:ea typeface="+mn-ea"/>
                <a:cs typeface="+mn-cs"/>
              </a:rPr>
              <a:t>In larger organizations, a majority of their business applications may be custom-built or legacy applications; all enterprises have some number of these applications that are homegrown or purchased from vendors who are no longer viable. Most of these applications were designed and built before the current climate of strong controls, so they have no or inadequate ability to control access and, more importantly, log critical database activity</a:t>
            </a:r>
          </a:p>
          <a:p>
            <a:r>
              <a:rPr lang="en-US" sz="1800" dirty="0" smtClean="0">
                <a:solidFill>
                  <a:schemeClr val="tx1"/>
                </a:solidFill>
                <a:latin typeface="+mn-lt"/>
                <a:ea typeface="+mn-ea"/>
                <a:cs typeface="+mn-cs"/>
              </a:rPr>
              <a:t>Direct Access by Privileged Users (DBA):</a:t>
            </a:r>
          </a:p>
          <a:p>
            <a:pPr lvl="1"/>
            <a:r>
              <a:rPr lang="en-US" sz="1600" dirty="0" smtClean="0">
                <a:ea typeface="+mn-ea"/>
                <a:cs typeface="+mn-cs"/>
              </a:rPr>
              <a:t>This is the most visible and obvious issue and a primary issue being documented by external auditors in their SOX assessment.  This class of users – particularly DBAs and developers – must have extraordinary access to as part of their job function, implying an inherent separation of duty problem</a:t>
            </a:r>
            <a:endParaRPr lang="en-US" sz="1600" dirty="0">
              <a:ea typeface="+mn-ea"/>
              <a:cs typeface="+mn-cs"/>
            </a:endParaRPr>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Auditing (Contd.)</a:t>
            </a: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Auditing is typically used to:</a:t>
            </a:r>
          </a:p>
          <a:p>
            <a:pPr lvl="1"/>
            <a:r>
              <a:rPr lang="en-US" dirty="0" smtClean="0">
                <a:solidFill>
                  <a:schemeClr val="tx1"/>
                </a:solidFill>
                <a:latin typeface="+mn-lt"/>
                <a:ea typeface="+mn-ea"/>
                <a:cs typeface="+mn-cs"/>
              </a:rPr>
              <a:t>Enable future accountability for current actions taken in a particular schema, table, or row, or affecting specific content</a:t>
            </a:r>
          </a:p>
          <a:p>
            <a:pPr lvl="1"/>
            <a:r>
              <a:rPr lang="en-US" dirty="0" smtClean="0">
                <a:solidFill>
                  <a:schemeClr val="tx1"/>
                </a:solidFill>
                <a:latin typeface="+mn-lt"/>
                <a:ea typeface="+mn-ea"/>
                <a:cs typeface="+mn-cs"/>
              </a:rPr>
              <a:t>Deter users (or others) from inappropriate actions based on that accountability</a:t>
            </a:r>
          </a:p>
          <a:p>
            <a:pPr lvl="1"/>
            <a:r>
              <a:rPr lang="en-US" dirty="0" smtClean="0">
                <a:solidFill>
                  <a:schemeClr val="tx1"/>
                </a:solidFill>
                <a:latin typeface="+mn-lt"/>
                <a:ea typeface="+mn-ea"/>
                <a:cs typeface="+mn-cs"/>
              </a:rPr>
              <a:t>Investigate suspicious activity</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Trail</a:t>
            </a:r>
            <a:endParaRPr lang="en-US" dirty="0"/>
          </a:p>
        </p:txBody>
      </p:sp>
      <p:sp>
        <p:nvSpPr>
          <p:cNvPr id="3" name="Content Placeholder 2"/>
          <p:cNvSpPr>
            <a:spLocks noGrp="1"/>
          </p:cNvSpPr>
          <p:nvPr>
            <p:ph idx="1"/>
          </p:nvPr>
        </p:nvSpPr>
        <p:spPr/>
        <p:txBody>
          <a:bodyPr/>
          <a:lstStyle/>
          <a:p>
            <a:r>
              <a:rPr lang="en-US" dirty="0" smtClean="0"/>
              <a:t>Audit trail or audit log is a chronological sequence of audit records, each of which contains evidence directly pertaining to and resulting from the execution of a business process or system function.</a:t>
            </a:r>
          </a:p>
          <a:p>
            <a:r>
              <a:rPr lang="en-US" dirty="0" smtClean="0"/>
              <a:t>An audit trail is a mechanism for a complete reconstruction of every action taken against the database. </a:t>
            </a:r>
          </a:p>
          <a:p>
            <a:pPr>
              <a:buNone/>
            </a:pP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Auditing</a:t>
            </a:r>
            <a:endParaRPr lang="en-US" dirty="0"/>
          </a:p>
        </p:txBody>
      </p:sp>
      <p:sp>
        <p:nvSpPr>
          <p:cNvPr id="3" name="Content Placeholder 2"/>
          <p:cNvSpPr>
            <a:spLocks noGrp="1"/>
          </p:cNvSpPr>
          <p:nvPr>
            <p:ph idx="1"/>
          </p:nvPr>
        </p:nvSpPr>
        <p:spPr/>
        <p:txBody>
          <a:bodyPr/>
          <a:lstStyle/>
          <a:p>
            <a:r>
              <a:rPr lang="en-US" dirty="0" smtClean="0"/>
              <a:t>Designing a Custom Auditing </a:t>
            </a:r>
          </a:p>
          <a:p>
            <a:pPr lvl="1"/>
            <a:r>
              <a:rPr lang="en-US" dirty="0" smtClean="0"/>
              <a:t>Three basic objects need to be in Audit Trail:</a:t>
            </a:r>
          </a:p>
          <a:p>
            <a:pPr lvl="2"/>
            <a:r>
              <a:rPr lang="en-US" sz="1800" dirty="0" smtClean="0"/>
              <a:t>The user. Who initiated a transaction, from what terminal, and when?</a:t>
            </a:r>
          </a:p>
          <a:p>
            <a:pPr lvl="2"/>
            <a:r>
              <a:rPr lang="en-US" sz="1800" dirty="0" smtClean="0"/>
              <a:t>The transaction. What was the exact transaction that was initiated?</a:t>
            </a:r>
          </a:p>
          <a:p>
            <a:pPr lvl="2"/>
            <a:r>
              <a:rPr lang="en-US" sz="1800" dirty="0" smtClean="0"/>
              <a:t>The data. What was the result of the transaction? What were the database states before and after the transaction initiation?</a:t>
            </a:r>
          </a:p>
          <a:p>
            <a:pPr lvl="2"/>
            <a:r>
              <a:rPr lang="en-US" sz="1800" dirty="0" smtClean="0"/>
              <a:t>In addition to the actual recording of all events that take place in the database, an audit trail must also provide query support for auditing. </a:t>
            </a:r>
          </a:p>
          <a:p>
            <a:r>
              <a:rPr lang="en-US" sz="2000" dirty="0" smtClean="0"/>
              <a:t>When you develop a custom build auditing system, you need to decide on what are the things need to capture at what level. </a:t>
            </a:r>
          </a:p>
          <a:p>
            <a:r>
              <a:rPr lang="en-US" sz="2000" dirty="0" smtClean="0"/>
              <a:t>The DML changes can be performed on two levels:</a:t>
            </a:r>
          </a:p>
          <a:p>
            <a:pPr lvl="1"/>
            <a:r>
              <a:rPr lang="en-US" dirty="0" smtClean="0"/>
              <a:t>Row level</a:t>
            </a:r>
          </a:p>
          <a:p>
            <a:pPr lvl="1"/>
            <a:r>
              <a:rPr lang="en-US" dirty="0" smtClean="0"/>
              <a:t>Column level</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Auditing (Contd.)</a:t>
            </a:r>
            <a:endParaRPr lang="en-US" dirty="0"/>
          </a:p>
        </p:txBody>
      </p:sp>
      <p:sp>
        <p:nvSpPr>
          <p:cNvPr id="3" name="Content Placeholder 2"/>
          <p:cNvSpPr>
            <a:spLocks noGrp="1"/>
          </p:cNvSpPr>
          <p:nvPr>
            <p:ph idx="1"/>
          </p:nvPr>
        </p:nvSpPr>
        <p:spPr/>
        <p:txBody>
          <a:bodyPr/>
          <a:lstStyle/>
          <a:p>
            <a:r>
              <a:rPr lang="en-US" dirty="0" smtClean="0"/>
              <a:t>In an auditable system, there must be a way to examine an old value of an attribute and to allow correction to this old value. At the same time, the database should retain the old value for future query and re-examination. </a:t>
            </a:r>
          </a:p>
          <a:p>
            <a:r>
              <a:rPr lang="en-US" dirty="0" smtClean="0"/>
              <a:t>This requires at least two time dimensions: one time dimension to order every operation against an object and a second time dimension to time stamp values of objects with their periods of validity in the real world. </a:t>
            </a:r>
          </a:p>
          <a:p>
            <a:r>
              <a:rPr lang="en-US" dirty="0" smtClean="0"/>
              <a:t>This second time dimension is different from the first time dimension since an earlier value of an object may be corrected later in time</a:t>
            </a: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sz="2000" dirty="0" smtClean="0"/>
              <a:t>XYZ company has Salary Database and has an entity called EMPLOYEE having two attributes NAME and SALARY. Suppose we inserted the record (John, 15K) on 1/11/03. On 3/2/06, we discovered an error in </a:t>
            </a:r>
            <a:r>
              <a:rPr lang="en-US" sz="2000" dirty="0" err="1" smtClean="0"/>
              <a:t>Johns’s</a:t>
            </a:r>
            <a:r>
              <a:rPr lang="en-US" sz="2000" dirty="0" smtClean="0"/>
              <a:t> salary and made a retroactive change to 20K. Now, in an auditable system such as we discuss here, it is possible to overwrite errors, but records will be kept of any errors that are corrected. Thus, we need to retain both facts in the database:</a:t>
            </a:r>
          </a:p>
          <a:p>
            <a:r>
              <a:rPr lang="en-US" sz="2000" dirty="0" smtClean="0"/>
              <a:t>1. John’s salary was known to be 15K from 1/11/03 to 3/2/06.</a:t>
            </a:r>
          </a:p>
          <a:p>
            <a:r>
              <a:rPr lang="en-US" sz="2000" dirty="0" smtClean="0"/>
              <a:t>2. On 3/2/06, a change was made to the salary from 15K to 20K, and this change was retroactive [relating or applying to things that have happened in the past as well as the present]</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smtClean="0"/>
              <a:t>You can assume that users access the database by executing procedures, called </a:t>
            </a:r>
            <a:r>
              <a:rPr lang="en-US" i="1" dirty="0" smtClean="0"/>
              <a:t>transactions</a:t>
            </a:r>
            <a:r>
              <a:rPr lang="en-US" dirty="0" smtClean="0"/>
              <a:t>.</a:t>
            </a:r>
          </a:p>
          <a:p>
            <a:r>
              <a:rPr lang="en-US" dirty="0" smtClean="0"/>
              <a:t> A transaction is a sequence of operations viewed as an atomic unit of integrity, consistency, and recovery. We allow the usual operations in any transaction:</a:t>
            </a:r>
          </a:p>
          <a:p>
            <a:pPr lvl="1"/>
            <a:r>
              <a:rPr lang="en-US" dirty="0" smtClean="0"/>
              <a:t> Insert. Add a </a:t>
            </a:r>
            <a:r>
              <a:rPr lang="en-US" dirty="0" err="1" smtClean="0"/>
              <a:t>tuple</a:t>
            </a:r>
            <a:r>
              <a:rPr lang="en-US" dirty="0" smtClean="0"/>
              <a:t> in a relation.</a:t>
            </a:r>
          </a:p>
          <a:p>
            <a:pPr lvl="1"/>
            <a:r>
              <a:rPr lang="en-US" dirty="0" smtClean="0"/>
              <a:t> Delete. Remove a collection of </a:t>
            </a:r>
            <a:r>
              <a:rPr lang="en-US" dirty="0" err="1" smtClean="0"/>
              <a:t>tuples</a:t>
            </a:r>
            <a:r>
              <a:rPr lang="en-US" dirty="0" smtClean="0"/>
              <a:t> from a relation.</a:t>
            </a:r>
          </a:p>
          <a:p>
            <a:pPr lvl="1"/>
            <a:r>
              <a:rPr lang="en-US" dirty="0" smtClean="0"/>
              <a:t> Modify. Change values of a </a:t>
            </a:r>
            <a:r>
              <a:rPr lang="en-US" dirty="0" err="1" smtClean="0"/>
              <a:t>tuple</a:t>
            </a:r>
            <a:r>
              <a:rPr lang="en-US" dirty="0" smtClean="0"/>
              <a:t> in a relation.</a:t>
            </a:r>
          </a:p>
          <a:p>
            <a:pPr lvl="1"/>
            <a:r>
              <a:rPr lang="en-US" dirty="0" smtClean="0"/>
              <a:t>Retrieve. Access all </a:t>
            </a:r>
            <a:r>
              <a:rPr lang="en-US" dirty="0" err="1" smtClean="0"/>
              <a:t>tuples</a:t>
            </a:r>
            <a:r>
              <a:rPr lang="en-US" dirty="0" smtClean="0"/>
              <a:t> satisfying a given condition.</a:t>
            </a:r>
          </a:p>
          <a:p>
            <a:r>
              <a:rPr lang="en-US" dirty="0" smtClean="0"/>
              <a:t>You need to consider the above type of transaction while designing a auditing system</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Common Auditing Solutions</a:t>
            </a:r>
            <a:endParaRPr lang="en-US" sz="3600" dirty="0"/>
          </a:p>
        </p:txBody>
      </p:sp>
      <p:sp>
        <p:nvSpPr>
          <p:cNvPr id="3" name="Content Placeholder 2"/>
          <p:cNvSpPr>
            <a:spLocks noGrp="1"/>
          </p:cNvSpPr>
          <p:nvPr>
            <p:ph idx="1"/>
          </p:nvPr>
        </p:nvSpPr>
        <p:spPr/>
        <p:txBody>
          <a:bodyPr/>
          <a:lstStyle/>
          <a:p>
            <a:r>
              <a:rPr lang="en-US" dirty="0" smtClean="0"/>
              <a:t>Common Auditing Solutions</a:t>
            </a:r>
            <a:r>
              <a:rPr lang="en-US" cap="all" dirty="0" smtClean="0"/>
              <a:t>: </a:t>
            </a:r>
          </a:p>
          <a:p>
            <a:pPr lvl="1"/>
            <a:r>
              <a:rPr lang="en-US" dirty="0" smtClean="0"/>
              <a:t>There are various methods available for implementing data base auditing. The below are the common auditing solution can be implemented in all common business applications </a:t>
            </a:r>
          </a:p>
          <a:p>
            <a:pPr lvl="2"/>
            <a:r>
              <a:rPr lang="en-US" sz="1800" dirty="0" smtClean="0"/>
              <a:t>Application Auditing </a:t>
            </a:r>
          </a:p>
          <a:p>
            <a:pPr lvl="3"/>
            <a:r>
              <a:rPr lang="en-US" dirty="0" smtClean="0"/>
              <a:t>Auditing by adding additional columns </a:t>
            </a:r>
          </a:p>
          <a:p>
            <a:pPr lvl="3"/>
            <a:r>
              <a:rPr lang="en-US" dirty="0" smtClean="0"/>
              <a:t>Auditing by Using Custom Auditing tables </a:t>
            </a:r>
          </a:p>
          <a:p>
            <a:pPr lvl="2"/>
            <a:r>
              <a:rPr lang="en-US" sz="1800" dirty="0" smtClean="0"/>
              <a:t>Native Database Auditing </a:t>
            </a:r>
          </a:p>
          <a:p>
            <a:pPr lvl="2"/>
            <a:r>
              <a:rPr lang="en-US" sz="1800" dirty="0" smtClean="0"/>
              <a:t>Auditing using 3rd party tools </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Database Auditing</a:t>
            </a:r>
            <a:endParaRPr lang="en-US" sz="3600" dirty="0"/>
          </a:p>
        </p:txBody>
      </p:sp>
      <p:graphicFrame>
        <p:nvGraphicFramePr>
          <p:cNvPr id="5" name="Content Placeholder 4"/>
          <p:cNvGraphicFramePr>
            <a:graphicFrameLocks noGrp="1"/>
          </p:cNvGraphicFramePr>
          <p:nvPr>
            <p:ph idx="1"/>
          </p:nvPr>
        </p:nvGraphicFramePr>
        <p:xfrm>
          <a:off x="304800" y="2362200"/>
          <a:ext cx="8686800" cy="1779495"/>
        </p:xfrm>
        <a:graphic>
          <a:graphicData uri="http://schemas.openxmlformats.org/drawingml/2006/table">
            <a:tbl>
              <a:tblPr firstRow="1" bandRow="1">
                <a:tableStyleId>{5C22544A-7EE6-4342-B048-85BDC9FD1C3A}</a:tableStyleId>
              </a:tblPr>
              <a:tblGrid>
                <a:gridCol w="4343400"/>
                <a:gridCol w="4343400"/>
              </a:tblGrid>
              <a:tr h="247426">
                <a:tc>
                  <a:txBody>
                    <a:bodyPr/>
                    <a:lstStyle/>
                    <a:p>
                      <a:endParaRPr lang="en-US" dirty="0"/>
                    </a:p>
                  </a:txBody>
                  <a:tcPr marL="68580" marR="68580" marT="0" marB="0"/>
                </a:tc>
                <a:tc>
                  <a:txBody>
                    <a:bodyPr/>
                    <a:lstStyle/>
                    <a:p>
                      <a:pPr marL="0" marR="0" algn="just">
                        <a:spcBef>
                          <a:spcPts val="0"/>
                        </a:spcBef>
                        <a:spcAft>
                          <a:spcPts val="0"/>
                        </a:spcAft>
                      </a:pPr>
                      <a:r>
                        <a:rPr lang="en-US" sz="1200" dirty="0" smtClean="0">
                          <a:latin typeface="+mn-lt"/>
                          <a:ea typeface="Times New Roman"/>
                          <a:cs typeface="Times New Roman"/>
                        </a:rPr>
                        <a:t>Created </a:t>
                      </a:r>
                      <a:r>
                        <a:rPr lang="en-US" sz="1200" dirty="0">
                          <a:latin typeface="+mn-lt"/>
                          <a:ea typeface="Times New Roman"/>
                          <a:cs typeface="Times New Roman"/>
                        </a:rPr>
                        <a:t>by</a:t>
                      </a:r>
                    </a:p>
                  </a:txBody>
                  <a:tcPr marL="68580" marR="68580" marT="0" marB="0"/>
                </a:tc>
              </a:tr>
              <a:tr h="501725">
                <a:tc>
                  <a:txBody>
                    <a:bodyPr/>
                    <a:lstStyle/>
                    <a:p>
                      <a:pPr marL="0" marR="0" algn="just">
                        <a:spcBef>
                          <a:spcPts val="0"/>
                        </a:spcBef>
                        <a:spcAft>
                          <a:spcPts val="0"/>
                        </a:spcAft>
                      </a:pPr>
                      <a:r>
                        <a:rPr lang="en-US" sz="1600" dirty="0">
                          <a:latin typeface="+mn-lt"/>
                          <a:ea typeface="Times New Roman"/>
                          <a:cs typeface="Times New Roman"/>
                        </a:rPr>
                        <a:t>Creation Date</a:t>
                      </a:r>
                    </a:p>
                  </a:txBody>
                  <a:tcPr marL="68580" marR="68580" marT="0" marB="0"/>
                </a:tc>
                <a:tc>
                  <a:txBody>
                    <a:bodyPr/>
                    <a:lstStyle/>
                    <a:p>
                      <a:pPr marL="0" marR="0" algn="just">
                        <a:spcBef>
                          <a:spcPts val="0"/>
                        </a:spcBef>
                        <a:spcAft>
                          <a:spcPts val="0"/>
                        </a:spcAft>
                      </a:pPr>
                      <a:r>
                        <a:rPr lang="en-US" sz="1600">
                          <a:latin typeface="+mn-lt"/>
                          <a:ea typeface="Times New Roman"/>
                          <a:cs typeface="Times New Roman"/>
                        </a:rPr>
                        <a:t>Stores the date in which the record has been  inserted</a:t>
                      </a:r>
                    </a:p>
                  </a:txBody>
                  <a:tcPr marL="68580" marR="68580" marT="0" marB="0"/>
                </a:tc>
              </a:tr>
              <a:tr h="501725">
                <a:tc>
                  <a:txBody>
                    <a:bodyPr/>
                    <a:lstStyle/>
                    <a:p>
                      <a:pPr marL="0" marR="0" algn="just">
                        <a:spcBef>
                          <a:spcPts val="0"/>
                        </a:spcBef>
                        <a:spcAft>
                          <a:spcPts val="0"/>
                        </a:spcAft>
                      </a:pPr>
                      <a:r>
                        <a:rPr lang="en-US" sz="1600" dirty="0">
                          <a:latin typeface="+mn-lt"/>
                          <a:ea typeface="Times New Roman"/>
                          <a:cs typeface="Times New Roman"/>
                        </a:rPr>
                        <a:t>Last Updated By</a:t>
                      </a:r>
                    </a:p>
                  </a:txBody>
                  <a:tcPr marL="68580" marR="68580" marT="0" marB="0"/>
                </a:tc>
                <a:tc>
                  <a:txBody>
                    <a:bodyPr/>
                    <a:lstStyle/>
                    <a:p>
                      <a:pPr marL="0" marR="0" algn="just">
                        <a:spcBef>
                          <a:spcPts val="0"/>
                        </a:spcBef>
                        <a:spcAft>
                          <a:spcPts val="0"/>
                        </a:spcAft>
                      </a:pPr>
                      <a:r>
                        <a:rPr lang="en-US" sz="1600">
                          <a:latin typeface="+mn-lt"/>
                          <a:ea typeface="Times New Roman"/>
                          <a:cs typeface="Times New Roman"/>
                        </a:rPr>
                        <a:t>Stores the user id of the person who updated this record during the last occurrence of update</a:t>
                      </a:r>
                    </a:p>
                  </a:txBody>
                  <a:tcPr marL="68580" marR="68580" marT="0" marB="0"/>
                </a:tc>
              </a:tr>
              <a:tr h="501725">
                <a:tc>
                  <a:txBody>
                    <a:bodyPr/>
                    <a:lstStyle/>
                    <a:p>
                      <a:pPr marL="0" marR="0" algn="just">
                        <a:spcBef>
                          <a:spcPts val="0"/>
                        </a:spcBef>
                        <a:spcAft>
                          <a:spcPts val="0"/>
                        </a:spcAft>
                      </a:pPr>
                      <a:r>
                        <a:rPr lang="en-US" sz="1600" dirty="0">
                          <a:latin typeface="+mn-lt"/>
                          <a:ea typeface="Times New Roman"/>
                          <a:cs typeface="Times New Roman"/>
                        </a:rPr>
                        <a:t>Last Updated Date</a:t>
                      </a:r>
                    </a:p>
                  </a:txBody>
                  <a:tcPr marL="68580" marR="68580" marT="0" marB="0"/>
                </a:tc>
                <a:tc>
                  <a:txBody>
                    <a:bodyPr/>
                    <a:lstStyle/>
                    <a:p>
                      <a:pPr marL="0" marR="0" algn="just">
                        <a:spcBef>
                          <a:spcPts val="0"/>
                        </a:spcBef>
                        <a:spcAft>
                          <a:spcPts val="0"/>
                        </a:spcAft>
                      </a:pPr>
                      <a:r>
                        <a:rPr lang="en-US" sz="1600" dirty="0">
                          <a:latin typeface="+mn-lt"/>
                          <a:ea typeface="Times New Roman"/>
                          <a:cs typeface="Times New Roman"/>
                        </a:rPr>
                        <a:t>Stores the date in which the record has been  updated</a:t>
                      </a:r>
                    </a:p>
                  </a:txBody>
                  <a:tcPr marL="68580" marR="68580" marT="0" marB="0"/>
                </a:tc>
              </a:tr>
            </a:tbl>
          </a:graphicData>
        </a:graphic>
      </p:graphicFrame>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19</a:t>
            </a:fld>
            <a:endParaRPr lang="en-US"/>
          </a:p>
        </p:txBody>
      </p:sp>
      <p:sp>
        <p:nvSpPr>
          <p:cNvPr id="6" name="Rectangle 5"/>
          <p:cNvSpPr/>
          <p:nvPr/>
        </p:nvSpPr>
        <p:spPr>
          <a:xfrm>
            <a:off x="304800" y="1371600"/>
            <a:ext cx="8534400" cy="1754326"/>
          </a:xfrm>
          <a:prstGeom prst="rect">
            <a:avLst/>
          </a:prstGeom>
        </p:spPr>
        <p:txBody>
          <a:bodyPr wrap="square">
            <a:spAutoFit/>
          </a:bodyPr>
          <a:lstStyle/>
          <a:p>
            <a:pPr algn="l">
              <a:buFont typeface="Wingdings" pitchFamily="2" charset="2"/>
              <a:buChar char="v"/>
            </a:pPr>
            <a:r>
              <a:rPr lang="en-US" b="0" dirty="0" smtClean="0">
                <a:latin typeface="+mn-lt"/>
              </a:rPr>
              <a:t>Sometimes it is enough just to know who changed the data and when. If users have the power to insert or update records into a table. You can include the following four columns</a:t>
            </a:r>
          </a:p>
          <a:p>
            <a:pPr algn="l"/>
            <a:endParaRPr lang="en-US" b="0" dirty="0" smtClean="0">
              <a:latin typeface="+mn-lt"/>
            </a:endParaRPr>
          </a:p>
          <a:p>
            <a:pPr algn="l"/>
            <a:endParaRPr lang="en-US" b="0" dirty="0" smtClean="0">
              <a:latin typeface="+mn-lt"/>
            </a:endParaRPr>
          </a:p>
          <a:p>
            <a:pPr algn="l"/>
            <a:endParaRPr lang="en-US" b="0"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914400" y="4419600"/>
            <a:ext cx="1181100" cy="1676400"/>
          </a:xfrm>
          <a:prstGeom prst="rect">
            <a:avLst/>
          </a:prstGeom>
          <a:noFill/>
          <a:ln w="9525">
            <a:noFill/>
            <a:miter lim="800000"/>
            <a:headEnd/>
            <a:tailEnd/>
          </a:ln>
        </p:spPr>
      </p:pic>
      <p:graphicFrame>
        <p:nvGraphicFramePr>
          <p:cNvPr id="8" name="Table 7"/>
          <p:cNvGraphicFramePr>
            <a:graphicFrameLocks noGrp="1"/>
          </p:cNvGraphicFramePr>
          <p:nvPr/>
        </p:nvGraphicFramePr>
        <p:xfrm>
          <a:off x="2362200" y="4648200"/>
          <a:ext cx="5623560" cy="1092200"/>
        </p:xfrm>
        <a:graphic>
          <a:graphicData uri="http://schemas.openxmlformats.org/drawingml/2006/table">
            <a:tbl>
              <a:tblPr/>
              <a:tblGrid>
                <a:gridCol w="5623560"/>
              </a:tblGrid>
              <a:tr h="256867">
                <a:tc>
                  <a:txBody>
                    <a:bodyPr/>
                    <a:lstStyle/>
                    <a:p>
                      <a:pPr marL="0" marR="0" algn="just">
                        <a:lnSpc>
                          <a:spcPts val="1200"/>
                        </a:lnSpc>
                        <a:spcBef>
                          <a:spcPts val="130"/>
                        </a:spcBef>
                        <a:spcAft>
                          <a:spcPts val="1200"/>
                        </a:spcAft>
                      </a:pPr>
                      <a:endParaRPr lang="en-US" sz="1400" dirty="0" smtClean="0">
                        <a:latin typeface="+mn-lt"/>
                        <a:ea typeface="Times New Roman"/>
                        <a:cs typeface="Times New Roman"/>
                      </a:endParaRPr>
                    </a:p>
                    <a:p>
                      <a:pPr marL="0" marR="0" algn="just">
                        <a:lnSpc>
                          <a:spcPts val="1200"/>
                        </a:lnSpc>
                        <a:spcBef>
                          <a:spcPts val="130"/>
                        </a:spcBef>
                        <a:spcAft>
                          <a:spcPts val="1200"/>
                        </a:spcAft>
                      </a:pPr>
                      <a:r>
                        <a:rPr lang="en-US" sz="1400" dirty="0" smtClean="0">
                          <a:latin typeface="+mn-lt"/>
                          <a:ea typeface="Times New Roman"/>
                          <a:cs typeface="Times New Roman"/>
                        </a:rPr>
                        <a:t>Note </a:t>
                      </a:r>
                      <a:endParaRPr lang="en-US" sz="14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6900">
                <a:tc>
                  <a:txBody>
                    <a:bodyPr/>
                    <a:lstStyle/>
                    <a:p>
                      <a:pPr marL="0" marR="0" algn="just">
                        <a:lnSpc>
                          <a:spcPts val="1200"/>
                        </a:lnSpc>
                        <a:spcBef>
                          <a:spcPts val="130"/>
                        </a:spcBef>
                        <a:spcAft>
                          <a:spcPts val="1200"/>
                        </a:spcAft>
                      </a:pPr>
                      <a:endParaRPr lang="en-US" sz="1400" dirty="0" smtClean="0">
                        <a:latin typeface="+mn-lt"/>
                        <a:ea typeface="Times New Roman"/>
                        <a:cs typeface="Times New Roman"/>
                      </a:endParaRPr>
                    </a:p>
                    <a:p>
                      <a:pPr marL="0" marR="0" algn="just">
                        <a:lnSpc>
                          <a:spcPts val="1200"/>
                        </a:lnSpc>
                        <a:spcBef>
                          <a:spcPts val="130"/>
                        </a:spcBef>
                        <a:spcAft>
                          <a:spcPts val="1200"/>
                        </a:spcAft>
                      </a:pPr>
                      <a:r>
                        <a:rPr lang="en-US" sz="1400" dirty="0" smtClean="0">
                          <a:latin typeface="+mn-lt"/>
                          <a:ea typeface="Times New Roman"/>
                          <a:cs typeface="Times New Roman"/>
                        </a:rPr>
                        <a:t>All </a:t>
                      </a:r>
                      <a:r>
                        <a:rPr lang="en-US" sz="1400" dirty="0">
                          <a:latin typeface="+mn-lt"/>
                          <a:ea typeface="Times New Roman"/>
                          <a:cs typeface="Times New Roman"/>
                        </a:rPr>
                        <a:t>the four fields are need to be created as required not null during physical implementation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7"/>
          <p:cNvSpPr>
            <a:spLocks noGrp="1" noChangeArrowheads="1"/>
          </p:cNvSpPr>
          <p:nvPr>
            <p:ph type="sldNum" sz="quarter" idx="10"/>
          </p:nvPr>
        </p:nvSpPr>
        <p:spPr>
          <a:noFill/>
        </p:spPr>
        <p:txBody>
          <a:bodyPr/>
          <a:lstStyle/>
          <a:p>
            <a:fld id="{0B4EC1F6-4AC3-4A67-B8CD-407976D2681F}"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3" name="Group 81"/>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Anirudhan Velur (142252)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Senior Architect More than 10+ years experience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DM/PPT/0209/1.0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Advantage and Disadvantage of Database Auditing</a:t>
            </a:r>
            <a:endParaRPr lang="en-US" sz="3600" dirty="0"/>
          </a:p>
        </p:txBody>
      </p:sp>
      <p:sp>
        <p:nvSpPr>
          <p:cNvPr id="3" name="Content Placeholder 2"/>
          <p:cNvSpPr>
            <a:spLocks noGrp="1"/>
          </p:cNvSpPr>
          <p:nvPr>
            <p:ph idx="1"/>
          </p:nvPr>
        </p:nvSpPr>
        <p:spPr/>
        <p:txBody>
          <a:bodyPr/>
          <a:lstStyle/>
          <a:p>
            <a:r>
              <a:rPr lang="en-US" dirty="0" smtClean="0"/>
              <a:t>The following are the advantage of this method:</a:t>
            </a:r>
          </a:p>
          <a:p>
            <a:pPr lvl="1"/>
            <a:r>
              <a:rPr lang="en-US" dirty="0" smtClean="0"/>
              <a:t>Easy to implement </a:t>
            </a:r>
          </a:p>
          <a:p>
            <a:pPr lvl="1"/>
            <a:r>
              <a:rPr lang="en-US" dirty="0" smtClean="0"/>
              <a:t>Can be implemented independent of RDBMS </a:t>
            </a:r>
          </a:p>
          <a:p>
            <a:pPr lvl="1"/>
            <a:r>
              <a:rPr lang="en-US" dirty="0" smtClean="0"/>
              <a:t>Standard part of the application configuration</a:t>
            </a:r>
          </a:p>
          <a:p>
            <a:pPr lvl="1"/>
            <a:r>
              <a:rPr lang="en-US" dirty="0" smtClean="0"/>
              <a:t> No performance impact</a:t>
            </a:r>
          </a:p>
          <a:p>
            <a:r>
              <a:rPr lang="en-US" dirty="0" smtClean="0"/>
              <a:t>The following are the Disadvantage of this method:</a:t>
            </a:r>
          </a:p>
          <a:p>
            <a:pPr lvl="1"/>
            <a:r>
              <a:rPr lang="en-US" dirty="0" smtClean="0"/>
              <a:t>Does not provide detail on what gets changed in most cases – just who and when a record is updated</a:t>
            </a:r>
          </a:p>
          <a:p>
            <a:pPr lvl="1"/>
            <a:r>
              <a:rPr lang="en-US" dirty="0" smtClean="0"/>
              <a:t>Does not provide the level of detail required by an auditor</a:t>
            </a:r>
          </a:p>
          <a:p>
            <a:pPr lvl="1"/>
            <a:r>
              <a:rPr lang="en-US" dirty="0" smtClean="0"/>
              <a:t>Does not track enough detail to be able to reconstruct activity in the case of fraud</a:t>
            </a:r>
          </a:p>
          <a:p>
            <a:pPr lvl="1"/>
            <a:r>
              <a:rPr lang="en-US" dirty="0" smtClean="0"/>
              <a:t>History of data is not stored </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Database Auditing</a:t>
            </a:r>
            <a:endParaRPr lang="en-US" sz="3600" dirty="0"/>
          </a:p>
        </p:txBody>
      </p:sp>
      <p:sp>
        <p:nvSpPr>
          <p:cNvPr id="3" name="Content Placeholder 2"/>
          <p:cNvSpPr>
            <a:spLocks noGrp="1"/>
          </p:cNvSpPr>
          <p:nvPr>
            <p:ph idx="1"/>
          </p:nvPr>
        </p:nvSpPr>
        <p:spPr>
          <a:xfrm>
            <a:off x="228600" y="1371601"/>
            <a:ext cx="8686800" cy="2209800"/>
          </a:xfrm>
        </p:spPr>
        <p:txBody>
          <a:bodyPr/>
          <a:lstStyle/>
          <a:p>
            <a:r>
              <a:rPr lang="en-US" sz="2000" dirty="0" smtClean="0"/>
              <a:t>Besides the above you can add some additional fields  to store more information required for example if you store user information , you can add some additional fields like  user creation date, User expiration date , Last login date and so on.</a:t>
            </a:r>
          </a:p>
          <a:p>
            <a:r>
              <a:rPr lang="en-US" sz="2000" dirty="0" smtClean="0"/>
              <a:t>See below user table </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21</a:t>
            </a:fld>
            <a:endParaRPr lang="en-US"/>
          </a:p>
        </p:txBody>
      </p:sp>
      <p:pic>
        <p:nvPicPr>
          <p:cNvPr id="54274" name="Picture 2"/>
          <p:cNvPicPr>
            <a:picLocks noChangeAspect="1" noChangeArrowheads="1"/>
          </p:cNvPicPr>
          <p:nvPr/>
        </p:nvPicPr>
        <p:blipFill>
          <a:blip r:embed="rId2"/>
          <a:srcRect/>
          <a:stretch>
            <a:fillRect/>
          </a:stretch>
        </p:blipFill>
        <p:spPr bwMode="auto">
          <a:xfrm>
            <a:off x="3048000" y="3200400"/>
            <a:ext cx="30480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696200" cy="533400"/>
          </a:xfrm>
        </p:spPr>
        <p:txBody>
          <a:bodyPr/>
          <a:lstStyle/>
          <a:p>
            <a:r>
              <a:rPr lang="en-US" sz="3600" dirty="0" smtClean="0"/>
              <a:t>CUSTOM Auditing Tables </a:t>
            </a:r>
          </a:p>
        </p:txBody>
      </p:sp>
      <p:sp>
        <p:nvSpPr>
          <p:cNvPr id="3" name="Content Placeholder 2"/>
          <p:cNvSpPr>
            <a:spLocks noGrp="1"/>
          </p:cNvSpPr>
          <p:nvPr>
            <p:ph idx="1"/>
          </p:nvPr>
        </p:nvSpPr>
        <p:spPr>
          <a:xfrm>
            <a:off x="228600" y="1371601"/>
            <a:ext cx="8686800" cy="2819400"/>
          </a:xfrm>
        </p:spPr>
        <p:txBody>
          <a:bodyPr/>
          <a:lstStyle/>
          <a:p>
            <a:r>
              <a:rPr lang="en-US" sz="2000" dirty="0" smtClean="0"/>
              <a:t>Auditing by Using CUSTOM Auditing tables </a:t>
            </a:r>
          </a:p>
          <a:p>
            <a:pPr lvl="1"/>
            <a:r>
              <a:rPr lang="en-US" sz="1800" dirty="0" smtClean="0"/>
              <a:t>Application level auditing works with the database to record information about a transaction as the application interacts with the database. </a:t>
            </a:r>
          </a:p>
          <a:p>
            <a:pPr lvl="1"/>
            <a:r>
              <a:rPr lang="en-US" sz="1800" dirty="0" smtClean="0"/>
              <a:t>For those tables/columns that are configured to do so, as records are changed (added, deleted, or updated) in these tables, a database trigger replicates the change to a mirror table, thereby providing a complete, detailed audit trail of all changes including who, when, and what.</a:t>
            </a:r>
          </a:p>
          <a:p>
            <a:pPr lvl="1"/>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22</a:t>
            </a:fld>
            <a:endParaRPr lang="en-US"/>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Auditing</a:t>
            </a: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23</a:t>
            </a:fld>
            <a:endParaRPr lang="en-US"/>
          </a:p>
        </p:txBody>
      </p:sp>
      <p:sp>
        <p:nvSpPr>
          <p:cNvPr id="21" name="Rectangle 20"/>
          <p:cNvSpPr/>
          <p:nvPr/>
        </p:nvSpPr>
        <p:spPr>
          <a:xfrm>
            <a:off x="152400" y="2514600"/>
            <a:ext cx="8839200" cy="3657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pic>
        <p:nvPicPr>
          <p:cNvPr id="22" name="Picture 83" descr="MSN icon my msn"/>
          <p:cNvPicPr>
            <a:picLocks noChangeAspect="1" noChangeArrowheads="1"/>
          </p:cNvPicPr>
          <p:nvPr/>
        </p:nvPicPr>
        <p:blipFill>
          <a:blip r:embed="rId2"/>
          <a:srcRect/>
          <a:stretch>
            <a:fillRect/>
          </a:stretch>
        </p:blipFill>
        <p:spPr bwMode="auto">
          <a:xfrm>
            <a:off x="457200" y="1752600"/>
            <a:ext cx="609600" cy="1011382"/>
          </a:xfrm>
          <a:prstGeom prst="rect">
            <a:avLst/>
          </a:prstGeom>
          <a:noFill/>
          <a:ln w="9525">
            <a:noFill/>
            <a:miter lim="800000"/>
            <a:headEnd/>
            <a:tailEnd/>
          </a:ln>
        </p:spPr>
      </p:pic>
      <p:sp>
        <p:nvSpPr>
          <p:cNvPr id="23" name="Flowchart: Magnetic Disk 22"/>
          <p:cNvSpPr/>
          <p:nvPr/>
        </p:nvSpPr>
        <p:spPr>
          <a:xfrm>
            <a:off x="1371600" y="1143000"/>
            <a:ext cx="6477000" cy="1690255"/>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ight Arrow 23"/>
          <p:cNvSpPr/>
          <p:nvPr/>
        </p:nvSpPr>
        <p:spPr>
          <a:xfrm>
            <a:off x="1524000" y="1752600"/>
            <a:ext cx="1752600" cy="1046018"/>
          </a:xfrm>
          <a:prstGeom prst="rightArrow">
            <a:avLst/>
          </a:prstGeom>
          <a:gradFill>
            <a:gsLst>
              <a:gs pos="0">
                <a:srgbClr val="000082"/>
              </a:gs>
              <a:gs pos="30000">
                <a:srgbClr val="66008F"/>
              </a:gs>
              <a:gs pos="64999">
                <a:srgbClr val="BA0066"/>
              </a:gs>
              <a:gs pos="89999">
                <a:srgbClr val="FF0000"/>
              </a:gs>
              <a:gs pos="100000">
                <a:srgbClr val="FF8200"/>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DML Statement </a:t>
            </a:r>
          </a:p>
        </p:txBody>
      </p:sp>
      <p:sp>
        <p:nvSpPr>
          <p:cNvPr id="25" name="Oval 24"/>
          <p:cNvSpPr/>
          <p:nvPr/>
        </p:nvSpPr>
        <p:spPr>
          <a:xfrm>
            <a:off x="3505200" y="1752600"/>
            <a:ext cx="1447800" cy="1004456"/>
          </a:xfrm>
          <a:prstGeom prst="ellipse">
            <a:avLst/>
          </a:prstGeom>
          <a:gradFill>
            <a:gsLst>
              <a:gs pos="0">
                <a:srgbClr val="000000"/>
              </a:gs>
              <a:gs pos="20000">
                <a:srgbClr val="000040"/>
              </a:gs>
              <a:gs pos="50000">
                <a:srgbClr val="400040"/>
              </a:gs>
              <a:gs pos="75000">
                <a:srgbClr val="8F0040"/>
              </a:gs>
              <a:gs pos="89999">
                <a:srgbClr val="F27300"/>
              </a:gs>
              <a:gs pos="100000">
                <a:srgbClr val="FFBF00"/>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Trigger </a:t>
            </a:r>
          </a:p>
        </p:txBody>
      </p:sp>
      <p:sp>
        <p:nvSpPr>
          <p:cNvPr id="26" name="Right Arrow 25"/>
          <p:cNvSpPr/>
          <p:nvPr/>
        </p:nvSpPr>
        <p:spPr>
          <a:xfrm>
            <a:off x="5181600" y="1752600"/>
            <a:ext cx="1371600" cy="1122218"/>
          </a:xfrm>
          <a:prstGeom prst="rightArrow">
            <a:avLst/>
          </a:prstGeom>
          <a:gradFill>
            <a:gsLst>
              <a:gs pos="0">
                <a:srgbClr val="000082"/>
              </a:gs>
              <a:gs pos="30000">
                <a:srgbClr val="66008F"/>
              </a:gs>
              <a:gs pos="64999">
                <a:srgbClr val="BA0066"/>
              </a:gs>
              <a:gs pos="89999">
                <a:srgbClr val="FF0000"/>
              </a:gs>
              <a:gs pos="100000">
                <a:srgbClr val="FF8200"/>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Perform Table </a:t>
            </a:r>
          </a:p>
        </p:txBody>
      </p:sp>
      <p:sp>
        <p:nvSpPr>
          <p:cNvPr id="27" name="Flowchart: Document 26"/>
          <p:cNvSpPr/>
          <p:nvPr/>
        </p:nvSpPr>
        <p:spPr>
          <a:xfrm>
            <a:off x="6858000" y="1676400"/>
            <a:ext cx="914400" cy="1072573"/>
          </a:xfrm>
          <a:prstGeom prst="flowChartDocumen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Table</a:t>
            </a:r>
          </a:p>
        </p:txBody>
      </p:sp>
      <p:sp>
        <p:nvSpPr>
          <p:cNvPr id="28" name="Down Arrow 27"/>
          <p:cNvSpPr/>
          <p:nvPr/>
        </p:nvSpPr>
        <p:spPr>
          <a:xfrm>
            <a:off x="3733800" y="2895600"/>
            <a:ext cx="1676400" cy="748145"/>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fontAlgn="auto">
              <a:spcBef>
                <a:spcPts val="0"/>
              </a:spcBef>
              <a:spcAft>
                <a:spcPts val="0"/>
              </a:spcAft>
              <a:defRPr/>
            </a:pPr>
            <a:r>
              <a:rPr lang="en-US" dirty="0"/>
              <a:t>Col Values </a:t>
            </a:r>
          </a:p>
        </p:txBody>
      </p:sp>
      <p:sp>
        <p:nvSpPr>
          <p:cNvPr id="29" name="Rounded Rectangle 28"/>
          <p:cNvSpPr/>
          <p:nvPr/>
        </p:nvSpPr>
        <p:spPr>
          <a:xfrm>
            <a:off x="3200400" y="3733800"/>
            <a:ext cx="3352800" cy="31865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Columns /Rows </a:t>
            </a:r>
          </a:p>
        </p:txBody>
      </p:sp>
      <p:sp>
        <p:nvSpPr>
          <p:cNvPr id="30" name="Flowchart: Document 29"/>
          <p:cNvSpPr/>
          <p:nvPr/>
        </p:nvSpPr>
        <p:spPr>
          <a:xfrm>
            <a:off x="4191000" y="5410200"/>
            <a:ext cx="914400" cy="709468"/>
          </a:xfrm>
          <a:prstGeom prst="flowChartDocument">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Audit Table</a:t>
            </a:r>
          </a:p>
        </p:txBody>
      </p:sp>
      <p:sp>
        <p:nvSpPr>
          <p:cNvPr id="31" name="Down Arrow 30"/>
          <p:cNvSpPr/>
          <p:nvPr/>
        </p:nvSpPr>
        <p:spPr>
          <a:xfrm>
            <a:off x="3733800" y="4191001"/>
            <a:ext cx="1752600" cy="7620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fontAlgn="auto">
              <a:spcBef>
                <a:spcPts val="0"/>
              </a:spcBef>
              <a:spcAft>
                <a:spcPts val="0"/>
              </a:spcAft>
              <a:defRPr/>
            </a:pPr>
            <a:r>
              <a:rPr lang="en-US" dirty="0"/>
              <a:t>Col Values </a:t>
            </a:r>
          </a:p>
        </p:txBody>
      </p:sp>
      <p:pic>
        <p:nvPicPr>
          <p:cNvPr id="32" name="Picture 20" descr="policy rules"/>
          <p:cNvPicPr>
            <a:picLocks noChangeAspect="1" noChangeArrowheads="1"/>
          </p:cNvPicPr>
          <p:nvPr/>
        </p:nvPicPr>
        <p:blipFill>
          <a:blip r:embed="rId3"/>
          <a:srcRect/>
          <a:stretch>
            <a:fillRect/>
          </a:stretch>
        </p:blipFill>
        <p:spPr bwMode="auto">
          <a:xfrm>
            <a:off x="4876800" y="5105399"/>
            <a:ext cx="200025" cy="116031"/>
          </a:xfrm>
          <a:prstGeom prst="rect">
            <a:avLst/>
          </a:prstGeom>
          <a:noFill/>
          <a:ln w="9525">
            <a:noFill/>
            <a:miter lim="800000"/>
            <a:headEnd/>
            <a:tailEnd/>
          </a:ln>
        </p:spPr>
      </p:pic>
      <p:pic>
        <p:nvPicPr>
          <p:cNvPr id="33" name="Picture 20" descr="policy rules"/>
          <p:cNvPicPr>
            <a:picLocks noChangeAspect="1" noChangeArrowheads="1"/>
          </p:cNvPicPr>
          <p:nvPr/>
        </p:nvPicPr>
        <p:blipFill>
          <a:blip r:embed="rId3"/>
          <a:srcRect/>
          <a:stretch>
            <a:fillRect/>
          </a:stretch>
        </p:blipFill>
        <p:spPr bwMode="auto">
          <a:xfrm>
            <a:off x="4191000" y="5181599"/>
            <a:ext cx="200025" cy="116031"/>
          </a:xfrm>
          <a:prstGeom prst="rect">
            <a:avLst/>
          </a:prstGeom>
          <a:noFill/>
          <a:ln w="9525">
            <a:noFill/>
            <a:miter lim="800000"/>
            <a:headEnd/>
            <a:tailEnd/>
          </a:ln>
        </p:spPr>
      </p:pic>
      <p:sp>
        <p:nvSpPr>
          <p:cNvPr id="34" name="TextBox 33"/>
          <p:cNvSpPr txBox="1"/>
          <p:nvPr/>
        </p:nvSpPr>
        <p:spPr>
          <a:xfrm>
            <a:off x="228600" y="2819400"/>
            <a:ext cx="3505200" cy="369332"/>
          </a:xfrm>
          <a:prstGeom prst="rect">
            <a:avLst/>
          </a:prstGeom>
          <a:noFill/>
        </p:spPr>
        <p:txBody>
          <a:bodyPr wrap="square">
            <a:spAutoFit/>
            <a:scene3d>
              <a:camera prst="isometricTopUp"/>
              <a:lightRig rig="threePt" dir="t"/>
            </a:scene3d>
            <a:flatTx/>
          </a:bodyPr>
          <a:lstStyle/>
          <a:p>
            <a:pPr fontAlgn="auto">
              <a:spcBef>
                <a:spcPts val="0"/>
              </a:spcBef>
              <a:spcAft>
                <a:spcPts val="0"/>
              </a:spcAft>
              <a:defRPr/>
            </a:pPr>
            <a:r>
              <a:rPr lang="en-US" b="0" dirty="0">
                <a:latin typeface="+mn-lt"/>
              </a:rPr>
              <a:t>Trigger Based Audit Architecture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Auditing (Contd.)</a:t>
            </a:r>
            <a:endParaRPr lang="en-US" dirty="0"/>
          </a:p>
        </p:txBody>
      </p:sp>
      <p:sp>
        <p:nvSpPr>
          <p:cNvPr id="3" name="Content Placeholder 2"/>
          <p:cNvSpPr>
            <a:spLocks noGrp="1"/>
          </p:cNvSpPr>
          <p:nvPr>
            <p:ph idx="1"/>
          </p:nvPr>
        </p:nvSpPr>
        <p:spPr>
          <a:xfrm>
            <a:off x="228600" y="1371600"/>
            <a:ext cx="8686800" cy="4943475"/>
          </a:xfrm>
        </p:spPr>
        <p:txBody>
          <a:bodyPr/>
          <a:lstStyle/>
          <a:p>
            <a:r>
              <a:rPr lang="en-US" sz="1800" dirty="0" smtClean="0"/>
              <a:t>This mechanism consists of the following  </a:t>
            </a:r>
          </a:p>
          <a:p>
            <a:pPr lvl="1"/>
            <a:r>
              <a:rPr lang="en-US" sz="1600" dirty="0" smtClean="0"/>
              <a:t>Stored PL/SQL procedure executed whenever:</a:t>
            </a:r>
          </a:p>
          <a:p>
            <a:pPr lvl="2"/>
            <a:r>
              <a:rPr lang="en-US" sz="1600" dirty="0" smtClean="0"/>
              <a:t>DML operation occurs </a:t>
            </a:r>
          </a:p>
          <a:p>
            <a:pPr lvl="2"/>
            <a:r>
              <a:rPr lang="en-US" sz="1600" dirty="0" smtClean="0"/>
              <a:t>Specific database event occurs</a:t>
            </a:r>
          </a:p>
          <a:p>
            <a:pPr lvl="1"/>
            <a:r>
              <a:rPr lang="en-US" sz="1600" dirty="0" smtClean="0"/>
              <a:t> DML events (trigger timings): INSERT, UPDATE, and DELETE</a:t>
            </a:r>
          </a:p>
          <a:p>
            <a:r>
              <a:rPr lang="en-US" sz="1800" dirty="0" smtClean="0"/>
              <a:t>The DML changes can be performed on two levels</a:t>
            </a:r>
            <a:r>
              <a:rPr lang="en-US" sz="1600" dirty="0" smtClean="0"/>
              <a:t>:</a:t>
            </a:r>
          </a:p>
          <a:p>
            <a:pPr lvl="1"/>
            <a:r>
              <a:rPr lang="en-US" sz="1600" dirty="0" smtClean="0"/>
              <a:t>Row level</a:t>
            </a:r>
          </a:p>
          <a:p>
            <a:pPr lvl="1"/>
            <a:r>
              <a:rPr lang="en-US" sz="1600" dirty="0" smtClean="0"/>
              <a:t>Column level</a:t>
            </a:r>
          </a:p>
          <a:p>
            <a:r>
              <a:rPr lang="en-US" sz="1800" dirty="0" smtClean="0"/>
              <a:t>The Audit table can have the following tributes</a:t>
            </a:r>
          </a:p>
          <a:p>
            <a:pPr lvl="1"/>
            <a:r>
              <a:rPr lang="en-US" sz="1600" dirty="0" smtClean="0"/>
              <a:t>Audit sequence id  ( Sequence number )</a:t>
            </a:r>
          </a:p>
          <a:p>
            <a:pPr lvl="1"/>
            <a:r>
              <a:rPr lang="en-US" sz="1600" dirty="0" err="1" smtClean="0"/>
              <a:t>Emp</a:t>
            </a:r>
            <a:r>
              <a:rPr lang="en-US" sz="1600" dirty="0" smtClean="0"/>
              <a:t> id</a:t>
            </a:r>
          </a:p>
          <a:p>
            <a:pPr lvl="1"/>
            <a:r>
              <a:rPr lang="en-US" sz="1600" dirty="0" smtClean="0"/>
              <a:t>Old Value</a:t>
            </a:r>
          </a:p>
          <a:p>
            <a:pPr lvl="1"/>
            <a:r>
              <a:rPr lang="en-US" sz="1600" dirty="0" smtClean="0"/>
              <a:t>New Value</a:t>
            </a:r>
          </a:p>
          <a:p>
            <a:pPr lvl="1"/>
            <a:r>
              <a:rPr lang="en-US" sz="1600" dirty="0" smtClean="0"/>
              <a:t>Date </a:t>
            </a:r>
          </a:p>
          <a:p>
            <a:pPr lvl="1"/>
            <a:r>
              <a:rPr lang="en-US" sz="1600" dirty="0" smtClean="0"/>
              <a:t>Updated user </a:t>
            </a:r>
          </a:p>
          <a:p>
            <a:pPr>
              <a:buNone/>
            </a:pPr>
            <a:r>
              <a:rPr lang="en-US" sz="1400" dirty="0" smtClean="0"/>
              <a:t>****In this example you are implementing auditing on salary filed. You need to have additional fields to implement auditing on more fields </a:t>
            </a:r>
          </a:p>
          <a:p>
            <a:pPr lvl="1">
              <a:buNone/>
            </a:pPr>
            <a:endParaRPr lang="en-US" sz="1600" dirty="0" smtClean="0"/>
          </a:p>
          <a:p>
            <a:endParaRPr lang="en-US" sz="16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Auditing (Contd.)</a:t>
            </a:r>
            <a:endParaRPr lang="en-US" dirty="0"/>
          </a:p>
        </p:txBody>
      </p:sp>
      <p:sp>
        <p:nvSpPr>
          <p:cNvPr id="3" name="Content Placeholder 2"/>
          <p:cNvSpPr>
            <a:spLocks noGrp="1"/>
          </p:cNvSpPr>
          <p:nvPr>
            <p:ph idx="1"/>
          </p:nvPr>
        </p:nvSpPr>
        <p:spPr/>
        <p:txBody>
          <a:bodyPr/>
          <a:lstStyle/>
          <a:p>
            <a:r>
              <a:rPr lang="en-US" dirty="0" smtClean="0"/>
              <a:t>The following are the advantage of this method</a:t>
            </a:r>
          </a:p>
          <a:p>
            <a:pPr lvl="1"/>
            <a:r>
              <a:rPr lang="en-US" dirty="0" smtClean="0"/>
              <a:t>Easy to implement </a:t>
            </a:r>
          </a:p>
          <a:p>
            <a:pPr lvl="1"/>
            <a:r>
              <a:rPr lang="en-US" dirty="0" smtClean="0"/>
              <a:t>Can be implemented independent on most of RDBMS </a:t>
            </a:r>
          </a:p>
          <a:p>
            <a:pPr lvl="1"/>
            <a:r>
              <a:rPr lang="en-US" dirty="0" smtClean="0"/>
              <a:t>Standard part of the application configuration</a:t>
            </a:r>
          </a:p>
          <a:p>
            <a:r>
              <a:rPr lang="en-US" dirty="0" smtClean="0"/>
              <a:t>The following are the Disadvantage of this method</a:t>
            </a:r>
          </a:p>
          <a:p>
            <a:pPr lvl="1"/>
            <a:r>
              <a:rPr lang="en-US" dirty="0" smtClean="0"/>
              <a:t>Trigger based solution. If there are more transactions there can be performance degradation </a:t>
            </a:r>
          </a:p>
          <a:p>
            <a:pPr lvl="1"/>
            <a:r>
              <a:rPr lang="en-US" dirty="0" smtClean="0"/>
              <a:t>Cannot get any indication when the trigger is dropped </a:t>
            </a:r>
          </a:p>
          <a:p>
            <a:pPr lvl="1"/>
            <a:r>
              <a:rPr lang="en-US" dirty="0" smtClean="0"/>
              <a:t>Additional columns are required for implementing audits for many columns </a:t>
            </a:r>
          </a:p>
          <a:p>
            <a:pPr lvl="1"/>
            <a:r>
              <a:rPr lang="en-US" dirty="0" smtClean="0"/>
              <a:t>Additional no of tables and can be difficult maintain </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Entity Attribute Value (EAV) Design </a:t>
            </a:r>
          </a:p>
        </p:txBody>
      </p:sp>
      <p:sp>
        <p:nvSpPr>
          <p:cNvPr id="3" name="Content Placeholder 2"/>
          <p:cNvSpPr>
            <a:spLocks noGrp="1"/>
          </p:cNvSpPr>
          <p:nvPr>
            <p:ph idx="1"/>
          </p:nvPr>
        </p:nvSpPr>
        <p:spPr/>
        <p:txBody>
          <a:bodyPr/>
          <a:lstStyle/>
          <a:p>
            <a:r>
              <a:rPr lang="en-US" dirty="0" smtClean="0"/>
              <a:t>Common audit table using EAV Design (entity, attribute, value) </a:t>
            </a:r>
          </a:p>
          <a:p>
            <a:pPr lvl="1"/>
            <a:r>
              <a:rPr lang="en-US" dirty="0" smtClean="0"/>
              <a:t>In order to overcome the large number of table required for auditing purpose , The common table approach can be used , in which the common table will be used for storing the audit records and information rather than creating one table each for each base table . </a:t>
            </a:r>
          </a:p>
          <a:p>
            <a:pPr lvl="1"/>
            <a:r>
              <a:rPr lang="en-US" dirty="0" smtClean="0"/>
              <a:t>The following are the some of the  key points that can be taken care of with this design </a:t>
            </a:r>
          </a:p>
          <a:p>
            <a:pPr lvl="2"/>
            <a:r>
              <a:rPr lang="en-US" sz="1800" dirty="0" smtClean="0"/>
              <a:t>Flag users, tables, or columns for auditing</a:t>
            </a:r>
          </a:p>
          <a:p>
            <a:pPr lvl="3"/>
            <a:r>
              <a:rPr lang="en-US" sz="1800" dirty="0" smtClean="0"/>
              <a:t>Application administrators can do it</a:t>
            </a:r>
          </a:p>
          <a:p>
            <a:pPr lvl="3"/>
            <a:r>
              <a:rPr lang="en-US" sz="1800" dirty="0" smtClean="0"/>
              <a:t>User interface is built in top of the repository</a:t>
            </a:r>
          </a:p>
          <a:p>
            <a:pPr lvl="1"/>
            <a:r>
              <a:rPr lang="en-US" dirty="0" smtClean="0"/>
              <a:t>Auditing columns are flexible</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Database Auditing</a:t>
            </a:r>
            <a:endParaRPr lang="en-US" sz="36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27</a:t>
            </a:fld>
            <a:endParaRPr lang="en-US"/>
          </a:p>
        </p:txBody>
      </p:sp>
      <p:pic>
        <p:nvPicPr>
          <p:cNvPr id="5" name="Picture 5" descr="audit design"/>
          <p:cNvPicPr>
            <a:picLocks noGrp="1" noChangeAspect="1" noChangeArrowheads="1"/>
          </p:cNvPicPr>
          <p:nvPr>
            <p:ph idx="1"/>
          </p:nvPr>
        </p:nvPicPr>
        <p:blipFill>
          <a:blip r:embed="rId2"/>
          <a:srcRect/>
          <a:stretch>
            <a:fillRect/>
          </a:stretch>
        </p:blipFill>
        <p:spPr bwMode="auto">
          <a:xfrm>
            <a:off x="790575" y="1781175"/>
            <a:ext cx="7562850" cy="412432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Database Auditing (Contd.)</a:t>
            </a:r>
            <a:endParaRPr lang="en-US" sz="3600" dirty="0"/>
          </a:p>
        </p:txBody>
      </p:sp>
      <p:sp>
        <p:nvSpPr>
          <p:cNvPr id="3" name="Content Placeholder 2"/>
          <p:cNvSpPr>
            <a:spLocks noGrp="1"/>
          </p:cNvSpPr>
          <p:nvPr>
            <p:ph idx="1"/>
          </p:nvPr>
        </p:nvSpPr>
        <p:spPr/>
        <p:txBody>
          <a:bodyPr/>
          <a:lstStyle/>
          <a:p>
            <a:r>
              <a:rPr lang="en-US" dirty="0" smtClean="0"/>
              <a:t>The following are the advantage of this method:</a:t>
            </a:r>
          </a:p>
          <a:p>
            <a:pPr lvl="1"/>
            <a:r>
              <a:rPr lang="en-US" dirty="0" smtClean="0"/>
              <a:t>Easy to implement/maintain  </a:t>
            </a:r>
          </a:p>
          <a:p>
            <a:pPr lvl="1"/>
            <a:r>
              <a:rPr lang="en-US" dirty="0" smtClean="0"/>
              <a:t>Can be implemented independent on most of RDBMS </a:t>
            </a:r>
          </a:p>
          <a:p>
            <a:pPr lvl="1"/>
            <a:r>
              <a:rPr lang="en-US" dirty="0" smtClean="0"/>
              <a:t>No of table required for auditing is drastically reduced </a:t>
            </a:r>
          </a:p>
          <a:p>
            <a:r>
              <a:rPr lang="en-US" dirty="0" smtClean="0"/>
              <a:t>The following are the Disadvantage of this method:</a:t>
            </a:r>
          </a:p>
          <a:p>
            <a:pPr lvl="1"/>
            <a:r>
              <a:rPr lang="en-US" dirty="0" smtClean="0"/>
              <a:t>Complex design – Difficult to understand </a:t>
            </a:r>
          </a:p>
          <a:p>
            <a:pPr lvl="1"/>
            <a:r>
              <a:rPr lang="en-US" dirty="0" smtClean="0"/>
              <a:t>Trigger based solution. If there are more transactions there can be performance degradation </a:t>
            </a:r>
          </a:p>
          <a:p>
            <a:pPr lvl="1"/>
            <a:r>
              <a:rPr lang="en-US" dirty="0" smtClean="0"/>
              <a:t>Cannot get any indication when the trigger is dropped </a:t>
            </a:r>
          </a:p>
          <a:p>
            <a:pPr lvl="1"/>
            <a:r>
              <a:rPr lang="en-US" dirty="0" smtClean="0"/>
              <a:t>EAV ( entity attribute value ) based solution The data volume on </a:t>
            </a:r>
            <a:r>
              <a:rPr lang="en-US" dirty="0" err="1" smtClean="0"/>
              <a:t>STS_Audit_Detail</a:t>
            </a:r>
            <a:r>
              <a:rPr lang="en-US" dirty="0" smtClean="0"/>
              <a:t> /1/2 will be very high and additional tables are required to store  if more tables needs to audited. May be horizontal partition can be considered for better performance </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History Tables</a:t>
            </a:r>
            <a:endParaRPr lang="en-US" sz="3600" dirty="0"/>
          </a:p>
        </p:txBody>
      </p:sp>
      <p:sp>
        <p:nvSpPr>
          <p:cNvPr id="3" name="Content Placeholder 2"/>
          <p:cNvSpPr>
            <a:spLocks noGrp="1"/>
          </p:cNvSpPr>
          <p:nvPr>
            <p:ph idx="1"/>
          </p:nvPr>
        </p:nvSpPr>
        <p:spPr/>
        <p:txBody>
          <a:bodyPr/>
          <a:lstStyle/>
          <a:p>
            <a:r>
              <a:rPr lang="en-US" dirty="0" smtClean="0"/>
              <a:t>Auditing using history tables: </a:t>
            </a:r>
          </a:p>
          <a:p>
            <a:pPr lvl="1"/>
            <a:r>
              <a:rPr lang="en-US" dirty="0" smtClean="0"/>
              <a:t>One of the method to store the audit information in which the data will stored in separate tables (History) while records are being changed. This may be the most comprehensive and effective solution being to create history tables. The obvious benefit is when data is inadvertently changed or deleted, you can track down what happened as well as restore the correct information. </a:t>
            </a:r>
          </a:p>
          <a:p>
            <a:pPr lvl="1"/>
            <a:r>
              <a:rPr lang="en-US" dirty="0" smtClean="0"/>
              <a:t>Good use for an audit trail, though. Providing read only access of the audit information to users, gives accurate and up-to-date history reports of the data.</a:t>
            </a:r>
          </a:p>
          <a:p>
            <a:pPr lvl="1"/>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sldNum" sz="quarter" idx="10"/>
          </p:nvPr>
        </p:nvSpPr>
        <p:spPr>
          <a:noFill/>
        </p:spPr>
        <p:txBody>
          <a:bodyPr/>
          <a:lstStyle/>
          <a:p>
            <a:fld id="{78E0FC3B-36DE-4368-9281-C1948822B22A}"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History Tables (Contd.)</a:t>
            </a:r>
            <a:endParaRPr lang="en-US" sz="36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30</a:t>
            </a:fld>
            <a:endParaRPr lang="en-US"/>
          </a:p>
        </p:txBody>
      </p:sp>
      <p:graphicFrame>
        <p:nvGraphicFramePr>
          <p:cNvPr id="6" name="Table 5"/>
          <p:cNvGraphicFramePr>
            <a:graphicFrameLocks noGrp="1"/>
          </p:cNvGraphicFramePr>
          <p:nvPr/>
        </p:nvGraphicFramePr>
        <p:xfrm>
          <a:off x="838200" y="4114800"/>
          <a:ext cx="7086599" cy="1447800"/>
        </p:xfrm>
        <a:graphic>
          <a:graphicData uri="http://schemas.openxmlformats.org/drawingml/2006/table">
            <a:tbl>
              <a:tblPr/>
              <a:tblGrid>
                <a:gridCol w="1004472"/>
                <a:gridCol w="1004472"/>
                <a:gridCol w="1421999"/>
                <a:gridCol w="1115057"/>
                <a:gridCol w="665632"/>
                <a:gridCol w="870495"/>
                <a:gridCol w="1004472"/>
              </a:tblGrid>
              <a:tr h="289560">
                <a:tc>
                  <a:txBody>
                    <a:bodyPr/>
                    <a:lstStyle/>
                    <a:p>
                      <a:pPr marL="0" marR="0" algn="just">
                        <a:spcBef>
                          <a:spcPts val="0"/>
                        </a:spcBef>
                        <a:spcAft>
                          <a:spcPts val="0"/>
                        </a:spcAft>
                      </a:pPr>
                      <a:r>
                        <a:rPr lang="en-US" sz="1000" dirty="0" smtClean="0">
                          <a:latin typeface="Arial"/>
                          <a:ea typeface="Times New Roman"/>
                          <a:cs typeface="Times New Roman"/>
                        </a:rPr>
                        <a:t>History</a:t>
                      </a:r>
                      <a:r>
                        <a:rPr lang="en-US" sz="1000" baseline="0" dirty="0" smtClean="0">
                          <a:latin typeface="Arial"/>
                          <a:ea typeface="Times New Roman"/>
                          <a:cs typeface="Times New Roman"/>
                        </a:rPr>
                        <a:t> </a:t>
                      </a:r>
                      <a:r>
                        <a:rPr lang="en-US" sz="1000" baseline="0" dirty="0" err="1" smtClean="0">
                          <a:latin typeface="Arial"/>
                          <a:ea typeface="Times New Roman"/>
                          <a:cs typeface="Times New Roman"/>
                        </a:rPr>
                        <a:t>Seq</a:t>
                      </a:r>
                      <a:r>
                        <a:rPr lang="en-US" sz="1000" baseline="0" dirty="0" smtClean="0">
                          <a:latin typeface="Arial"/>
                          <a:ea typeface="Times New Roman"/>
                          <a:cs typeface="Times New Roman"/>
                        </a:rPr>
                        <a:t> Id</a:t>
                      </a:r>
                      <a:endParaRPr lang="en-US" sz="10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Customer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Phone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Action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Action By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Action Date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just">
                        <a:spcBef>
                          <a:spcPts val="0"/>
                        </a:spcBef>
                        <a:spcAft>
                          <a:spcPts val="0"/>
                        </a:spcAft>
                      </a:pPr>
                      <a:r>
                        <a:rPr lang="en-US" sz="1000" dirty="0" smtClean="0">
                          <a:latin typeface="Arial"/>
                          <a:ea typeface="Times New Roman"/>
                          <a:cs typeface="Times New Roman"/>
                        </a:rPr>
                        <a:t>1</a:t>
                      </a:r>
                      <a:endParaRPr lang="en-US" sz="10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Anirudhan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513-674-1772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Insert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Sam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12/01/2005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just">
                        <a:spcBef>
                          <a:spcPts val="0"/>
                        </a:spcBef>
                        <a:spcAft>
                          <a:spcPts val="0"/>
                        </a:spcAft>
                      </a:pPr>
                      <a:r>
                        <a:rPr lang="en-US" sz="1000" dirty="0" smtClean="0">
                          <a:latin typeface="Arial"/>
                          <a:ea typeface="Times New Roman"/>
                          <a:cs typeface="Times New Roman"/>
                        </a:rPr>
                        <a:t>2</a:t>
                      </a:r>
                      <a:endParaRPr lang="en-US" sz="10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Anirudhan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513-674-1773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Update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Tiger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12/03/2007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just">
                        <a:spcBef>
                          <a:spcPts val="0"/>
                        </a:spcBef>
                        <a:spcAft>
                          <a:spcPts val="0"/>
                        </a:spcAft>
                      </a:pPr>
                      <a:r>
                        <a:rPr lang="en-US" sz="1000" dirty="0" smtClean="0">
                          <a:latin typeface="Arial"/>
                          <a:ea typeface="Times New Roman"/>
                          <a:cs typeface="Times New Roman"/>
                        </a:rPr>
                        <a:t>3</a:t>
                      </a:r>
                      <a:endParaRPr lang="en-US" sz="10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Anirudhan Velur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513-674-1773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Update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Tiger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12/07/2007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just">
                        <a:spcBef>
                          <a:spcPts val="0"/>
                        </a:spcBef>
                        <a:spcAft>
                          <a:spcPts val="0"/>
                        </a:spcAft>
                      </a:pPr>
                      <a:r>
                        <a:rPr lang="en-US" sz="1000" dirty="0" smtClean="0">
                          <a:latin typeface="Arial"/>
                          <a:ea typeface="Times New Roman"/>
                          <a:cs typeface="Times New Roman"/>
                        </a:rPr>
                        <a:t>4</a:t>
                      </a:r>
                      <a:endParaRPr lang="en-US" sz="10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Anirudhan Velur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513-674-1773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Delete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Tiger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12/12/2008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914400" y="2133600"/>
          <a:ext cx="4747895" cy="1066800"/>
        </p:xfrm>
        <a:graphic>
          <a:graphicData uri="http://schemas.openxmlformats.org/drawingml/2006/table">
            <a:tbl>
              <a:tblPr/>
              <a:tblGrid>
                <a:gridCol w="1874520"/>
                <a:gridCol w="1874520"/>
                <a:gridCol w="998855"/>
              </a:tblGrid>
              <a:tr h="355600">
                <a:tc>
                  <a:txBody>
                    <a:bodyPr/>
                    <a:lstStyle/>
                    <a:p>
                      <a:pPr marL="0" marR="0" algn="just">
                        <a:spcBef>
                          <a:spcPts val="0"/>
                        </a:spcBef>
                        <a:spcAft>
                          <a:spcPts val="0"/>
                        </a:spcAft>
                      </a:pPr>
                      <a:r>
                        <a:rPr lang="en-US" sz="1000" dirty="0">
                          <a:latin typeface="Arial"/>
                          <a:ea typeface="Times New Roman"/>
                          <a:cs typeface="Times New Roman"/>
                        </a:rPr>
                        <a:t>Customer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Phone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a:txBody>
                    <a:bodyPr/>
                    <a:lstStyle/>
                    <a:p>
                      <a:pPr marL="0" marR="0" algn="just">
                        <a:spcBef>
                          <a:spcPts val="0"/>
                        </a:spcBef>
                        <a:spcAft>
                          <a:spcPts val="0"/>
                        </a:spcAft>
                      </a:pPr>
                      <a:r>
                        <a:rPr lang="en-US" sz="1000" dirty="0">
                          <a:latin typeface="Arial"/>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Anirudhan Velur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513-674-1772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a:txBody>
                    <a:bodyPr/>
                    <a:lstStyle/>
                    <a:p>
                      <a:pPr marL="0" marR="0" algn="just">
                        <a:spcBef>
                          <a:spcPts val="0"/>
                        </a:spcBef>
                        <a:spcAft>
                          <a:spcPts val="0"/>
                        </a:spcAft>
                      </a:pPr>
                      <a:r>
                        <a:rPr lang="en-US" sz="1000" dirty="0">
                          <a:latin typeface="Arial"/>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Vrajesh Mangalore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513-674-1773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7345" name="Rectangle 1"/>
          <p:cNvSpPr>
            <a:spLocks noChangeArrowheads="1"/>
          </p:cNvSpPr>
          <p:nvPr/>
        </p:nvSpPr>
        <p:spPr bwMode="auto">
          <a:xfrm>
            <a:off x="457200" y="1295400"/>
            <a:ext cx="54864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b="0" i="0" u="none" strike="noStrike" cap="none" normalizeH="0" baseline="0" dirty="0" smtClean="0">
                <a:ln>
                  <a:noFill/>
                </a:ln>
                <a:solidFill>
                  <a:schemeClr val="tx1"/>
                </a:solidFill>
                <a:effectLst/>
                <a:latin typeface="+mn-lt"/>
                <a:ea typeface="Times New Roman" pitchFamily="18" charset="0"/>
                <a:cs typeface="Arial" pitchFamily="34" charset="0"/>
              </a:rPr>
              <a:t>Consider the following tables.</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mn-lt"/>
                <a:ea typeface="Times New Roman" pitchFamily="18" charset="0"/>
                <a:cs typeface="Arial" pitchFamily="34" charset="0"/>
              </a:rPr>
              <a:t>Customer </a:t>
            </a:r>
            <a:endParaRPr kumimoji="0" lang="en-US" b="0" i="0" u="none" strike="noStrike" cap="none" normalizeH="0" baseline="0" dirty="0" smtClean="0">
              <a:ln>
                <a:noFill/>
              </a:ln>
              <a:solidFill>
                <a:schemeClr val="tx1"/>
              </a:solidFill>
              <a:effectLst/>
              <a:latin typeface="+mn-lt"/>
            </a:endParaRPr>
          </a:p>
        </p:txBody>
      </p:sp>
      <p:sp>
        <p:nvSpPr>
          <p:cNvPr id="10" name="Rectangle 1"/>
          <p:cNvSpPr>
            <a:spLocks noChangeArrowheads="1"/>
          </p:cNvSpPr>
          <p:nvPr/>
        </p:nvSpPr>
        <p:spPr bwMode="auto">
          <a:xfrm>
            <a:off x="457200" y="3429000"/>
            <a:ext cx="5486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mn-lt"/>
                <a:ea typeface="Times New Roman" pitchFamily="18" charset="0"/>
                <a:cs typeface="Arial" pitchFamily="34" charset="0"/>
              </a:rPr>
              <a:t>Customer  History </a:t>
            </a:r>
            <a:endParaRPr kumimoji="0" lang="en-US" b="0" i="0" u="none" strike="noStrike" cap="none" normalizeH="0" baseline="0" dirty="0" smtClean="0">
              <a:ln>
                <a:noFill/>
              </a:ln>
              <a:solidFill>
                <a:schemeClr val="tx1"/>
              </a:solidFill>
              <a:effectLst/>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Auditing by Storing Data Versions  </a:t>
            </a:r>
          </a:p>
        </p:txBody>
      </p:sp>
      <p:sp>
        <p:nvSpPr>
          <p:cNvPr id="3" name="Content Placeholder 2"/>
          <p:cNvSpPr>
            <a:spLocks noGrp="1"/>
          </p:cNvSpPr>
          <p:nvPr>
            <p:ph idx="1"/>
          </p:nvPr>
        </p:nvSpPr>
        <p:spPr/>
        <p:txBody>
          <a:bodyPr/>
          <a:lstStyle/>
          <a:p>
            <a:r>
              <a:rPr lang="en-US" dirty="0" smtClean="0"/>
              <a:t>Auditing by storing data versions  </a:t>
            </a:r>
          </a:p>
          <a:p>
            <a:pPr lvl="1"/>
            <a:r>
              <a:rPr lang="en-US" dirty="0" smtClean="0"/>
              <a:t>This is another popular method for auditing, design the system in such a way that , there wont be any deletes and updates only insertion </a:t>
            </a:r>
          </a:p>
          <a:p>
            <a:pPr lvl="1"/>
            <a:r>
              <a:rPr lang="en-US" dirty="0" smtClean="0"/>
              <a:t>For example I want to update employee surname for </a:t>
            </a:r>
            <a:r>
              <a:rPr lang="en-US" dirty="0" err="1" smtClean="0"/>
              <a:t>emp</a:t>
            </a:r>
            <a:r>
              <a:rPr lang="en-US" dirty="0" smtClean="0"/>
              <a:t> id 2452 . normally you need an update statement , instead the new record with new version umber and new version will be used across the system rather than using old one . </a:t>
            </a:r>
          </a:p>
          <a:p>
            <a:pPr lvl="1"/>
            <a:r>
              <a:rPr lang="en-US" dirty="0" smtClean="0"/>
              <a:t>While deleting the records there wont be any physical deletes only logical delete by changing the status of the record</a:t>
            </a: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Auditing</a:t>
            </a:r>
            <a:endParaRPr lang="en-US" dirty="0"/>
          </a:p>
        </p:txBody>
      </p:sp>
      <p:sp>
        <p:nvSpPr>
          <p:cNvPr id="3" name="Content Placeholder 2"/>
          <p:cNvSpPr>
            <a:spLocks noGrp="1"/>
          </p:cNvSpPr>
          <p:nvPr>
            <p:ph idx="1"/>
          </p:nvPr>
        </p:nvSpPr>
        <p:spPr>
          <a:xfrm>
            <a:off x="228600" y="1371601"/>
            <a:ext cx="8686800" cy="990600"/>
          </a:xfrm>
        </p:spPr>
        <p:txBody>
          <a:bodyPr/>
          <a:lstStyle/>
          <a:p>
            <a:pPr marL="342900" lvl="1" indent="-342900">
              <a:buClrTx/>
              <a:buSzPct val="95000"/>
              <a:buFont typeface="Wingdings" pitchFamily="2" charset="2"/>
              <a:buChar char="v"/>
            </a:pPr>
            <a:r>
              <a:rPr lang="en-US" dirty="0" smtClean="0"/>
              <a:t>The below shown data can be standard employee table, which store the versions of records National skill repository. </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32</a:t>
            </a:fld>
            <a:endParaRPr lang="en-US"/>
          </a:p>
        </p:txBody>
      </p:sp>
      <p:graphicFrame>
        <p:nvGraphicFramePr>
          <p:cNvPr id="5" name="Table 4"/>
          <p:cNvGraphicFramePr>
            <a:graphicFrameLocks noGrp="1"/>
          </p:cNvGraphicFramePr>
          <p:nvPr/>
        </p:nvGraphicFramePr>
        <p:xfrm>
          <a:off x="914397" y="2459355"/>
          <a:ext cx="7315202" cy="2188844"/>
        </p:xfrm>
        <a:graphic>
          <a:graphicData uri="http://schemas.openxmlformats.org/drawingml/2006/table">
            <a:tbl>
              <a:tblPr/>
              <a:tblGrid>
                <a:gridCol w="578878"/>
                <a:gridCol w="710655"/>
                <a:gridCol w="776544"/>
                <a:gridCol w="525540"/>
                <a:gridCol w="705949"/>
                <a:gridCol w="630647"/>
                <a:gridCol w="318461"/>
                <a:gridCol w="497303"/>
                <a:gridCol w="867533"/>
                <a:gridCol w="497303"/>
                <a:gridCol w="876161"/>
                <a:gridCol w="330228"/>
              </a:tblGrid>
              <a:tr h="964316">
                <a:tc>
                  <a:txBody>
                    <a:bodyPr/>
                    <a:lstStyle/>
                    <a:p>
                      <a:pPr marL="0" marR="0" algn="just">
                        <a:spcBef>
                          <a:spcPts val="0"/>
                        </a:spcBef>
                        <a:spcAft>
                          <a:spcPts val="0"/>
                        </a:spcAft>
                      </a:pPr>
                      <a:r>
                        <a:rPr lang="en-US" sz="1000" dirty="0" err="1">
                          <a:latin typeface="Arial"/>
                          <a:ea typeface="Times New Roman"/>
                          <a:cs typeface="Times New Roman"/>
                        </a:rPr>
                        <a:t>Seq</a:t>
                      </a:r>
                      <a:r>
                        <a:rPr lang="en-US" sz="1000" dirty="0">
                          <a:latin typeface="Arial"/>
                          <a:ea typeface="Times New Roman"/>
                          <a:cs typeface="Times New Roman"/>
                        </a:rPr>
                        <a:t> </a:t>
                      </a:r>
                    </a:p>
                    <a:p>
                      <a:pPr marL="0" marR="0" algn="just">
                        <a:spcBef>
                          <a:spcPts val="0"/>
                        </a:spcBef>
                        <a:spcAft>
                          <a:spcPts val="0"/>
                        </a:spcAft>
                      </a:pPr>
                      <a:r>
                        <a:rPr lang="en-US" sz="1000" dirty="0">
                          <a:latin typeface="Arial"/>
                          <a:ea typeface="Times New Roman"/>
                          <a:cs typeface="Times New Roman"/>
                        </a:rPr>
                        <a:t>id(PK)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Dept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0"/>
                        </a:spcBef>
                        <a:spcAft>
                          <a:spcPts val="0"/>
                        </a:spcAft>
                      </a:pPr>
                      <a:r>
                        <a:rPr lang="en-US" sz="1000">
                          <a:latin typeface="Arial"/>
                          <a:ea typeface="Times New Roman"/>
                          <a:cs typeface="Times New Roman"/>
                        </a:rPr>
                        <a:t>Company</a:t>
                      </a: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0"/>
                        </a:spcBef>
                        <a:spcAft>
                          <a:spcPts val="0"/>
                        </a:spcAft>
                      </a:pPr>
                      <a:r>
                        <a:rPr lang="en-US" sz="1000">
                          <a:latin typeface="Arial"/>
                          <a:ea typeface="Times New Roman"/>
                          <a:cs typeface="Times New Roman"/>
                        </a:rPr>
                        <a:t>Joining date</a:t>
                      </a: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Parent Seq Id((FK)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0"/>
                        </a:spcBef>
                        <a:spcAft>
                          <a:spcPts val="0"/>
                        </a:spcAft>
                      </a:pPr>
                      <a:r>
                        <a:rPr lang="en-US" sz="1000">
                          <a:latin typeface="Arial"/>
                          <a:ea typeface="Times New Roman"/>
                          <a:cs typeface="Times New Roman"/>
                        </a:rPr>
                        <a:t>Version </a:t>
                      </a: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0"/>
                        </a:spcBef>
                        <a:spcAft>
                          <a:spcPts val="0"/>
                        </a:spcAft>
                      </a:pPr>
                      <a:r>
                        <a:rPr lang="en-US" sz="1000">
                          <a:latin typeface="Arial"/>
                          <a:ea typeface="Times New Roman"/>
                          <a:cs typeface="Times New Roman"/>
                        </a:rPr>
                        <a:t>Created by </a:t>
                      </a: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0"/>
                        </a:spcBef>
                        <a:spcAft>
                          <a:spcPts val="0"/>
                        </a:spcAft>
                      </a:pPr>
                      <a:r>
                        <a:rPr lang="en-US" sz="1000">
                          <a:latin typeface="Arial"/>
                          <a:ea typeface="Times New Roman"/>
                          <a:cs typeface="Times New Roman"/>
                        </a:rPr>
                        <a:t>Created date</a:t>
                      </a: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0"/>
                        </a:spcBef>
                        <a:spcAft>
                          <a:spcPts val="0"/>
                        </a:spcAft>
                      </a:pPr>
                      <a:r>
                        <a:rPr lang="en-US" sz="1000">
                          <a:latin typeface="Arial"/>
                          <a:ea typeface="Times New Roman"/>
                          <a:cs typeface="Times New Roman"/>
                        </a:rPr>
                        <a:t>Last updated by</a:t>
                      </a: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0"/>
                        </a:spcBef>
                        <a:spcAft>
                          <a:spcPts val="0"/>
                        </a:spcAft>
                      </a:pPr>
                      <a:r>
                        <a:rPr lang="en-US" sz="1000">
                          <a:latin typeface="Arial"/>
                          <a:ea typeface="Times New Roman"/>
                          <a:cs typeface="Times New Roman"/>
                        </a:rPr>
                        <a:t>Last updated date</a:t>
                      </a: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0"/>
                        </a:spcBef>
                        <a:spcAft>
                          <a:spcPts val="0"/>
                        </a:spcAft>
                      </a:pPr>
                      <a:r>
                        <a:rPr lang="en-US" sz="1000">
                          <a:latin typeface="Arial"/>
                          <a:ea typeface="Times New Roman"/>
                          <a:cs typeface="Times New Roman"/>
                        </a:rPr>
                        <a:t>Status Ind</a:t>
                      </a: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176">
                <a:tc>
                  <a:txBody>
                    <a:bodyPr/>
                    <a:lstStyle/>
                    <a:p>
                      <a:pPr marL="0" marR="0" algn="just">
                        <a:spcBef>
                          <a:spcPts val="0"/>
                        </a:spcBef>
                        <a:spcAft>
                          <a:spcPts val="0"/>
                        </a:spcAft>
                      </a:pPr>
                      <a:r>
                        <a:rPr lang="en-US" sz="1000" dirty="0">
                          <a:latin typeface="Arial"/>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John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Software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CTS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12/12/2004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ABC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12/12/2004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ABC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12/12/2004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088">
                <a:tc>
                  <a:txBody>
                    <a:bodyPr/>
                    <a:lstStyle/>
                    <a:p>
                      <a:pPr marL="0" marR="0" algn="just">
                        <a:spcBef>
                          <a:spcPts val="0"/>
                        </a:spcBef>
                        <a:spcAft>
                          <a:spcPts val="0"/>
                        </a:spcAft>
                      </a:pPr>
                      <a:r>
                        <a:rPr lang="en-US" sz="1000">
                          <a:latin typeface="Arial"/>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Abhy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Software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CTS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1/12/2006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ABC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1/12/2006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ABC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1/12/2006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176">
                <a:tc>
                  <a:txBody>
                    <a:bodyPr/>
                    <a:lstStyle/>
                    <a:p>
                      <a:pPr marL="0" marR="0" algn="just">
                        <a:spcBef>
                          <a:spcPts val="0"/>
                        </a:spcBef>
                        <a:spcAft>
                          <a:spcPts val="0"/>
                        </a:spcAft>
                      </a:pPr>
                      <a:r>
                        <a:rPr lang="en-US" sz="1000">
                          <a:latin typeface="Arial"/>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Hohny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IT 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CTS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10/07/2004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ABC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10/07/2004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ABC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/12/2006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088">
                <a:tc>
                  <a:txBody>
                    <a:bodyPr/>
                    <a:lstStyle/>
                    <a:p>
                      <a:pPr marL="0" marR="0" algn="just">
                        <a:spcBef>
                          <a:spcPts val="0"/>
                        </a:spcBef>
                        <a:spcAft>
                          <a:spcPts val="0"/>
                        </a:spcAft>
                      </a:pPr>
                      <a:r>
                        <a:rPr lang="en-US" sz="1000">
                          <a:latin typeface="Arial"/>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John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Software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TCS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1/1/2002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KKK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1/1/2002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KKK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latin typeface="Arial"/>
                          <a:ea typeface="Times New Roman"/>
                          <a:cs typeface="Times New Roman"/>
                        </a:rPr>
                        <a:t>/1/2002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Arial"/>
                          <a:ea typeface="Times New Roman"/>
                          <a:cs typeface="Times New Roman"/>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Native Database Auditing</a:t>
            </a:r>
            <a:endParaRPr lang="en-US" dirty="0"/>
          </a:p>
        </p:txBody>
      </p:sp>
      <p:sp>
        <p:nvSpPr>
          <p:cNvPr id="3" name="Content Placeholder 2"/>
          <p:cNvSpPr>
            <a:spLocks noGrp="1"/>
          </p:cNvSpPr>
          <p:nvPr>
            <p:ph idx="1"/>
          </p:nvPr>
        </p:nvSpPr>
        <p:spPr/>
        <p:txBody>
          <a:bodyPr/>
          <a:lstStyle/>
          <a:p>
            <a:r>
              <a:rPr lang="en-US" sz="1600" cap="all" dirty="0" smtClean="0"/>
              <a:t>Native Data base Auditing </a:t>
            </a:r>
          </a:p>
          <a:p>
            <a:pPr lvl="1"/>
            <a:r>
              <a:rPr lang="en-US" sz="1400" dirty="0" smtClean="0"/>
              <a:t>Most database vendors provide some form of native auditing. Microsoft SQL Server and Oracle Database Server provide a  fairly robust set of auditing capabilities. This is implemented as a system that writes activity to tables, log files, or even the Event Viewer on Windows. There are several ways that activity can be recorded within Microsoft SQL Server and Oracle Database Server, </a:t>
            </a:r>
            <a:endParaRPr lang="en-US" sz="1200" dirty="0" smtClean="0"/>
          </a:p>
          <a:p>
            <a:pPr lvl="1"/>
            <a:r>
              <a:rPr lang="en-US" sz="1600" dirty="0" smtClean="0"/>
              <a:t>Oracle: Standard database auditing with additional Fine Grained auditing(FGA) , can DUMP the audit records into XML  or combined with additional product ( additional cost) the Oracle Audit Vault </a:t>
            </a:r>
          </a:p>
          <a:p>
            <a:pPr lvl="1"/>
            <a:r>
              <a:rPr lang="en-US" sz="1600" dirty="0" smtClean="0"/>
              <a:t>IBM DB2 : Audit traces that are provided at no cost and option combined with additional product ( Additional cost) , The IBM audit management expert(AME) stores audit records in a DB2 table  </a:t>
            </a:r>
          </a:p>
          <a:p>
            <a:pPr lvl="1"/>
            <a:r>
              <a:rPr lang="en-US" sz="1600" dirty="0" smtClean="0"/>
              <a:t>Microsoft SQL server : C2 Auditing and server side traces. Microsoft does not provides the much tools on auditing </a:t>
            </a:r>
          </a:p>
          <a:p>
            <a:pPr lvl="1"/>
            <a:r>
              <a:rPr lang="en-US" sz="1600" dirty="0" smtClean="0"/>
              <a:t>Sybase: Minimal auditing support. Provides additional product Sybase data auditing (additional cost) </a:t>
            </a:r>
          </a:p>
          <a:p>
            <a:endParaRPr lang="en-US" sz="16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Auditing Tools</a:t>
            </a:r>
            <a:endParaRPr lang="en-US" dirty="0"/>
          </a:p>
        </p:txBody>
      </p:sp>
      <p:sp>
        <p:nvSpPr>
          <p:cNvPr id="3" name="Content Placeholder 2"/>
          <p:cNvSpPr>
            <a:spLocks noGrp="1"/>
          </p:cNvSpPr>
          <p:nvPr>
            <p:ph idx="1"/>
          </p:nvPr>
        </p:nvSpPr>
        <p:spPr/>
        <p:txBody>
          <a:bodyPr/>
          <a:lstStyle/>
          <a:p>
            <a:r>
              <a:rPr lang="en-US" cap="all" dirty="0" smtClean="0"/>
              <a:t>Third Party Auditing Tools: </a:t>
            </a:r>
          </a:p>
          <a:p>
            <a:pPr lvl="1"/>
            <a:r>
              <a:rPr lang="en-US" dirty="0" err="1" smtClean="0"/>
              <a:t>Tizor</a:t>
            </a:r>
            <a:r>
              <a:rPr lang="en-US" dirty="0" smtClean="0"/>
              <a:t> Mantra</a:t>
            </a:r>
          </a:p>
          <a:p>
            <a:pPr lvl="1"/>
            <a:r>
              <a:rPr lang="en-US" dirty="0" smtClean="0"/>
              <a:t>DB Audit</a:t>
            </a:r>
          </a:p>
          <a:p>
            <a:pPr lvl="1"/>
            <a:r>
              <a:rPr lang="en-US" dirty="0" err="1" smtClean="0"/>
              <a:t>OmniAudit</a:t>
            </a:r>
            <a:r>
              <a:rPr lang="en-US" dirty="0" smtClean="0"/>
              <a:t> 1.11</a:t>
            </a:r>
          </a:p>
          <a:p>
            <a:pPr lvl="1"/>
            <a:r>
              <a:rPr lang="en-US" dirty="0" err="1" smtClean="0"/>
              <a:t>Lumigent</a:t>
            </a:r>
            <a:r>
              <a:rPr lang="en-US" dirty="0" smtClean="0"/>
              <a:t>® Audit DB™</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696200" cy="533400"/>
          </a:xfrm>
        </p:spPr>
        <p:txBody>
          <a:bodyPr/>
          <a:lstStyle/>
          <a:p>
            <a:r>
              <a:rPr lang="en-US" dirty="0" smtClean="0"/>
              <a:t>Checklist for Assessing Your Auditing Solutions</a:t>
            </a:r>
            <a:endParaRPr lang="en-US" dirty="0"/>
          </a:p>
        </p:txBody>
      </p:sp>
      <p:sp>
        <p:nvSpPr>
          <p:cNvPr id="3" name="Content Placeholder 2"/>
          <p:cNvSpPr>
            <a:spLocks noGrp="1"/>
          </p:cNvSpPr>
          <p:nvPr>
            <p:ph idx="1"/>
          </p:nvPr>
        </p:nvSpPr>
        <p:spPr/>
        <p:txBody>
          <a:bodyPr/>
          <a:lstStyle/>
          <a:p>
            <a:r>
              <a:rPr lang="en-US" sz="2000" dirty="0" smtClean="0"/>
              <a:t>The following can be used as checklist for assessing your auditing solutions: </a:t>
            </a:r>
          </a:p>
          <a:p>
            <a:pPr lvl="1">
              <a:spcBef>
                <a:spcPts val="0"/>
              </a:spcBef>
            </a:pPr>
            <a:r>
              <a:rPr lang="en-US" sz="1800" dirty="0" smtClean="0"/>
              <a:t>Is data-access capture complete, eliminating backdoors through which users (including DBAs) may access data without being detected? </a:t>
            </a:r>
          </a:p>
          <a:p>
            <a:pPr lvl="1">
              <a:spcBef>
                <a:spcPts val="0"/>
              </a:spcBef>
            </a:pPr>
            <a:r>
              <a:rPr lang="en-US" sz="1800" dirty="0" smtClean="0"/>
              <a:t>What is the cost of deployment, especially across multiple servers? </a:t>
            </a:r>
          </a:p>
          <a:p>
            <a:pPr lvl="1">
              <a:spcBef>
                <a:spcPts val="0"/>
              </a:spcBef>
            </a:pPr>
            <a:r>
              <a:rPr lang="en-US" sz="1800" dirty="0" smtClean="0"/>
              <a:t>Does the solution use triggers, which affect performance? </a:t>
            </a:r>
          </a:p>
          <a:p>
            <a:pPr lvl="1">
              <a:spcBef>
                <a:spcPts val="0"/>
              </a:spcBef>
            </a:pPr>
            <a:r>
              <a:rPr lang="en-US" sz="1800" dirty="0" smtClean="0"/>
              <a:t>Does the solution require time consuming, expensive, and often incomplete application modification? </a:t>
            </a:r>
          </a:p>
          <a:p>
            <a:pPr lvl="1">
              <a:spcBef>
                <a:spcPts val="0"/>
              </a:spcBef>
            </a:pPr>
            <a:r>
              <a:rPr lang="en-US" sz="1800" dirty="0" smtClean="0"/>
              <a:t>Is it easy to administer and maintain? </a:t>
            </a:r>
          </a:p>
          <a:p>
            <a:pPr lvl="1">
              <a:spcBef>
                <a:spcPts val="0"/>
              </a:spcBef>
            </a:pPr>
            <a:r>
              <a:rPr lang="en-US" sz="1800" dirty="0" smtClean="0"/>
              <a:t>Is there a single console for configuration and scheduling across multiple database platforms? </a:t>
            </a:r>
          </a:p>
          <a:p>
            <a:pPr lvl="1">
              <a:spcBef>
                <a:spcPts val="0"/>
              </a:spcBef>
            </a:pPr>
            <a:r>
              <a:rPr lang="en-US" sz="1800" dirty="0" smtClean="0"/>
              <a:t>Is there a common repository and long-term archival support? </a:t>
            </a:r>
          </a:p>
          <a:p>
            <a:pPr lvl="1">
              <a:spcBef>
                <a:spcPts val="0"/>
              </a:spcBef>
            </a:pPr>
            <a:r>
              <a:rPr lang="en-US" sz="1800" dirty="0" smtClean="0"/>
              <a:t>Does it provide a complete modification history? </a:t>
            </a:r>
          </a:p>
          <a:p>
            <a:pPr lvl="1">
              <a:spcBef>
                <a:spcPts val="0"/>
              </a:spcBef>
            </a:pPr>
            <a:r>
              <a:rPr lang="en-US" sz="1800" dirty="0" smtClean="0"/>
              <a:t>Does the solution “alert” on critical database changes (schema and permissions)? </a:t>
            </a:r>
          </a:p>
          <a:p>
            <a:pPr lvl="1">
              <a:spcBef>
                <a:spcPts val="0"/>
              </a:spcBef>
            </a:pPr>
            <a:r>
              <a:rPr lang="en-US" sz="1800" dirty="0" smtClean="0"/>
              <a:t>Does the approach support multiple platforms? </a:t>
            </a:r>
          </a:p>
          <a:p>
            <a:pPr lvl="1">
              <a:spcBef>
                <a:spcPts val="0"/>
              </a:spcBef>
            </a:pPr>
            <a:r>
              <a:rPr lang="en-US" sz="1800" dirty="0" smtClean="0"/>
              <a:t>Is the approach flexible enough to meet evolving requirements from regulators and business partners</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7"/>
          <p:cNvSpPr>
            <a:spLocks noGrp="1" noChangeArrowheads="1"/>
          </p:cNvSpPr>
          <p:nvPr>
            <p:ph type="sldNum" sz="quarter" idx="10"/>
          </p:nvPr>
        </p:nvSpPr>
        <p:spPr>
          <a:noFill/>
        </p:spPr>
        <p:txBody>
          <a:bodyPr/>
          <a:lstStyle/>
          <a:p>
            <a:fld id="{0AD07BC2-1081-4A59-85C0-63A15AD53B56}" type="slidenum">
              <a:rPr lang="en-US" smtClean="0"/>
              <a:pPr/>
              <a:t>36</a:t>
            </a:fld>
            <a:endParaRPr lang="en-US" smtClean="0"/>
          </a:p>
        </p:txBody>
      </p:sp>
      <p:sp>
        <p:nvSpPr>
          <p:cNvPr id="19459" name="Rectangle 3"/>
          <p:cNvSpPr>
            <a:spLocks noGrp="1" noChangeArrowheads="1"/>
          </p:cNvSpPr>
          <p:nvPr>
            <p:ph type="body" idx="1"/>
          </p:nvPr>
        </p:nvSpPr>
        <p:spPr/>
        <p:txBody>
          <a:bodyPr/>
          <a:lstStyle/>
          <a:p>
            <a:pPr eaLnBrk="1" hangingPunct="1"/>
            <a:r>
              <a:rPr lang="en-US" smtClean="0"/>
              <a:t>Questions from participants</a:t>
            </a:r>
          </a:p>
          <a:p>
            <a:pPr eaLnBrk="1" hangingPunct="1">
              <a:buFont typeface="Wingdings" pitchFamily="2" charset="2"/>
              <a:buNone/>
            </a:pPr>
            <a:endParaRPr lang="en-US" smtClean="0"/>
          </a:p>
          <a:p>
            <a:pPr eaLnBrk="1" hangingPunct="1"/>
            <a:endParaRPr lang="en-US" smtClean="0"/>
          </a:p>
          <a:p>
            <a:pPr eaLnBrk="1" hangingPunct="1"/>
            <a:endParaRPr lang="en-US" smtClean="0"/>
          </a:p>
        </p:txBody>
      </p:sp>
      <p:pic>
        <p:nvPicPr>
          <p:cNvPr id="19460" name="Picture 5"/>
          <p:cNvPicPr>
            <a:picLocks noChangeAspect="1" noChangeArrowheads="1"/>
          </p:cNvPicPr>
          <p:nvPr/>
        </p:nvPicPr>
        <p:blipFill>
          <a:blip r:embed="rId2"/>
          <a:srcRect/>
          <a:stretch>
            <a:fillRect/>
          </a:stretch>
        </p:blipFill>
        <p:spPr bwMode="auto">
          <a:xfrm>
            <a:off x="4114800" y="2971800"/>
            <a:ext cx="1143000" cy="1143000"/>
          </a:xfrm>
          <a:prstGeom prst="rect">
            <a:avLst/>
          </a:prstGeom>
          <a:noFill/>
          <a:ln w="9525" algn="ctr">
            <a:noFill/>
            <a:miter lim="800000"/>
            <a:headEnd/>
            <a:tailEnd/>
          </a:ln>
        </p:spPr>
      </p:pic>
      <p:pic>
        <p:nvPicPr>
          <p:cNvPr id="19461" name="Picture 7" descr="MrSmarty_Mascot_L"/>
          <p:cNvPicPr>
            <a:picLocks noChangeAspect="1" noChangeArrowheads="1"/>
          </p:cNvPicPr>
          <p:nvPr/>
        </p:nvPicPr>
        <p:blipFill>
          <a:blip r:embed="rId3"/>
          <a:srcRect/>
          <a:stretch>
            <a:fillRect/>
          </a:stretch>
        </p:blipFill>
        <p:spPr bwMode="auto">
          <a:xfrm>
            <a:off x="5638800" y="3048000"/>
            <a:ext cx="2532063" cy="264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10"/>
          </p:nvPr>
        </p:nvSpPr>
        <p:spPr>
          <a:noFill/>
        </p:spPr>
        <p:txBody>
          <a:bodyPr/>
          <a:lstStyle/>
          <a:p>
            <a:fld id="{91D238C5-2B94-43C4-8AB4-F4E617EEE799}" type="slidenum">
              <a:rPr lang="en-US" smtClean="0"/>
              <a:pPr/>
              <a:t>37</a:t>
            </a:fld>
            <a:endParaRPr lang="en-US" smtClean="0"/>
          </a:p>
        </p:txBody>
      </p:sp>
      <p:sp>
        <p:nvSpPr>
          <p:cNvPr id="20483" name="Rectangle 2"/>
          <p:cNvSpPr>
            <a:spLocks noGrp="1" noChangeArrowheads="1"/>
          </p:cNvSpPr>
          <p:nvPr>
            <p:ph type="title"/>
          </p:nvPr>
        </p:nvSpPr>
        <p:spPr/>
        <p:txBody>
          <a:bodyPr/>
          <a:lstStyle/>
          <a:p>
            <a:pPr eaLnBrk="1" hangingPunct="1"/>
            <a:r>
              <a:rPr lang="en-US" sz="3600" smtClean="0"/>
              <a:t>Test Your Understanding</a:t>
            </a:r>
          </a:p>
        </p:txBody>
      </p:sp>
      <p:sp>
        <p:nvSpPr>
          <p:cNvPr id="20484" name="Rectangle 3"/>
          <p:cNvSpPr>
            <a:spLocks noGrp="1" noChangeArrowheads="1"/>
          </p:cNvSpPr>
          <p:nvPr>
            <p:ph type="body" idx="1"/>
          </p:nvPr>
        </p:nvSpPr>
        <p:spPr/>
        <p:txBody>
          <a:bodyPr/>
          <a:lstStyle/>
          <a:p>
            <a:pPr marL="457200" indent="-457200" eaLnBrk="1" hangingPunct="1">
              <a:lnSpc>
                <a:spcPct val="130000"/>
              </a:lnSpc>
              <a:buFont typeface="+mj-lt"/>
              <a:buAutoNum type="arabicPeriod"/>
            </a:pPr>
            <a:r>
              <a:rPr lang="en-US" dirty="0" smtClean="0"/>
              <a:t>Why Database auditing is required? </a:t>
            </a:r>
          </a:p>
          <a:p>
            <a:pPr marL="457200" indent="-457200" eaLnBrk="1" hangingPunct="1">
              <a:lnSpc>
                <a:spcPct val="130000"/>
              </a:lnSpc>
              <a:buFont typeface="+mj-lt"/>
              <a:buAutoNum type="arabicPeriod"/>
            </a:pPr>
            <a:r>
              <a:rPr lang="en-US" dirty="0" smtClean="0"/>
              <a:t>What are the common practices in auditing? </a:t>
            </a:r>
          </a:p>
          <a:p>
            <a:pPr marL="457200" indent="-457200" eaLnBrk="1" hangingPunct="1">
              <a:lnSpc>
                <a:spcPct val="130000"/>
              </a:lnSpc>
              <a:buFont typeface="+mj-lt"/>
              <a:buAutoNum type="arabicPeriod"/>
            </a:pPr>
            <a:r>
              <a:rPr lang="en-US" dirty="0" smtClean="0"/>
              <a:t>What are the advantages and disadvantages of each solutions?</a:t>
            </a:r>
          </a:p>
        </p:txBody>
      </p:sp>
      <p:pic>
        <p:nvPicPr>
          <p:cNvPr id="20485" name="Picture 8"/>
          <p:cNvPicPr>
            <a:picLocks noChangeAspect="1" noChangeArrowheads="1"/>
          </p:cNvPicPr>
          <p:nvPr/>
        </p:nvPicPr>
        <p:blipFill>
          <a:blip r:embed="rId2"/>
          <a:srcRect/>
          <a:stretch>
            <a:fillRect/>
          </a:stretch>
        </p:blipFill>
        <p:spPr bwMode="auto">
          <a:xfrm>
            <a:off x="8201025" y="0"/>
            <a:ext cx="942975"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7"/>
          <p:cNvSpPr>
            <a:spLocks noGrp="1" noChangeArrowheads="1"/>
          </p:cNvSpPr>
          <p:nvPr>
            <p:ph type="sldNum" sz="quarter" idx="10"/>
          </p:nvPr>
        </p:nvSpPr>
        <p:spPr>
          <a:noFill/>
        </p:spPr>
        <p:txBody>
          <a:bodyPr/>
          <a:lstStyle/>
          <a:p>
            <a:fld id="{3B23714F-9D7F-47B1-AC22-4F47FA0EC47C}" type="slidenum">
              <a:rPr lang="en-US" smtClean="0"/>
              <a:pPr/>
              <a:t>38</a:t>
            </a:fld>
            <a:endParaRPr lang="en-US" smtClean="0"/>
          </a:p>
        </p:txBody>
      </p:sp>
      <p:sp>
        <p:nvSpPr>
          <p:cNvPr id="21507" name="Rectangle 2"/>
          <p:cNvSpPr>
            <a:spLocks noGrp="1" noChangeArrowheads="1"/>
          </p:cNvSpPr>
          <p:nvPr>
            <p:ph type="title"/>
          </p:nvPr>
        </p:nvSpPr>
        <p:spPr/>
        <p:txBody>
          <a:bodyPr/>
          <a:lstStyle/>
          <a:p>
            <a:pPr eaLnBrk="1" hangingPunct="1"/>
            <a:r>
              <a:rPr lang="en-US" sz="3600" dirty="0" smtClean="0"/>
              <a:t>Database Auditing : Summary</a:t>
            </a:r>
          </a:p>
        </p:txBody>
      </p:sp>
      <p:sp>
        <p:nvSpPr>
          <p:cNvPr id="21508" name="Rectangle 3"/>
          <p:cNvSpPr>
            <a:spLocks noGrp="1" noChangeArrowheads="1"/>
          </p:cNvSpPr>
          <p:nvPr>
            <p:ph type="body" idx="1"/>
          </p:nvPr>
        </p:nvSpPr>
        <p:spPr>
          <a:xfrm>
            <a:off x="228600" y="1524000"/>
            <a:ext cx="8686800" cy="4876800"/>
          </a:xfrm>
        </p:spPr>
        <p:txBody>
          <a:bodyPr/>
          <a:lstStyle/>
          <a:p>
            <a:pPr marL="342900" lvl="1" indent="-342900" eaLnBrk="1" hangingPunct="1">
              <a:spcBef>
                <a:spcPts val="600"/>
              </a:spcBef>
              <a:spcAft>
                <a:spcPts val="600"/>
              </a:spcAft>
              <a:buClrTx/>
              <a:buSzPct val="95000"/>
              <a:buFont typeface="Wingdings" pitchFamily="2" charset="2"/>
              <a:buChar char="v"/>
            </a:pPr>
            <a:r>
              <a:rPr lang="en-US" sz="2400" dirty="0" smtClean="0"/>
              <a:t>This chapter has dealt with the following:</a:t>
            </a:r>
          </a:p>
          <a:p>
            <a:pPr lvl="1"/>
            <a:r>
              <a:rPr lang="en-US" dirty="0" smtClean="0"/>
              <a:t>Database Audit is keeping track of who did what and when. </a:t>
            </a:r>
          </a:p>
          <a:p>
            <a:pPr lvl="1"/>
            <a:r>
              <a:rPr lang="en-US" dirty="0" smtClean="0"/>
              <a:t>There are various methods available for implementing data base auditing. The below are the common auditing solution can be implemented in all common business applications </a:t>
            </a:r>
          </a:p>
          <a:p>
            <a:pPr lvl="1"/>
            <a:r>
              <a:rPr lang="en-US" dirty="0" smtClean="0"/>
              <a:t>Application Auditing </a:t>
            </a:r>
          </a:p>
          <a:p>
            <a:pPr lvl="2"/>
            <a:r>
              <a:rPr lang="en-US" sz="2000" dirty="0" smtClean="0"/>
              <a:t>Auditing by adding additional columns </a:t>
            </a:r>
          </a:p>
          <a:p>
            <a:pPr lvl="2"/>
            <a:r>
              <a:rPr lang="en-US" sz="2000" dirty="0" smtClean="0"/>
              <a:t>Auditing by Using Custom Auditing tables </a:t>
            </a:r>
          </a:p>
          <a:p>
            <a:pPr lvl="1"/>
            <a:r>
              <a:rPr lang="en-US" dirty="0" smtClean="0"/>
              <a:t>Native Database Auditing </a:t>
            </a:r>
          </a:p>
          <a:p>
            <a:pPr lvl="1"/>
            <a:r>
              <a:rPr lang="en-US" dirty="0" smtClean="0"/>
              <a:t>Auditing using 3rd party tools </a:t>
            </a:r>
          </a:p>
          <a:p>
            <a:pPr marL="342900" lvl="1" indent="-342900" eaLnBrk="1" hangingPunct="1">
              <a:spcBef>
                <a:spcPts val="600"/>
              </a:spcBef>
              <a:spcAft>
                <a:spcPts val="600"/>
              </a:spcAft>
              <a:buClrTx/>
              <a:buSzPct val="95000"/>
              <a:buNone/>
            </a:pPr>
            <a:endParaRPr lang="en-US" dirty="0" smtClean="0"/>
          </a:p>
          <a:p>
            <a:pPr eaLnBrk="1" hangingPunct="1">
              <a:spcBef>
                <a:spcPts val="600"/>
              </a:spcBef>
              <a:spcAft>
                <a:spcPts val="600"/>
              </a:spcAft>
              <a:buFont typeface="Wingdings" pitchFamily="2" charset="2"/>
              <a:buNone/>
            </a:pPr>
            <a:endParaRPr lang="en-US" dirty="0" smtClean="0"/>
          </a:p>
          <a:p>
            <a:pPr eaLnBrk="1" hangingPunct="1">
              <a:lnSpc>
                <a:spcPct val="130000"/>
              </a:lnSpc>
              <a:spcBef>
                <a:spcPts val="600"/>
              </a:spcBef>
              <a:spcAft>
                <a:spcPts val="600"/>
              </a:spcAft>
              <a:buClr>
                <a:schemeClr val="accent1"/>
              </a:buClr>
              <a:buFont typeface="Wingdings 2" pitchFamily="18" charset="2"/>
              <a:buChar char="®"/>
            </a:pPr>
            <a:endParaRPr lang="en-US" sz="2000" dirty="0" smtClean="0"/>
          </a:p>
          <a:p>
            <a:pPr eaLnBrk="1" hangingPunct="1">
              <a:spcBef>
                <a:spcPts val="600"/>
              </a:spcBef>
              <a:spcAft>
                <a:spcPts val="600"/>
              </a:spcAft>
              <a:buFont typeface="Wingdings" pitchFamily="2" charset="2"/>
              <a:buNone/>
            </a:pPr>
            <a:endParaRPr lang="en-US" sz="2000" dirty="0" smtClean="0"/>
          </a:p>
          <a:p>
            <a:pPr eaLnBrk="1" hangingPunct="1">
              <a:spcBef>
                <a:spcPts val="600"/>
              </a:spcBef>
              <a:spcAft>
                <a:spcPts val="600"/>
              </a:spcAft>
            </a:pPr>
            <a:endParaRPr lang="en-US" sz="2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7"/>
          <p:cNvSpPr>
            <a:spLocks noGrp="1" noChangeArrowheads="1"/>
          </p:cNvSpPr>
          <p:nvPr>
            <p:ph type="sldNum" sz="quarter" idx="10"/>
          </p:nvPr>
        </p:nvSpPr>
        <p:spPr>
          <a:noFill/>
        </p:spPr>
        <p:txBody>
          <a:bodyPr/>
          <a:lstStyle/>
          <a:p>
            <a:fld id="{1AB4BC1C-0217-454F-A336-E2B1EE45A3BD}" type="slidenum">
              <a:rPr lang="en-US" smtClean="0"/>
              <a:pPr/>
              <a:t>39</a:t>
            </a:fld>
            <a:endParaRPr lang="en-US" smtClean="0"/>
          </a:p>
        </p:txBody>
      </p:sp>
      <p:sp>
        <p:nvSpPr>
          <p:cNvPr id="22531" name="Rectangle 2"/>
          <p:cNvSpPr>
            <a:spLocks noGrp="1" noChangeArrowheads="1"/>
          </p:cNvSpPr>
          <p:nvPr>
            <p:ph type="title"/>
          </p:nvPr>
        </p:nvSpPr>
        <p:spPr/>
        <p:txBody>
          <a:bodyPr/>
          <a:lstStyle/>
          <a:p>
            <a:pPr eaLnBrk="1" hangingPunct="1"/>
            <a:r>
              <a:rPr lang="en-US" sz="3600" dirty="0" smtClean="0"/>
              <a:t>Database Auditing : Source</a:t>
            </a:r>
          </a:p>
        </p:txBody>
      </p:sp>
      <p:sp>
        <p:nvSpPr>
          <p:cNvPr id="22532" name="Rectangle 3"/>
          <p:cNvSpPr>
            <a:spLocks noGrp="1" noChangeArrowheads="1"/>
          </p:cNvSpPr>
          <p:nvPr>
            <p:ph type="body" idx="1"/>
          </p:nvPr>
        </p:nvSpPr>
        <p:spPr/>
        <p:txBody>
          <a:bodyPr/>
          <a:lstStyle/>
          <a:p>
            <a:r>
              <a:rPr lang="en-US" u="sng" dirty="0" smtClean="0">
                <a:hlinkClick r:id="rId2"/>
              </a:rPr>
              <a:t>http://otn.oracle.com</a:t>
            </a:r>
            <a:r>
              <a:rPr lang="en-US" dirty="0" smtClean="0"/>
              <a:t> </a:t>
            </a:r>
          </a:p>
          <a:p>
            <a:r>
              <a:rPr lang="en-US" u="sng" dirty="0" smtClean="0">
                <a:hlinkClick r:id="rId3"/>
              </a:rPr>
              <a:t>http://www.tizor.com/</a:t>
            </a:r>
            <a:endParaRPr lang="en-US" dirty="0" smtClean="0"/>
          </a:p>
          <a:p>
            <a:r>
              <a:rPr lang="en-US" u="sng" dirty="0" smtClean="0">
                <a:hlinkClick r:id="rId4"/>
              </a:rPr>
              <a:t>http://www.petefinnigan.com</a:t>
            </a:r>
            <a:endParaRPr lang="en-US" dirty="0" smtClean="0"/>
          </a:p>
          <a:p>
            <a:r>
              <a:rPr lang="en-US" u="sng" dirty="0" smtClean="0">
                <a:hlinkClick r:id="rId5"/>
              </a:rPr>
              <a:t>http://www.softtreetech.com/</a:t>
            </a:r>
            <a:endParaRPr lang="en-US" dirty="0" smtClean="0"/>
          </a:p>
          <a:p>
            <a:r>
              <a:rPr lang="en-US" u="sng" dirty="0" smtClean="0">
                <a:hlinkClick r:id="rId6"/>
              </a:rPr>
              <a:t>http://www.acsac.org/</a:t>
            </a:r>
            <a:endParaRPr lang="en-US" dirty="0" smtClean="0"/>
          </a:p>
          <a:p>
            <a:r>
              <a:rPr lang="en-US" u="sng" dirty="0" smtClean="0">
                <a:hlinkClick r:id="rId7"/>
              </a:rPr>
              <a:t>http://www.lumigent.com/products/audit_db.html</a:t>
            </a:r>
            <a:endParaRPr lang="en-US" dirty="0" smtClean="0"/>
          </a:p>
          <a:p>
            <a:pPr eaLnBrk="1" hangingPunct="1"/>
            <a:endParaRPr lang="en-US" dirty="0" smtClean="0"/>
          </a:p>
        </p:txBody>
      </p:sp>
      <p:sp>
        <p:nvSpPr>
          <p:cNvPr id="22533"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2534" name="Picture 7"/>
          <p:cNvPicPr>
            <a:picLocks noChangeAspect="1" noChangeArrowheads="1"/>
          </p:cNvPicPr>
          <p:nvPr/>
        </p:nvPicPr>
        <p:blipFill>
          <a:blip r:embed="rId8"/>
          <a:srcRect/>
          <a:stretch>
            <a:fillRect/>
          </a:stretch>
        </p:blipFill>
        <p:spPr bwMode="auto">
          <a:xfrm>
            <a:off x="8153400" y="0"/>
            <a:ext cx="990600"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10"/>
          </p:nvPr>
        </p:nvSpPr>
        <p:spPr>
          <a:noFill/>
        </p:spPr>
        <p:txBody>
          <a:bodyPr/>
          <a:lstStyle/>
          <a:p>
            <a:fld id="{BC1AB26E-022D-41D0-85D3-34376E393663}" type="slidenum">
              <a:rPr lang="en-US" smtClean="0"/>
              <a:pPr/>
              <a:t>4</a:t>
            </a:fld>
            <a:endParaRPr lang="en-US" smtClean="0"/>
          </a:p>
        </p:txBody>
      </p:sp>
      <p:sp>
        <p:nvSpPr>
          <p:cNvPr id="6147" name="Rectangle 2"/>
          <p:cNvSpPr>
            <a:spLocks noGrp="1" noChangeArrowheads="1"/>
          </p:cNvSpPr>
          <p:nvPr>
            <p:ph type="title"/>
          </p:nvPr>
        </p:nvSpPr>
        <p:spPr/>
        <p:txBody>
          <a:bodyPr/>
          <a:lstStyle/>
          <a:p>
            <a:pPr eaLnBrk="1" hangingPunct="1"/>
            <a:r>
              <a:rPr lang="en-US" sz="3600" dirty="0" smtClean="0"/>
              <a:t>Database </a:t>
            </a:r>
            <a:r>
              <a:rPr lang="en-US" sz="3600" dirty="0" err="1" smtClean="0"/>
              <a:t>Auditing:Overview</a:t>
            </a:r>
            <a:endParaRPr lang="en-US" sz="3600" dirty="0" smtClean="0"/>
          </a:p>
        </p:txBody>
      </p:sp>
      <p:sp>
        <p:nvSpPr>
          <p:cNvPr id="6148" name="Rectangle 3"/>
          <p:cNvSpPr>
            <a:spLocks noGrp="1" noChangeArrowheads="1"/>
          </p:cNvSpPr>
          <p:nvPr>
            <p:ph type="body" idx="1"/>
          </p:nvPr>
        </p:nvSpPr>
        <p:spPr/>
        <p:txBody>
          <a:bodyPr/>
          <a:lstStyle/>
          <a:p>
            <a:pPr eaLnBrk="1" hangingPunct="1"/>
            <a:r>
              <a:rPr lang="en-US" dirty="0" smtClean="0"/>
              <a:t>Introduction:</a:t>
            </a:r>
          </a:p>
          <a:p>
            <a:pPr lvl="1" eaLnBrk="1" hangingPunct="1"/>
            <a:r>
              <a:rPr lang="en-US" dirty="0" smtClean="0"/>
              <a:t>This chapter provides the overview of a database auditing, its importance and Design techniques.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Database Auditing </a:t>
            </a:r>
          </a:p>
        </p:txBody>
      </p:sp>
      <p:sp>
        <p:nvSpPr>
          <p:cNvPr id="23555"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23556" name="Picture 7" descr="MrSmarty_Mascot_L"/>
          <p:cNvPicPr>
            <a:picLocks noChangeAspect="1" noChangeArrowheads="1"/>
          </p:cNvPicPr>
          <p:nvPr/>
        </p:nvPicPr>
        <p:blipFill>
          <a:blip r:embed="rId2"/>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10"/>
          </p:nvPr>
        </p:nvSpPr>
        <p:spPr>
          <a:noFill/>
        </p:spPr>
        <p:txBody>
          <a:bodyPr/>
          <a:lstStyle/>
          <a:p>
            <a:fld id="{AF62CD9D-FDC9-4571-97CB-157955AAB8A7}"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en-US" sz="3600" dirty="0" smtClean="0"/>
              <a:t>Database Auditing: Objectives</a:t>
            </a:r>
          </a:p>
        </p:txBody>
      </p:sp>
      <p:sp>
        <p:nvSpPr>
          <p:cNvPr id="7172" name="Rectangle 3"/>
          <p:cNvSpPr>
            <a:spLocks noGrp="1" noChangeArrowheads="1"/>
          </p:cNvSpPr>
          <p:nvPr>
            <p:ph type="body" idx="1"/>
          </p:nvPr>
        </p:nvSpPr>
        <p:spPr/>
        <p:txBody>
          <a:bodyPr/>
          <a:lstStyle/>
          <a:p>
            <a:pPr eaLnBrk="1" hangingPunct="1">
              <a:lnSpc>
                <a:spcPct val="180000"/>
              </a:lnSpc>
            </a:pPr>
            <a:r>
              <a:rPr lang="en-US" dirty="0" smtClean="0"/>
              <a:t>Objective:</a:t>
            </a:r>
          </a:p>
          <a:p>
            <a:pPr eaLnBrk="1" hangingPunct="1">
              <a:lnSpc>
                <a:spcPct val="180000"/>
              </a:lnSpc>
              <a:buFont typeface="Wingdings" pitchFamily="2" charset="2"/>
              <a:buNone/>
            </a:pPr>
            <a:r>
              <a:rPr lang="en-US" dirty="0" smtClean="0"/>
              <a:t>After completing this chapter you will be able to:</a:t>
            </a:r>
          </a:p>
          <a:p>
            <a:pPr lvl="1" eaLnBrk="1" hangingPunct="1">
              <a:lnSpc>
                <a:spcPct val="180000"/>
              </a:lnSpc>
            </a:pPr>
            <a:r>
              <a:rPr lang="en-US" dirty="0" smtClean="0"/>
              <a:t>Explain the need for Database Auditing </a:t>
            </a:r>
          </a:p>
          <a:p>
            <a:pPr lvl="1" eaLnBrk="1" hangingPunct="1">
              <a:lnSpc>
                <a:spcPct val="180000"/>
              </a:lnSpc>
            </a:pPr>
            <a:r>
              <a:rPr lang="en-US" dirty="0" smtClean="0"/>
              <a:t>Explain the Auditing Techniques </a:t>
            </a:r>
          </a:p>
          <a:p>
            <a:pPr lvl="1" eaLnBrk="1" hangingPunct="1">
              <a:lnSpc>
                <a:spcPct val="180000"/>
              </a:lnSpc>
            </a:pPr>
            <a:r>
              <a:rPr lang="en-US" dirty="0" smtClean="0"/>
              <a:t>Explain the Auditing tools </a:t>
            </a:r>
          </a:p>
          <a:p>
            <a:pPr lvl="1" eaLnBrk="1" hangingPunct="1">
              <a:lnSpc>
                <a:spcPct val="180000"/>
              </a:lnSpc>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z="3600" dirty="0" smtClean="0"/>
              <a:t>Database Auditing</a:t>
            </a:r>
          </a:p>
        </p:txBody>
      </p:sp>
      <p:sp>
        <p:nvSpPr>
          <p:cNvPr id="4" name="Content Placeholder 3"/>
          <p:cNvSpPr>
            <a:spLocks noGrp="1"/>
          </p:cNvSpPr>
          <p:nvPr>
            <p:ph idx="1"/>
          </p:nvPr>
        </p:nvSpPr>
        <p:spPr/>
        <p:txBody>
          <a:bodyPr/>
          <a:lstStyle/>
          <a:p>
            <a:r>
              <a:rPr lang="en-US" dirty="0" smtClean="0"/>
              <a:t>Auditing:</a:t>
            </a:r>
          </a:p>
          <a:p>
            <a:pPr lvl="1"/>
            <a:r>
              <a:rPr lang="en-US" dirty="0" smtClean="0"/>
              <a:t>Database security is a serious issue that can affect the information security systems by causing its damage and result in eventual loss of an organization . </a:t>
            </a:r>
          </a:p>
          <a:p>
            <a:pPr lvl="1"/>
            <a:r>
              <a:rPr lang="en-US" dirty="0" smtClean="0"/>
              <a:t>It is common for an organization to make every effort to lock down their network, but leave the database vulnerable. </a:t>
            </a:r>
          </a:p>
          <a:p>
            <a:pPr lvl="1"/>
            <a:r>
              <a:rPr lang="en-US" dirty="0" smtClean="0"/>
              <a:t>It is critical to protect the database from unauthorized access because 90% of the organization’s sensitive information is contained within their database. </a:t>
            </a:r>
          </a:p>
          <a:p>
            <a:pPr lvl="1"/>
            <a:r>
              <a:rPr lang="en-US" dirty="0" smtClean="0"/>
              <a:t>Unauthorized access into the database could be catastrophic to a company.</a:t>
            </a:r>
          </a:p>
          <a:p>
            <a:pPr lvl="1"/>
            <a:r>
              <a:rPr lang="en-US" dirty="0" smtClean="0"/>
              <a:t>Database Audit is keeping track of who did what and when.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Reasons for Auditing Mechanism</a:t>
            </a:r>
            <a:endParaRPr lang="en-US" sz="2000"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The following are some of the reasons for auditing mechanism, which are incorporated in business applications: </a:t>
            </a:r>
          </a:p>
          <a:p>
            <a:pPr lvl="1"/>
            <a:r>
              <a:rPr lang="en-US" dirty="0" smtClean="0">
                <a:solidFill>
                  <a:schemeClr val="tx1"/>
                </a:solidFill>
                <a:latin typeface="+mn-lt"/>
                <a:ea typeface="+mn-ea"/>
                <a:cs typeface="+mn-cs"/>
              </a:rPr>
              <a:t>Puts accountability for data privacy and integrity on the company </a:t>
            </a:r>
          </a:p>
          <a:p>
            <a:pPr lvl="1"/>
            <a:r>
              <a:rPr lang="en-US" dirty="0" smtClean="0">
                <a:solidFill>
                  <a:schemeClr val="tx1"/>
                </a:solidFill>
                <a:latin typeface="+mn-lt"/>
                <a:ea typeface="+mn-ea"/>
                <a:cs typeface="+mn-cs"/>
              </a:rPr>
              <a:t>Stipulates control measures that provide traceable evidence of security and demonstrate improvement over time </a:t>
            </a:r>
          </a:p>
          <a:p>
            <a:pPr lvl="1"/>
            <a:r>
              <a:rPr lang="en-US" dirty="0" smtClean="0">
                <a:solidFill>
                  <a:schemeClr val="tx1"/>
                </a:solidFill>
                <a:latin typeface="+mn-lt"/>
                <a:ea typeface="+mn-ea"/>
                <a:cs typeface="+mn-cs"/>
              </a:rPr>
              <a:t>Requires these control measures to assess security exposures and monitor for unauthorized, malicious, or abusive behavior from inside and outside threats </a:t>
            </a:r>
          </a:p>
          <a:p>
            <a:pPr lvl="1"/>
            <a:r>
              <a:rPr lang="en-US" dirty="0" smtClean="0">
                <a:solidFill>
                  <a:schemeClr val="tx1"/>
                </a:solidFill>
                <a:latin typeface="+mn-lt"/>
                <a:ea typeface="+mn-ea"/>
                <a:cs typeface="+mn-cs"/>
              </a:rPr>
              <a:t>Mandates companies maintain complete records for all aspects of database information</a:t>
            </a:r>
          </a:p>
          <a:p>
            <a:pPr lvl="1"/>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7467600" cy="533400"/>
          </a:xfrm>
        </p:spPr>
        <p:txBody>
          <a:bodyPr/>
          <a:lstStyle/>
          <a:p>
            <a:r>
              <a:rPr lang="en-US" sz="3600" dirty="0" smtClean="0"/>
              <a:t>Database Auditing Security Legislation and Regulations</a:t>
            </a:r>
            <a:endParaRPr lang="en-US" sz="3600" dirty="0"/>
          </a:p>
        </p:txBody>
      </p:sp>
      <p:sp>
        <p:nvSpPr>
          <p:cNvPr id="3" name="Content Placeholder 2"/>
          <p:cNvSpPr>
            <a:spLocks noGrp="1"/>
          </p:cNvSpPr>
          <p:nvPr>
            <p:ph idx="1"/>
          </p:nvPr>
        </p:nvSpPr>
        <p:spPr/>
        <p:txBody>
          <a:bodyPr/>
          <a:lstStyle/>
          <a:p>
            <a:r>
              <a:rPr lang="en-US" dirty="0" smtClean="0"/>
              <a:t>Database Auditing S</a:t>
            </a:r>
            <a:r>
              <a:rPr lang="en-US" dirty="0" smtClean="0">
                <a:solidFill>
                  <a:schemeClr val="tx1"/>
                </a:solidFill>
                <a:latin typeface="+mn-lt"/>
                <a:ea typeface="+mn-ea"/>
                <a:cs typeface="+mn-cs"/>
              </a:rPr>
              <a:t>ecurity legislation and regulations</a:t>
            </a:r>
            <a:r>
              <a:rPr lang="en-US" dirty="0" smtClean="0"/>
              <a:t> </a:t>
            </a:r>
            <a:r>
              <a:rPr lang="en-US" dirty="0" smtClean="0">
                <a:solidFill>
                  <a:schemeClr val="tx1"/>
                </a:solidFill>
                <a:latin typeface="+mn-lt"/>
                <a:ea typeface="+mn-ea"/>
                <a:cs typeface="+mn-cs"/>
              </a:rPr>
              <a:t>:</a:t>
            </a:r>
          </a:p>
          <a:p>
            <a:pPr lvl="1"/>
            <a:r>
              <a:rPr lang="en-US" dirty="0" smtClean="0">
                <a:solidFill>
                  <a:schemeClr val="tx1"/>
                </a:solidFill>
                <a:latin typeface="+mn-lt"/>
                <a:ea typeface="+mn-ea"/>
                <a:cs typeface="+mn-cs"/>
              </a:rPr>
              <a:t>Payment Card Industry Data Security Standard (PCIDSS)</a:t>
            </a:r>
          </a:p>
          <a:p>
            <a:pPr lvl="1"/>
            <a:r>
              <a:rPr lang="en-US" dirty="0" smtClean="0">
                <a:solidFill>
                  <a:schemeClr val="tx1"/>
                </a:solidFill>
                <a:latin typeface="+mn-lt"/>
                <a:ea typeface="+mn-ea"/>
                <a:cs typeface="+mn-cs"/>
              </a:rPr>
              <a:t> Sarbanes-Oxley Act </a:t>
            </a:r>
          </a:p>
          <a:p>
            <a:pPr lvl="1"/>
            <a:r>
              <a:rPr lang="en-US" dirty="0" smtClean="0">
                <a:solidFill>
                  <a:schemeClr val="tx1"/>
                </a:solidFill>
                <a:latin typeface="+mn-lt"/>
                <a:ea typeface="+mn-ea"/>
                <a:cs typeface="+mn-cs"/>
              </a:rPr>
              <a:t> HIPAA (Health Insurance Portability and Accountability Act)</a:t>
            </a:r>
          </a:p>
          <a:p>
            <a:pPr lvl="1"/>
            <a:r>
              <a:rPr lang="en-US" dirty="0" smtClean="0">
                <a:solidFill>
                  <a:schemeClr val="tx1"/>
                </a:solidFill>
                <a:latin typeface="+mn-lt"/>
                <a:ea typeface="+mn-ea"/>
                <a:cs typeface="+mn-cs"/>
              </a:rPr>
              <a:t> European Union Data Protection Directive</a:t>
            </a:r>
          </a:p>
          <a:p>
            <a:pPr lvl="1"/>
            <a:r>
              <a:rPr lang="en-US" dirty="0" smtClean="0">
                <a:solidFill>
                  <a:schemeClr val="tx1"/>
                </a:solidFill>
                <a:latin typeface="+mn-lt"/>
                <a:ea typeface="+mn-ea"/>
                <a:cs typeface="+mn-cs"/>
              </a:rPr>
              <a:t> California’s Database Security Breach Notification Act(California Senate Bill 1386)</a:t>
            </a:r>
          </a:p>
          <a:p>
            <a:pPr lvl="1"/>
            <a:r>
              <a:rPr lang="en-US" dirty="0" smtClean="0">
                <a:solidFill>
                  <a:schemeClr val="tx1"/>
                </a:solidFill>
                <a:latin typeface="+mn-lt"/>
                <a:ea typeface="+mn-ea"/>
                <a:cs typeface="+mn-cs"/>
              </a:rPr>
              <a:t> Gramm-Leach-Bliley Act</a:t>
            </a:r>
          </a:p>
          <a:p>
            <a:pPr lvl="1"/>
            <a:r>
              <a:rPr lang="en-US" dirty="0" smtClean="0">
                <a:solidFill>
                  <a:schemeClr val="tx1"/>
                </a:solidFill>
                <a:latin typeface="+mn-lt"/>
                <a:ea typeface="+mn-ea"/>
                <a:cs typeface="+mn-cs"/>
              </a:rPr>
              <a:t> Federal Information Security Management Act</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Auditing</a:t>
            </a:r>
            <a:endParaRPr lang="en-US" dirty="0"/>
          </a:p>
        </p:txBody>
      </p:sp>
      <p:sp>
        <p:nvSpPr>
          <p:cNvPr id="5" name="Content Placeholder 4"/>
          <p:cNvSpPr>
            <a:spLocks noGrp="1"/>
          </p:cNvSpPr>
          <p:nvPr>
            <p:ph idx="1"/>
          </p:nvPr>
        </p:nvSpPr>
        <p:spPr>
          <a:xfrm>
            <a:off x="228600" y="1295400"/>
            <a:ext cx="8686800" cy="5019675"/>
          </a:xfrm>
        </p:spPr>
        <p:txBody>
          <a:bodyPr/>
          <a:lstStyle/>
          <a:p>
            <a:r>
              <a:rPr lang="en-US" dirty="0" smtClean="0"/>
              <a:t>Database Auditing Overview </a:t>
            </a: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9</a:t>
            </a:fld>
            <a:endParaRPr lang="en-US"/>
          </a:p>
        </p:txBody>
      </p:sp>
      <p:graphicFrame>
        <p:nvGraphicFramePr>
          <p:cNvPr id="63" name="Diagram 62"/>
          <p:cNvGraphicFramePr/>
          <p:nvPr/>
        </p:nvGraphicFramePr>
        <p:xfrm>
          <a:off x="381000" y="17526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2A096D935D4B4BB96EA62D3CF0BD17" ma:contentTypeVersion="1" ma:contentTypeDescription="Create a new document." ma:contentTypeScope="" ma:versionID="de2a8e9ae2e9a6c4ee813989fb65d25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55F5DD-5838-4981-90B2-F8861547477F}"/>
</file>

<file path=customXml/itemProps2.xml><?xml version="1.0" encoding="utf-8"?>
<ds:datastoreItem xmlns:ds="http://schemas.openxmlformats.org/officeDocument/2006/customXml" ds:itemID="{A9BBE2B3-823A-4E51-BAB0-023D402C59E9}"/>
</file>

<file path=customXml/itemProps3.xml><?xml version="1.0" encoding="utf-8"?>
<ds:datastoreItem xmlns:ds="http://schemas.openxmlformats.org/officeDocument/2006/customXml" ds:itemID="{6C6F1BF0-077B-4F27-87A3-DF467C9046BD}"/>
</file>

<file path=docProps/app.xml><?xml version="1.0" encoding="utf-8"?>
<Properties xmlns="http://schemas.openxmlformats.org/officeDocument/2006/extended-properties" xmlns:vt="http://schemas.openxmlformats.org/officeDocument/2006/docPropsVTypes">
  <Template>CA - Presentation Template</Template>
  <TotalTime>2263</TotalTime>
  <Words>3351</Words>
  <Application>Microsoft PowerPoint</Application>
  <PresentationFormat>On-screen Show (4:3)</PresentationFormat>
  <Paragraphs>429</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CA - Presentation Template</vt:lpstr>
      <vt:lpstr>Database Auditing</vt:lpstr>
      <vt:lpstr>About the Author</vt:lpstr>
      <vt:lpstr>Icons Used</vt:lpstr>
      <vt:lpstr>Database Auditing:Overview</vt:lpstr>
      <vt:lpstr>Database Auditing: Objectives</vt:lpstr>
      <vt:lpstr>Database Auditing</vt:lpstr>
      <vt:lpstr>Reasons for Auditing Mechanism</vt:lpstr>
      <vt:lpstr>Database Auditing Security Legislation and Regulations</vt:lpstr>
      <vt:lpstr>Database Auditing</vt:lpstr>
      <vt:lpstr>Database Auditing (Contd.)</vt:lpstr>
      <vt:lpstr>Database Auditing (Contd.)</vt:lpstr>
      <vt:lpstr>Database Auditing (Contd.)</vt:lpstr>
      <vt:lpstr>Audit Trail</vt:lpstr>
      <vt:lpstr>Custom Auditing</vt:lpstr>
      <vt:lpstr>Database Auditing (Contd.)</vt:lpstr>
      <vt:lpstr>Exercise</vt:lpstr>
      <vt:lpstr>Transactions</vt:lpstr>
      <vt:lpstr>Common Auditing Solutions</vt:lpstr>
      <vt:lpstr>Database Auditing</vt:lpstr>
      <vt:lpstr>Advantage and Disadvantage of Database Auditing</vt:lpstr>
      <vt:lpstr>Database Auditing</vt:lpstr>
      <vt:lpstr>CUSTOM Auditing Tables </vt:lpstr>
      <vt:lpstr>Database Auditing</vt:lpstr>
      <vt:lpstr>Database Auditing (Contd.)</vt:lpstr>
      <vt:lpstr>Database Auditing (Contd.)</vt:lpstr>
      <vt:lpstr>Entity Attribute Value (EAV) Design </vt:lpstr>
      <vt:lpstr>Database Auditing</vt:lpstr>
      <vt:lpstr>Database Auditing (Contd.)</vt:lpstr>
      <vt:lpstr>History Tables</vt:lpstr>
      <vt:lpstr>History Tables (Contd.)</vt:lpstr>
      <vt:lpstr>Auditing by Storing Data Versions  </vt:lpstr>
      <vt:lpstr>Database Auditing</vt:lpstr>
      <vt:lpstr>Native Database Auditing</vt:lpstr>
      <vt:lpstr>Third Party Auditing Tools</vt:lpstr>
      <vt:lpstr>Checklist for Assessing Your Auditing Solutions</vt:lpstr>
      <vt:lpstr>Slide 36</vt:lpstr>
      <vt:lpstr>Test Your Understanding</vt:lpstr>
      <vt:lpstr>Database Auditing : Summary</vt:lpstr>
      <vt:lpstr>Database Auditing : Source</vt:lpstr>
      <vt:lpstr>You have successfully completed  Database Auditing </vt:lpstr>
    </vt:vector>
  </TitlesOfParts>
  <Manager/>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subject/>
  <dc:creator>121246</dc:creator>
  <cp:keywords/>
  <dc:description/>
  <cp:lastModifiedBy>Sourajita Roy Paul</cp:lastModifiedBy>
  <cp:revision>192</cp:revision>
  <dcterms:created xsi:type="dcterms:W3CDTF">2006-08-07T10:58:16Z</dcterms:created>
  <dcterms:modified xsi:type="dcterms:W3CDTF">2009-03-10T11:37:10Z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0x010100AB2A096D935D4B4BB96EA62D3CF0BD17</vt:lpwstr>
  </property>
</Properties>
</file>