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3" r:id="rId2"/>
    <p:sldId id="284" r:id="rId3"/>
    <p:sldId id="285" r:id="rId4"/>
    <p:sldId id="286" r:id="rId5"/>
    <p:sldId id="257" r:id="rId6"/>
    <p:sldId id="258" r:id="rId7"/>
    <p:sldId id="282" r:id="rId8"/>
    <p:sldId id="259" r:id="rId9"/>
    <p:sldId id="264" r:id="rId10"/>
    <p:sldId id="265" r:id="rId11"/>
    <p:sldId id="266" r:id="rId12"/>
    <p:sldId id="260" r:id="rId13"/>
    <p:sldId id="267" r:id="rId14"/>
    <p:sldId id="261" r:id="rId15"/>
    <p:sldId id="268" r:id="rId16"/>
    <p:sldId id="269" r:id="rId17"/>
    <p:sldId id="270" r:id="rId18"/>
    <p:sldId id="262" r:id="rId19"/>
    <p:sldId id="271" r:id="rId20"/>
    <p:sldId id="272" r:id="rId21"/>
    <p:sldId id="273" r:id="rId22"/>
    <p:sldId id="263" r:id="rId23"/>
    <p:sldId id="274" r:id="rId24"/>
    <p:sldId id="275" r:id="rId25"/>
    <p:sldId id="279" r:id="rId26"/>
    <p:sldId id="280" r:id="rId27"/>
    <p:sldId id="281" r:id="rId28"/>
    <p:sldId id="277" r:id="rId29"/>
    <p:sldId id="278" r:id="rId30"/>
    <p:sldId id="290" r:id="rId31"/>
    <p:sldId id="291" r:id="rId32"/>
    <p:sldId id="292" r:id="rId33"/>
    <p:sldId id="29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2" autoAdjust="0"/>
    <p:restoredTop sz="94660"/>
  </p:normalViewPr>
  <p:slideViewPr>
    <p:cSldViewPr>
      <p:cViewPr>
        <p:scale>
          <a:sx n="76" d="100"/>
          <a:sy n="76" d="100"/>
        </p:scale>
        <p:origin x="-996" y="4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gray">
          <a:xfrm>
            <a:off x="0" y="0"/>
            <a:ext cx="9144000" cy="5157788"/>
          </a:xfrm>
          <a:prstGeom prst="rect">
            <a:avLst/>
          </a:prstGeom>
          <a:solidFill>
            <a:srgbClr val="3188B4"/>
          </a:solidFill>
          <a:ln w="0" algn="ctr">
            <a:solidFill>
              <a:srgbClr val="00CCFF"/>
            </a:solidFill>
            <a:miter lim="800000"/>
            <a:headEnd/>
            <a:tailEnd/>
          </a:ln>
          <a:effectLst/>
        </p:spPr>
        <p:txBody>
          <a:bodyPr wrap="none" anchor="ctr"/>
          <a:lstStyle/>
          <a:p>
            <a:pPr>
              <a:defRPr/>
            </a:pPr>
            <a:endParaRPr lang="en-US"/>
          </a:p>
        </p:txBody>
      </p:sp>
      <p:sp>
        <p:nvSpPr>
          <p:cNvPr id="5" name="Rectangle 64"/>
          <p:cNvSpPr>
            <a:spLocks noChangeArrowheads="1"/>
          </p:cNvSpPr>
          <p:nvPr/>
        </p:nvSpPr>
        <p:spPr bwMode="gray">
          <a:xfrm>
            <a:off x="1262063" y="9525"/>
            <a:ext cx="2362200" cy="4943475"/>
          </a:xfrm>
          <a:prstGeom prst="rect">
            <a:avLst/>
          </a:prstGeom>
          <a:gradFill rotWithShape="1">
            <a:gsLst>
              <a:gs pos="0">
                <a:srgbClr val="3188B5"/>
              </a:gs>
              <a:gs pos="100000">
                <a:srgbClr val="3188B5">
                  <a:gamma/>
                  <a:shade val="72549"/>
                  <a:invGamma/>
                </a:srgbClr>
              </a:gs>
            </a:gsLst>
            <a:lin ang="5400000" scaled="1"/>
          </a:gradFill>
          <a:ln w="9525">
            <a:noFill/>
            <a:miter lim="800000"/>
            <a:headEnd/>
            <a:tailEnd/>
          </a:ln>
          <a:effectLst/>
        </p:spPr>
        <p:txBody>
          <a:bodyPr wrap="none" anchor="ctr"/>
          <a:lstStyle/>
          <a:p>
            <a:pPr>
              <a:defRPr/>
            </a:pPr>
            <a:endParaRPr lang="en-US"/>
          </a:p>
        </p:txBody>
      </p:sp>
      <p:sp>
        <p:nvSpPr>
          <p:cNvPr id="6" name="Rectangle 65"/>
          <p:cNvSpPr>
            <a:spLocks noChangeArrowheads="1"/>
          </p:cNvSpPr>
          <p:nvPr/>
        </p:nvSpPr>
        <p:spPr bwMode="gray">
          <a:xfrm>
            <a:off x="304800" y="2400300"/>
            <a:ext cx="8458200" cy="1104900"/>
          </a:xfrm>
          <a:prstGeom prst="rect">
            <a:avLst/>
          </a:prstGeom>
          <a:gradFill rotWithShape="1">
            <a:gsLst>
              <a:gs pos="0">
                <a:srgbClr val="134575"/>
              </a:gs>
              <a:gs pos="100000">
                <a:srgbClr val="3188B5"/>
              </a:gs>
            </a:gsLst>
            <a:lin ang="0" scaled="1"/>
          </a:gradFill>
          <a:ln w="9525">
            <a:noFill/>
            <a:miter lim="800000"/>
            <a:headEnd/>
            <a:tailEnd/>
          </a:ln>
          <a:effectLst/>
        </p:spPr>
        <p:txBody>
          <a:bodyPr wrap="none" anchor="ctr"/>
          <a:lstStyle/>
          <a:p>
            <a:pPr>
              <a:defRPr/>
            </a:pPr>
            <a:endParaRPr lang="en-US"/>
          </a:p>
        </p:txBody>
      </p:sp>
      <p:pic>
        <p:nvPicPr>
          <p:cNvPr id="7" name="Picture 61"/>
          <p:cNvPicPr>
            <a:picLocks noChangeAspect="1" noChangeArrowheads="1"/>
          </p:cNvPicPr>
          <p:nvPr/>
        </p:nvPicPr>
        <p:blipFill>
          <a:blip r:embed="rId2" cstate="print"/>
          <a:srcRect/>
          <a:stretch>
            <a:fillRect/>
          </a:stretch>
        </p:blipFill>
        <p:spPr bwMode="gray">
          <a:xfrm>
            <a:off x="0" y="3490913"/>
            <a:ext cx="1258888" cy="1438275"/>
          </a:xfrm>
          <a:prstGeom prst="rect">
            <a:avLst/>
          </a:prstGeom>
          <a:noFill/>
          <a:ln w="9525">
            <a:noFill/>
            <a:miter lim="800000"/>
            <a:headEnd/>
            <a:tailEnd/>
          </a:ln>
        </p:spPr>
      </p:pic>
      <p:sp>
        <p:nvSpPr>
          <p:cNvPr id="8" name="Rectangle 66"/>
          <p:cNvSpPr>
            <a:spLocks noChangeArrowheads="1"/>
          </p:cNvSpPr>
          <p:nvPr/>
        </p:nvSpPr>
        <p:spPr bwMode="gray">
          <a:xfrm>
            <a:off x="304800" y="304800"/>
            <a:ext cx="8534400" cy="43434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9" name="Rectangle 67"/>
          <p:cNvSpPr>
            <a:spLocks noChangeArrowheads="1"/>
          </p:cNvSpPr>
          <p:nvPr/>
        </p:nvSpPr>
        <p:spPr bwMode="gray">
          <a:xfrm>
            <a:off x="7391400" y="914400"/>
            <a:ext cx="1600200" cy="14478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10" name="Rectangle 68"/>
          <p:cNvSpPr>
            <a:spLocks noChangeArrowheads="1"/>
          </p:cNvSpPr>
          <p:nvPr/>
        </p:nvSpPr>
        <p:spPr bwMode="gray">
          <a:xfrm>
            <a:off x="8305800" y="0"/>
            <a:ext cx="76200" cy="1752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1" name="Rectangle 70"/>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2" name="Rectangle 63"/>
          <p:cNvSpPr>
            <a:spLocks noChangeArrowheads="1"/>
          </p:cNvSpPr>
          <p:nvPr/>
        </p:nvSpPr>
        <p:spPr bwMode="gray">
          <a:xfrm>
            <a:off x="0" y="4932363"/>
            <a:ext cx="9144000" cy="236537"/>
          </a:xfrm>
          <a:prstGeom prst="rect">
            <a:avLst/>
          </a:prstGeom>
          <a:solidFill>
            <a:srgbClr val="2D9F01"/>
          </a:solidFill>
          <a:ln w="9525">
            <a:noFill/>
            <a:miter lim="800000"/>
            <a:headEnd/>
            <a:tailEnd/>
          </a:ln>
          <a:effectLst/>
        </p:spPr>
        <p:txBody>
          <a:bodyPr wrap="none" anchor="ctr"/>
          <a:lstStyle/>
          <a:p>
            <a:pPr>
              <a:defRPr/>
            </a:pPr>
            <a:endParaRPr lang="en-US"/>
          </a:p>
        </p:txBody>
      </p:sp>
      <p:pic>
        <p:nvPicPr>
          <p:cNvPr id="13" name="Picture 77" descr="j0284911"/>
          <p:cNvPicPr>
            <a:picLocks noChangeAspect="1" noChangeArrowheads="1"/>
          </p:cNvPicPr>
          <p:nvPr/>
        </p:nvPicPr>
        <p:blipFill>
          <a:blip r:embed="rId3" cstate="print"/>
          <a:srcRect/>
          <a:stretch>
            <a:fillRect/>
          </a:stretch>
        </p:blipFill>
        <p:spPr bwMode="auto">
          <a:xfrm>
            <a:off x="6477000" y="4933950"/>
            <a:ext cx="2344738" cy="1317625"/>
          </a:xfrm>
          <a:prstGeom prst="rect">
            <a:avLst/>
          </a:prstGeom>
          <a:noFill/>
          <a:ln w="9525">
            <a:noFill/>
            <a:miter lim="800000"/>
            <a:headEnd/>
            <a:tailEnd/>
          </a:ln>
        </p:spPr>
      </p:pic>
      <p:pic>
        <p:nvPicPr>
          <p:cNvPr id="14" name="Picture 27" descr="Academy Logo.jpg"/>
          <p:cNvPicPr>
            <a:picLocks noChangeAspect="1"/>
          </p:cNvPicPr>
          <p:nvPr/>
        </p:nvPicPr>
        <p:blipFill>
          <a:blip r:embed="rId4" cstate="print"/>
          <a:srcRect/>
          <a:stretch>
            <a:fillRect/>
          </a:stretch>
        </p:blipFill>
        <p:spPr bwMode="auto">
          <a:xfrm>
            <a:off x="228600" y="5334000"/>
            <a:ext cx="3467100" cy="990600"/>
          </a:xfrm>
          <a:prstGeom prst="rect">
            <a:avLst/>
          </a:prstGeom>
          <a:noFill/>
          <a:ln w="9525">
            <a:noFill/>
            <a:miter lim="800000"/>
            <a:headEnd/>
            <a:tailEnd/>
          </a:ln>
        </p:spPr>
      </p:pic>
      <p:sp>
        <p:nvSpPr>
          <p:cNvPr id="3074" name="Rectangle 2"/>
          <p:cNvSpPr>
            <a:spLocks noGrp="1" noChangeArrowheads="1"/>
          </p:cNvSpPr>
          <p:nvPr>
            <p:ph type="ctrTitle"/>
          </p:nvPr>
        </p:nvSpPr>
        <p:spPr>
          <a:xfrm>
            <a:off x="457200" y="2590800"/>
            <a:ext cx="8229600" cy="685800"/>
          </a:xfrm>
        </p:spPr>
        <p:txBody>
          <a:bodyPr/>
          <a:lstStyle>
            <a:lvl1pPr>
              <a:defRPr sz="5400">
                <a:latin typeface="Bodoni MT Condensed" pitchFamily="18" charset="0"/>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latin typeface="Agency FB" pitchFamily="34" charset="0"/>
              </a:defRPr>
            </a:lvl1pPr>
          </a:lstStyle>
          <a:p>
            <a:r>
              <a:rPr lang="en-US" smtClean="0"/>
              <a:t>Click to edit Master subtitle style</a:t>
            </a:r>
            <a:endParaRPr lang="en-US"/>
          </a:p>
        </p:txBody>
      </p:sp>
      <p:sp>
        <p:nvSpPr>
          <p:cNvPr id="15" name="Rectangle 4"/>
          <p:cNvSpPr>
            <a:spLocks noGrp="1" noChangeArrowheads="1"/>
          </p:cNvSpPr>
          <p:nvPr>
            <p:ph type="dt" sz="half" idx="10"/>
          </p:nvPr>
        </p:nvSpPr>
        <p:spPr bwMode="auto">
          <a:xfrm>
            <a:off x="4572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b="0"/>
            </a:lvl1pPr>
          </a:lstStyle>
          <a:p>
            <a:fld id="{0B175382-6E76-4CE7-8521-86A70421A171}" type="datetimeFigureOut">
              <a:rPr lang="en-US" smtClean="0"/>
              <a:pPr/>
              <a:t>11/1/2012</a:t>
            </a:fld>
            <a:endParaRPr lang="en-US"/>
          </a:p>
        </p:txBody>
      </p:sp>
      <p:sp>
        <p:nvSpPr>
          <p:cNvPr id="16" name="Rectangle 5"/>
          <p:cNvSpPr>
            <a:spLocks noGrp="1" noChangeArrowheads="1"/>
          </p:cNvSpPr>
          <p:nvPr>
            <p:ph type="ftr" sz="quarter" idx="11"/>
          </p:nvPr>
        </p:nvSpPr>
        <p:spPr bwMode="auto">
          <a:xfrm>
            <a:off x="3124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DF6857C0-1FFA-45CA-9425-0C6F1F6389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6375"/>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6375"/>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DF6857C0-1FFA-45CA-9425-0C6F1F63896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86800" cy="4943475"/>
          </a:xfrm>
        </p:spPr>
        <p:txBody>
          <a:bodyPr/>
          <a:lstStyle/>
          <a:p>
            <a:pPr lvl="0"/>
            <a:r>
              <a:rPr lang="en-US" noProof="0" smtClean="0"/>
              <a:t>Click icon to add table</a:t>
            </a:r>
          </a:p>
        </p:txBody>
      </p:sp>
      <p:sp>
        <p:nvSpPr>
          <p:cNvPr id="4" name="Rectangle 57"/>
          <p:cNvSpPr>
            <a:spLocks noGrp="1" noChangeArrowheads="1"/>
          </p:cNvSpPr>
          <p:nvPr>
            <p:ph type="sldNum" sz="quarter" idx="10"/>
          </p:nvPr>
        </p:nvSpPr>
        <p:spPr>
          <a:ln/>
        </p:spPr>
        <p:txBody>
          <a:bodyPr/>
          <a:lstStyle>
            <a:lvl1pPr>
              <a:defRPr/>
            </a:lvl1pPr>
          </a:lstStyle>
          <a:p>
            <a:fld id="{DF6857C0-1FFA-45CA-9425-0C6F1F6389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DF6857C0-1FFA-45CA-9425-0C6F1F6389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7"/>
          <p:cNvSpPr>
            <a:spLocks noGrp="1" noChangeArrowheads="1"/>
          </p:cNvSpPr>
          <p:nvPr>
            <p:ph type="sldNum" sz="quarter" idx="10"/>
          </p:nvPr>
        </p:nvSpPr>
        <p:spPr>
          <a:ln/>
        </p:spPr>
        <p:txBody>
          <a:bodyPr/>
          <a:lstStyle>
            <a:lvl1pPr>
              <a:defRPr/>
            </a:lvl1pPr>
          </a:lstStyle>
          <a:p>
            <a:fld id="{DF6857C0-1FFA-45CA-9425-0C6F1F63896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fld id="{DF6857C0-1FFA-45CA-9425-0C6F1F6389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7"/>
          <p:cNvSpPr>
            <a:spLocks noGrp="1" noChangeArrowheads="1"/>
          </p:cNvSpPr>
          <p:nvPr>
            <p:ph type="sldNum" sz="quarter" idx="10"/>
          </p:nvPr>
        </p:nvSpPr>
        <p:spPr>
          <a:ln/>
        </p:spPr>
        <p:txBody>
          <a:bodyPr/>
          <a:lstStyle>
            <a:lvl1pPr>
              <a:defRPr/>
            </a:lvl1pPr>
          </a:lstStyle>
          <a:p>
            <a:fld id="{DF6857C0-1FFA-45CA-9425-0C6F1F6389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7"/>
          <p:cNvSpPr>
            <a:spLocks noGrp="1" noChangeArrowheads="1"/>
          </p:cNvSpPr>
          <p:nvPr>
            <p:ph type="sldNum" sz="quarter" idx="10"/>
          </p:nvPr>
        </p:nvSpPr>
        <p:spPr>
          <a:ln/>
        </p:spPr>
        <p:txBody>
          <a:bodyPr/>
          <a:lstStyle>
            <a:lvl1pPr>
              <a:defRPr/>
            </a:lvl1pPr>
          </a:lstStyle>
          <a:p>
            <a:fld id="{DF6857C0-1FFA-45CA-9425-0C6F1F6389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ln/>
        </p:spPr>
        <p:txBody>
          <a:bodyPr/>
          <a:lstStyle>
            <a:lvl1pPr>
              <a:defRPr/>
            </a:lvl1pPr>
          </a:lstStyle>
          <a:p>
            <a:fld id="{DF6857C0-1FFA-45CA-9425-0C6F1F6389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DF6857C0-1FFA-45CA-9425-0C6F1F6389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DF6857C0-1FFA-45CA-9425-0C6F1F6389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68" name="Rectangle 44"/>
          <p:cNvSpPr>
            <a:spLocks noChangeArrowheads="1"/>
          </p:cNvSpPr>
          <p:nvPr/>
        </p:nvSpPr>
        <p:spPr bwMode="gray">
          <a:xfrm>
            <a:off x="1447800" y="0"/>
            <a:ext cx="7696200" cy="879475"/>
          </a:xfrm>
          <a:prstGeom prst="rect">
            <a:avLst/>
          </a:prstGeom>
          <a:solidFill>
            <a:srgbClr val="26698A"/>
          </a:solidFill>
          <a:ln w="9525">
            <a:noFill/>
            <a:miter lim="800000"/>
            <a:headEnd/>
            <a:tailEnd/>
          </a:ln>
          <a:effectLst/>
        </p:spPr>
        <p:txBody>
          <a:bodyPr wrap="none" anchor="ctr"/>
          <a:lstStyle/>
          <a:p>
            <a:pPr>
              <a:defRPr/>
            </a:pPr>
            <a:endParaRPr lang="en-US"/>
          </a:p>
        </p:txBody>
      </p:sp>
      <p:sp>
        <p:nvSpPr>
          <p:cNvPr id="1028" name="Rectangle 3"/>
          <p:cNvSpPr>
            <a:spLocks noGrp="1" noChangeArrowheads="1"/>
          </p:cNvSpPr>
          <p:nvPr>
            <p:ph type="body" idx="1"/>
          </p:nvPr>
        </p:nvSpPr>
        <p:spPr bwMode="gray">
          <a:xfrm>
            <a:off x="228600" y="1371600"/>
            <a:ext cx="86868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0" name="Rectangle 46"/>
          <p:cNvSpPr>
            <a:spLocks noChangeArrowheads="1"/>
          </p:cNvSpPr>
          <p:nvPr/>
        </p:nvSpPr>
        <p:spPr bwMode="gray">
          <a:xfrm>
            <a:off x="0" y="1035050"/>
            <a:ext cx="1447800" cy="2286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81" name="Rectangle 57"/>
          <p:cNvSpPr>
            <a:spLocks noGrp="1" noChangeArrowheads="1"/>
          </p:cNvSpPr>
          <p:nvPr>
            <p:ph type="sldNum" sz="quarter" idx="4"/>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solidFill>
                  <a:srgbClr val="000000"/>
                </a:solidFill>
                <a:latin typeface="Verdana" pitchFamily="34" charset="0"/>
              </a:defRPr>
            </a:lvl1pPr>
          </a:lstStyle>
          <a:p>
            <a:fld id="{DF6857C0-1FFA-45CA-9425-0C6F1F63896A}" type="slidenum">
              <a:rPr lang="en-US" smtClean="0"/>
              <a:pPr/>
              <a:t>‹#›</a:t>
            </a:fld>
            <a:endParaRPr lang="en-US"/>
          </a:p>
        </p:txBody>
      </p:sp>
      <p:sp>
        <p:nvSpPr>
          <p:cNvPr id="1085" name="Line 61"/>
          <p:cNvSpPr>
            <a:spLocks noChangeShapeType="1"/>
          </p:cNvSpPr>
          <p:nvPr/>
        </p:nvSpPr>
        <p:spPr bwMode="auto">
          <a:xfrm flipH="1">
            <a:off x="0" y="6381750"/>
            <a:ext cx="9144000" cy="0"/>
          </a:xfrm>
          <a:prstGeom prst="line">
            <a:avLst/>
          </a:prstGeom>
          <a:noFill/>
          <a:ln w="9525">
            <a:solidFill>
              <a:srgbClr val="287094"/>
            </a:solidFill>
            <a:round/>
            <a:headEnd/>
            <a:tailEnd/>
          </a:ln>
          <a:effectLst/>
        </p:spPr>
        <p:txBody>
          <a:bodyPr/>
          <a:lstStyle/>
          <a:p>
            <a:pPr>
              <a:defRPr/>
            </a:pPr>
            <a:endParaRPr lang="en-US"/>
          </a:p>
        </p:txBody>
      </p:sp>
      <p:sp>
        <p:nvSpPr>
          <p:cNvPr id="1093" name="Text Box 69"/>
          <p:cNvSpPr txBox="1">
            <a:spLocks noChangeArrowheads="1"/>
          </p:cNvSpPr>
          <p:nvPr/>
        </p:nvSpPr>
        <p:spPr bwMode="auto">
          <a:xfrm>
            <a:off x="3065463" y="6445250"/>
            <a:ext cx="4976812" cy="336550"/>
          </a:xfrm>
          <a:prstGeom prst="rect">
            <a:avLst/>
          </a:prstGeom>
          <a:noFill/>
          <a:ln w="9525" algn="ctr">
            <a:noFill/>
            <a:miter lim="800000"/>
            <a:headEnd/>
            <a:tailEnd/>
          </a:ln>
          <a:effectLst/>
        </p:spPr>
        <p:txBody>
          <a:bodyPr wrap="none">
            <a:spAutoFit/>
          </a:bodyPr>
          <a:lstStyle/>
          <a:p>
            <a:pPr eaLnBrk="0" hangingPunct="0">
              <a:defRPr/>
            </a:pPr>
            <a:r>
              <a:rPr lang="en-US" sz="800" b="0">
                <a:solidFill>
                  <a:srgbClr val="000000"/>
                </a:solidFill>
                <a:latin typeface="Verdana" pitchFamily="34" charset="0"/>
              </a:rPr>
              <a:t>© 2007, Cognizant Technology Solutions                                             Confidential </a:t>
            </a:r>
          </a:p>
          <a:p>
            <a:pPr>
              <a:defRPr/>
            </a:pPr>
            <a:endParaRPr lang="en-US" sz="800">
              <a:solidFill>
                <a:srgbClr val="000000"/>
              </a:solidFill>
              <a:latin typeface="Verdana" pitchFamily="34" charset="0"/>
            </a:endParaRPr>
          </a:p>
        </p:txBody>
      </p:sp>
      <p:sp>
        <p:nvSpPr>
          <p:cNvPr id="1097" name="Line 73"/>
          <p:cNvSpPr>
            <a:spLocks noChangeShapeType="1"/>
          </p:cNvSpPr>
          <p:nvPr/>
        </p:nvSpPr>
        <p:spPr bwMode="auto">
          <a:xfrm>
            <a:off x="8618538" y="6391275"/>
            <a:ext cx="0" cy="457200"/>
          </a:xfrm>
          <a:prstGeom prst="line">
            <a:avLst/>
          </a:prstGeom>
          <a:noFill/>
          <a:ln w="25400">
            <a:solidFill>
              <a:srgbClr val="209D03"/>
            </a:solidFill>
            <a:round/>
            <a:headEnd/>
            <a:tailEnd/>
          </a:ln>
          <a:effectLst/>
        </p:spPr>
        <p:txBody>
          <a:bodyPr/>
          <a:lstStyle/>
          <a:p>
            <a:pPr>
              <a:defRPr/>
            </a:pPr>
            <a:endParaRPr lang="en-US"/>
          </a:p>
        </p:txBody>
      </p:sp>
      <p:sp>
        <p:nvSpPr>
          <p:cNvPr id="1098" name="Rectangle 74"/>
          <p:cNvSpPr>
            <a:spLocks noChangeArrowheads="1"/>
          </p:cNvSpPr>
          <p:nvPr/>
        </p:nvSpPr>
        <p:spPr bwMode="gray">
          <a:xfrm>
            <a:off x="0" y="639763"/>
            <a:ext cx="9144000" cy="236537"/>
          </a:xfrm>
          <a:prstGeom prst="rect">
            <a:avLst/>
          </a:prstGeom>
          <a:gradFill rotWithShape="1">
            <a:gsLst>
              <a:gs pos="0">
                <a:srgbClr val="2D9F01"/>
              </a:gs>
              <a:gs pos="100000">
                <a:srgbClr val="2D9F01">
                  <a:gamma/>
                  <a:tint val="74118"/>
                  <a:invGamma/>
                </a:srgbClr>
              </a:gs>
            </a:gsLst>
            <a:lin ang="0" scaled="1"/>
          </a:gradFill>
          <a:ln w="9525">
            <a:noFill/>
            <a:miter lim="800000"/>
            <a:headEnd/>
            <a:tailEnd/>
          </a:ln>
          <a:effectLst/>
        </p:spPr>
        <p:txBody>
          <a:bodyPr wrap="none" anchor="ctr"/>
          <a:lstStyle/>
          <a:p>
            <a:pPr>
              <a:defRPr/>
            </a:pPr>
            <a:endParaRPr lang="en-US"/>
          </a:p>
        </p:txBody>
      </p:sp>
      <p:sp>
        <p:nvSpPr>
          <p:cNvPr id="1069" name="Rectangle 45"/>
          <p:cNvSpPr>
            <a:spLocks noChangeArrowheads="1"/>
          </p:cNvSpPr>
          <p:nvPr/>
        </p:nvSpPr>
        <p:spPr bwMode="gray">
          <a:xfrm>
            <a:off x="0" y="158750"/>
            <a:ext cx="9144000" cy="603250"/>
          </a:xfrm>
          <a:prstGeom prst="rect">
            <a:avLst/>
          </a:prstGeom>
          <a:gradFill rotWithShape="1">
            <a:gsLst>
              <a:gs pos="0">
                <a:srgbClr val="3188B5">
                  <a:gamma/>
                  <a:shade val="46275"/>
                  <a:invGamma/>
                </a:srgbClr>
              </a:gs>
              <a:gs pos="100000">
                <a:srgbClr val="3188B5"/>
              </a:gs>
            </a:gsLst>
            <a:lin ang="0" scaled="1"/>
          </a:gradFill>
          <a:ln w="9525">
            <a:noFill/>
            <a:miter lim="800000"/>
            <a:headEnd/>
            <a:tailEnd/>
          </a:ln>
          <a:effectLst/>
        </p:spPr>
        <p:txBody>
          <a:bodyPr wrap="none" anchor="ctr"/>
          <a:lstStyle/>
          <a:p>
            <a:pPr>
              <a:defRPr/>
            </a:pPr>
            <a:endParaRPr lang="en-US"/>
          </a:p>
        </p:txBody>
      </p:sp>
      <p:sp>
        <p:nvSpPr>
          <p:cNvPr id="1036"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3" name="Rectangle 49"/>
          <p:cNvSpPr>
            <a:spLocks noChangeArrowheads="1"/>
          </p:cNvSpPr>
          <p:nvPr/>
        </p:nvSpPr>
        <p:spPr bwMode="gray">
          <a:xfrm>
            <a:off x="0" y="0"/>
            <a:ext cx="1447800" cy="1066800"/>
          </a:xfrm>
          <a:prstGeom prst="rect">
            <a:avLst/>
          </a:prstGeom>
          <a:solidFill>
            <a:srgbClr val="134575"/>
          </a:solidFill>
          <a:ln w="9525">
            <a:noFill/>
            <a:miter lim="800000"/>
            <a:headEnd/>
            <a:tailEnd/>
          </a:ln>
          <a:effectLst/>
        </p:spPr>
        <p:txBody>
          <a:bodyPr wrap="none" anchor="ctr"/>
          <a:lstStyle/>
          <a:p>
            <a:pPr>
              <a:defRPr/>
            </a:pPr>
            <a:endParaRPr lang="en-US"/>
          </a:p>
        </p:txBody>
      </p:sp>
      <p:pic>
        <p:nvPicPr>
          <p:cNvPr id="1038" name="Picture 41"/>
          <p:cNvPicPr>
            <a:picLocks noChangeAspect="1" noChangeArrowheads="1"/>
          </p:cNvPicPr>
          <p:nvPr/>
        </p:nvPicPr>
        <p:blipFill>
          <a:blip r:embed="rId14" cstate="print"/>
          <a:srcRect/>
          <a:stretch>
            <a:fillRect/>
          </a:stretch>
        </p:blipFill>
        <p:spPr bwMode="gray">
          <a:xfrm>
            <a:off x="0" y="0"/>
            <a:ext cx="1243013" cy="1038225"/>
          </a:xfrm>
          <a:prstGeom prst="rect">
            <a:avLst/>
          </a:prstGeom>
          <a:noFill/>
          <a:ln w="9525">
            <a:noFill/>
            <a:miter lim="800000"/>
            <a:headEnd/>
            <a:tailEnd/>
          </a:ln>
        </p:spPr>
      </p:pic>
      <p:sp>
        <p:nvSpPr>
          <p:cNvPr id="1082" name="Rectangle 58"/>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pic>
        <p:nvPicPr>
          <p:cNvPr id="1040" name="Picture 16" descr="Academy Logo.jpg"/>
          <p:cNvPicPr>
            <a:picLocks noChangeAspect="1"/>
          </p:cNvPicPr>
          <p:nvPr/>
        </p:nvPicPr>
        <p:blipFill>
          <a:blip r:embed="rId15" cstate="print"/>
          <a:srcRect/>
          <a:stretch>
            <a:fillRect/>
          </a:stretch>
        </p:blipFill>
        <p:spPr bwMode="auto">
          <a:xfrm>
            <a:off x="215900" y="6403975"/>
            <a:ext cx="1460500" cy="417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txStyles>
    <p:titleStyle>
      <a:lvl1pPr algn="ctr" rtl="0" eaLnBrk="1" fontAlgn="base" hangingPunct="1">
        <a:spcBef>
          <a:spcPct val="0"/>
        </a:spcBef>
        <a:spcAft>
          <a:spcPct val="0"/>
        </a:spcAft>
        <a:defRPr sz="4000">
          <a:solidFill>
            <a:schemeClr val="bg1"/>
          </a:solidFill>
          <a:latin typeface="+mj-lt"/>
          <a:ea typeface="+mj-ea"/>
          <a:cs typeface="+mj-cs"/>
        </a:defRPr>
      </a:lvl1pPr>
      <a:lvl2pPr algn="ctr" rtl="0" eaLnBrk="1" fontAlgn="base" hangingPunct="1">
        <a:spcBef>
          <a:spcPct val="0"/>
        </a:spcBef>
        <a:spcAft>
          <a:spcPct val="0"/>
        </a:spcAft>
        <a:defRPr sz="4000">
          <a:solidFill>
            <a:schemeClr val="bg1"/>
          </a:solidFill>
          <a:latin typeface="Monotype Corsiva" pitchFamily="66" charset="0"/>
        </a:defRPr>
      </a:lvl2pPr>
      <a:lvl3pPr algn="ctr" rtl="0" eaLnBrk="1" fontAlgn="base" hangingPunct="1">
        <a:spcBef>
          <a:spcPct val="0"/>
        </a:spcBef>
        <a:spcAft>
          <a:spcPct val="0"/>
        </a:spcAft>
        <a:defRPr sz="4000">
          <a:solidFill>
            <a:schemeClr val="bg1"/>
          </a:solidFill>
          <a:latin typeface="Monotype Corsiva" pitchFamily="66" charset="0"/>
        </a:defRPr>
      </a:lvl3pPr>
      <a:lvl4pPr algn="ctr" rtl="0" eaLnBrk="1" fontAlgn="base" hangingPunct="1">
        <a:spcBef>
          <a:spcPct val="0"/>
        </a:spcBef>
        <a:spcAft>
          <a:spcPct val="0"/>
        </a:spcAft>
        <a:defRPr sz="4000">
          <a:solidFill>
            <a:schemeClr val="bg1"/>
          </a:solidFill>
          <a:latin typeface="Monotype Corsiva" pitchFamily="66" charset="0"/>
        </a:defRPr>
      </a:lvl4pPr>
      <a:lvl5pPr algn="ctr" rtl="0" eaLnBrk="1" fontAlgn="base" hangingPunct="1">
        <a:spcBef>
          <a:spcPct val="0"/>
        </a:spcBef>
        <a:spcAft>
          <a:spcPct val="0"/>
        </a:spcAft>
        <a:defRPr sz="4000">
          <a:solidFill>
            <a:schemeClr val="bg1"/>
          </a:solidFill>
          <a:latin typeface="Monotype Corsiva" pitchFamily="66" charset="0"/>
        </a:defRPr>
      </a:lvl5pPr>
      <a:lvl6pPr marL="457200" algn="ctr" rtl="0" eaLnBrk="1" fontAlgn="base" hangingPunct="1">
        <a:spcBef>
          <a:spcPct val="0"/>
        </a:spcBef>
        <a:spcAft>
          <a:spcPct val="0"/>
        </a:spcAft>
        <a:defRPr sz="4000">
          <a:solidFill>
            <a:schemeClr val="bg1"/>
          </a:solidFill>
          <a:latin typeface="Monotype Corsiva" pitchFamily="66" charset="0"/>
        </a:defRPr>
      </a:lvl6pPr>
      <a:lvl7pPr marL="914400" algn="ctr" rtl="0" eaLnBrk="1" fontAlgn="base" hangingPunct="1">
        <a:spcBef>
          <a:spcPct val="0"/>
        </a:spcBef>
        <a:spcAft>
          <a:spcPct val="0"/>
        </a:spcAft>
        <a:defRPr sz="4000">
          <a:solidFill>
            <a:schemeClr val="bg1"/>
          </a:solidFill>
          <a:latin typeface="Monotype Corsiva" pitchFamily="66" charset="0"/>
        </a:defRPr>
      </a:lvl7pPr>
      <a:lvl8pPr marL="1371600" algn="ctr" rtl="0" eaLnBrk="1" fontAlgn="base" hangingPunct="1">
        <a:spcBef>
          <a:spcPct val="0"/>
        </a:spcBef>
        <a:spcAft>
          <a:spcPct val="0"/>
        </a:spcAft>
        <a:defRPr sz="4000">
          <a:solidFill>
            <a:schemeClr val="bg1"/>
          </a:solidFill>
          <a:latin typeface="Monotype Corsiva" pitchFamily="66" charset="0"/>
        </a:defRPr>
      </a:lvl8pPr>
      <a:lvl9pPr marL="1828800" algn="ctr" rtl="0" eaLnBrk="1" fontAlgn="base" hangingPunct="1">
        <a:spcBef>
          <a:spcPct val="0"/>
        </a:spcBef>
        <a:spcAft>
          <a:spcPct val="0"/>
        </a:spcAft>
        <a:defRPr sz="4000">
          <a:solidFill>
            <a:schemeClr val="bg1"/>
          </a:solidFill>
          <a:latin typeface="Monotype Corsiva" pitchFamily="66" charset="0"/>
        </a:defRPr>
      </a:lvl9pPr>
    </p:titleStyle>
    <p:bodyStyle>
      <a:lvl1pPr marL="342900" indent="-342900" algn="l" rtl="0" eaLnBrk="1" fontAlgn="base" hangingPunct="1">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1" fontAlgn="base" hangingPunct="1">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SQL Server 2008 new features</a:t>
            </a:r>
          </a:p>
        </p:txBody>
      </p:sp>
      <p:sp>
        <p:nvSpPr>
          <p:cNvPr id="3075" name="Rectangle 5"/>
          <p:cNvSpPr>
            <a:spLocks noGrp="1" noChangeArrowheads="1"/>
          </p:cNvSpPr>
          <p:nvPr>
            <p:ph type="subTitle" idx="1"/>
          </p:nvPr>
        </p:nvSpPr>
        <p:spPr/>
        <p:txBody>
          <a:bodyPr/>
          <a:lstStyle/>
          <a:p>
            <a:pPr eaLnBrk="1" hangingPunct="1"/>
            <a:r>
              <a:rPr lang="en-US" b="0" dirty="0" smtClean="0">
                <a:latin typeface="Gill Sans MT" pitchFamily="34" charset="0"/>
              </a:rPr>
              <a:t>Day 1</a:t>
            </a:r>
          </a:p>
        </p:txBody>
      </p:sp>
      <p:pic>
        <p:nvPicPr>
          <p:cNvPr id="3076" name="Picture 18" descr="MrSmarty_Mascot_R"/>
          <p:cNvPicPr>
            <a:picLocks noChangeAspect="1" noChangeArrowheads="1"/>
          </p:cNvPicPr>
          <p:nvPr/>
        </p:nvPicPr>
        <p:blipFill>
          <a:blip r:embed="rId2" cstate="print"/>
          <a:srcRect/>
          <a:stretch>
            <a:fillRect/>
          </a:stretch>
        </p:blipFill>
        <p:spPr bwMode="auto">
          <a:xfrm>
            <a:off x="4913313" y="5392738"/>
            <a:ext cx="1335087" cy="1393825"/>
          </a:xfrm>
          <a:prstGeom prst="rect">
            <a:avLst/>
          </a:prstGeom>
          <a:noFill/>
          <a:ln w="9525">
            <a:noFill/>
            <a:miter lim="800000"/>
            <a:headEnd/>
            <a:tailEnd/>
          </a:ln>
        </p:spPr>
      </p:pic>
      <p:sp>
        <p:nvSpPr>
          <p:cNvPr id="3077" name="Text Box 12"/>
          <p:cNvSpPr txBox="1">
            <a:spLocks noChangeArrowheads="1"/>
          </p:cNvSpPr>
          <p:nvPr/>
        </p:nvSpPr>
        <p:spPr bwMode="auto">
          <a:xfrm>
            <a:off x="6477000" y="6437313"/>
            <a:ext cx="2338388" cy="304800"/>
          </a:xfrm>
          <a:prstGeom prst="rect">
            <a:avLst/>
          </a:prstGeom>
          <a:noFill/>
          <a:ln w="9525">
            <a:noFill/>
            <a:miter lim="800000"/>
            <a:headEnd/>
            <a:tailEnd/>
          </a:ln>
        </p:spPr>
        <p:txBody>
          <a:bodyPr>
            <a:spAutoFit/>
          </a:bodyPr>
          <a:lstStyle/>
          <a:p>
            <a:r>
              <a:rPr lang="en-US" sz="1400">
                <a:solidFill>
                  <a:srgbClr val="3188B4"/>
                </a:solidFill>
              </a:rPr>
              <a:t>C3: Protected</a:t>
            </a:r>
          </a:p>
        </p:txBody>
      </p:sp>
    </p:spTree>
    <p:extLst>
      <p:ext uri="{BB962C8B-B14F-4D97-AF65-F5344CB8AC3E}">
        <p14:creationId xmlns:p14="http://schemas.microsoft.com/office/powerpoint/2010/main" xmlns="" val="16887171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924800" cy="1143000"/>
          </a:xfrm>
        </p:spPr>
        <p:txBody>
          <a:bodyPr/>
          <a:lstStyle/>
          <a:p>
            <a:pPr algn="ctr"/>
            <a:r>
              <a:rPr lang="en-US" sz="4400" dirty="0" smtClean="0"/>
              <a:t>EXACT NUMERICS (3/4)</a:t>
            </a:r>
            <a:endParaRPr lang="en-US" sz="4400" dirty="0"/>
          </a:p>
        </p:txBody>
      </p:sp>
      <p:sp>
        <p:nvSpPr>
          <p:cNvPr id="3" name="Content Placeholder 2"/>
          <p:cNvSpPr>
            <a:spLocks noGrp="1"/>
          </p:cNvSpPr>
          <p:nvPr>
            <p:ph idx="1"/>
          </p:nvPr>
        </p:nvSpPr>
        <p:spPr>
          <a:xfrm>
            <a:off x="609600" y="1600200"/>
            <a:ext cx="7924800" cy="5105400"/>
          </a:xfrm>
        </p:spPr>
        <p:txBody>
          <a:bodyPr>
            <a:normAutofit/>
          </a:bodyPr>
          <a:lstStyle/>
          <a:p>
            <a:pPr>
              <a:buNone/>
            </a:pPr>
            <a:r>
              <a:rPr lang="en-US" sz="2800" b="1" dirty="0" smtClean="0"/>
              <a:t>bit</a:t>
            </a:r>
          </a:p>
          <a:p>
            <a:r>
              <a:rPr lang="en-US" sz="2400" i="1" dirty="0" smtClean="0"/>
              <a:t>BIT</a:t>
            </a:r>
          </a:p>
          <a:p>
            <a:pPr>
              <a:buNone/>
            </a:pPr>
            <a:r>
              <a:rPr lang="en-US" sz="2400" dirty="0" smtClean="0"/>
              <a:t>Integer data with either a 1 or 0 value.</a:t>
            </a:r>
          </a:p>
          <a:p>
            <a:pPr>
              <a:buNone/>
            </a:pPr>
            <a:r>
              <a:rPr lang="en-US" sz="3200" b="1" dirty="0" smtClean="0"/>
              <a:t>decimal and numeric</a:t>
            </a:r>
          </a:p>
          <a:p>
            <a:r>
              <a:rPr lang="en-US" sz="2400" i="1" dirty="0" smtClean="0"/>
              <a:t>DECIMAL</a:t>
            </a:r>
          </a:p>
          <a:p>
            <a:pPr>
              <a:buNone/>
            </a:pPr>
            <a:r>
              <a:rPr lang="en-US" sz="2400" dirty="0" smtClean="0"/>
              <a:t>Fixed precision and scale numeric data from -10^38 +1 through 10^38 –1. </a:t>
            </a:r>
          </a:p>
          <a:p>
            <a:r>
              <a:rPr lang="en-US" sz="2400" i="1" dirty="0" smtClean="0"/>
              <a:t>NUMERIC</a:t>
            </a:r>
          </a:p>
          <a:p>
            <a:pPr>
              <a:buNone/>
            </a:pPr>
            <a:r>
              <a:rPr lang="en-US" sz="2400" dirty="0" smtClean="0"/>
              <a:t>Functionally equivalent to decimal</a:t>
            </a:r>
            <a:r>
              <a:rPr lang="en-US" sz="2400" b="1" dirty="0" smtClean="0"/>
              <a:t>.</a:t>
            </a:r>
            <a:endParaRPr lang="en-US" sz="2400" dirty="0" smtClean="0"/>
          </a:p>
          <a:p>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EXACT NUMERICS (4/4)</a:t>
            </a:r>
            <a:endParaRPr lang="en-US" sz="4400" dirty="0"/>
          </a:p>
        </p:txBody>
      </p:sp>
      <p:sp>
        <p:nvSpPr>
          <p:cNvPr id="3" name="Content Placeholder 2"/>
          <p:cNvSpPr>
            <a:spLocks noGrp="1"/>
          </p:cNvSpPr>
          <p:nvPr>
            <p:ph idx="1"/>
          </p:nvPr>
        </p:nvSpPr>
        <p:spPr>
          <a:xfrm>
            <a:off x="609600" y="1600200"/>
            <a:ext cx="7924800" cy="5029200"/>
          </a:xfrm>
        </p:spPr>
        <p:txBody>
          <a:bodyPr>
            <a:normAutofit/>
          </a:bodyPr>
          <a:lstStyle/>
          <a:p>
            <a:pPr>
              <a:buNone/>
            </a:pPr>
            <a:r>
              <a:rPr lang="en-US" sz="2800" b="1" dirty="0" smtClean="0"/>
              <a:t>money and </a:t>
            </a:r>
            <a:r>
              <a:rPr lang="en-US" sz="2800" b="1" dirty="0" err="1" smtClean="0"/>
              <a:t>smallmoney</a:t>
            </a:r>
            <a:endParaRPr lang="en-US" sz="2800" b="1" dirty="0" smtClean="0"/>
          </a:p>
          <a:p>
            <a:r>
              <a:rPr lang="en-US" sz="2400" i="1" dirty="0" smtClean="0"/>
              <a:t>MONEY</a:t>
            </a:r>
          </a:p>
          <a:p>
            <a:pPr>
              <a:buNone/>
            </a:pPr>
            <a:r>
              <a:rPr lang="en-US" sz="2400" dirty="0" smtClean="0"/>
              <a:t>     Monetary data values from -2^63 (-922,337,203,685,477.5808) through 2^63 - 1 (+922,337,203,685,477.5807), with accuracy to a ten-thousandth of a monetary unit.</a:t>
            </a:r>
          </a:p>
          <a:p>
            <a:r>
              <a:rPr lang="en-US" sz="2400" i="1" dirty="0" smtClean="0"/>
              <a:t>SMALLMONEY</a:t>
            </a:r>
          </a:p>
          <a:p>
            <a:pPr>
              <a:buNone/>
            </a:pPr>
            <a:r>
              <a:rPr lang="en-US" sz="2400" dirty="0" smtClean="0"/>
              <a:t>     Monetary data values from -214,748.3648 through +214,748.3647, with accuracy to a ten-thousandth of a monetary unit.</a:t>
            </a:r>
          </a:p>
          <a:p>
            <a:pPr marL="1828800" lvl="4" indent="0">
              <a:buNone/>
            </a:pPr>
            <a:r>
              <a:rPr lang="en-US" sz="2800" dirty="0" smtClean="0"/>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DATE AND TIME (1/2)</a:t>
            </a:r>
            <a:endParaRPr lang="en-US" sz="4400" dirty="0"/>
          </a:p>
        </p:txBody>
      </p:sp>
      <p:sp>
        <p:nvSpPr>
          <p:cNvPr id="3" name="Content Placeholder 2"/>
          <p:cNvSpPr>
            <a:spLocks noGrp="1"/>
          </p:cNvSpPr>
          <p:nvPr>
            <p:ph idx="1"/>
          </p:nvPr>
        </p:nvSpPr>
        <p:spPr/>
        <p:txBody>
          <a:bodyPr>
            <a:normAutofit/>
          </a:bodyPr>
          <a:lstStyle/>
          <a:p>
            <a:pPr>
              <a:buNone/>
            </a:pPr>
            <a:r>
              <a:rPr lang="en-US" sz="2800" b="1" dirty="0" smtClean="0"/>
              <a:t>Date and Time</a:t>
            </a:r>
          </a:p>
          <a:p>
            <a:pPr lvl="4">
              <a:buFont typeface="Arial" pitchFamily="34" charset="0"/>
              <a:buChar char="•"/>
            </a:pPr>
            <a:r>
              <a:rPr lang="en-US" sz="2800" i="1" dirty="0" smtClean="0"/>
              <a:t>date </a:t>
            </a:r>
          </a:p>
          <a:p>
            <a:pPr lvl="4">
              <a:buFont typeface="Arial" pitchFamily="34" charset="0"/>
              <a:buChar char="•"/>
            </a:pPr>
            <a:r>
              <a:rPr lang="en-US" sz="2800" i="1" dirty="0" err="1" smtClean="0"/>
              <a:t>datetimeoffset</a:t>
            </a:r>
            <a:r>
              <a:rPr lang="en-US" sz="2800" i="1" dirty="0" smtClean="0"/>
              <a:t> </a:t>
            </a:r>
          </a:p>
          <a:p>
            <a:pPr lvl="4">
              <a:buFont typeface="Arial" pitchFamily="34" charset="0"/>
              <a:buChar char="•"/>
            </a:pPr>
            <a:r>
              <a:rPr lang="en-US" sz="2800" i="1" dirty="0" smtClean="0"/>
              <a:t>datetime2</a:t>
            </a:r>
          </a:p>
          <a:p>
            <a:pPr lvl="4">
              <a:buFont typeface="Arial" pitchFamily="34" charset="0"/>
              <a:buChar char="•"/>
            </a:pPr>
            <a:r>
              <a:rPr lang="en-US" sz="2800" i="1" dirty="0" err="1" smtClean="0"/>
              <a:t>smalldatetime</a:t>
            </a:r>
            <a:endParaRPr lang="en-US" sz="2800" i="1" dirty="0" smtClean="0"/>
          </a:p>
          <a:p>
            <a:pPr lvl="4">
              <a:buFont typeface="Arial" pitchFamily="34" charset="0"/>
              <a:buChar char="•"/>
            </a:pPr>
            <a:r>
              <a:rPr lang="en-US" sz="2800" i="1" dirty="0" err="1" smtClean="0"/>
              <a:t>datetime</a:t>
            </a:r>
            <a:endParaRPr lang="en-US" sz="2800" i="1" dirty="0" smtClean="0"/>
          </a:p>
          <a:p>
            <a:pPr lvl="4">
              <a:buFont typeface="Arial" pitchFamily="34" charset="0"/>
              <a:buChar char="•"/>
            </a:pPr>
            <a:r>
              <a:rPr lang="en-US" sz="2800" i="1" dirty="0" smtClean="0"/>
              <a:t>time</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DATE AND TIME (2/2)</a:t>
            </a:r>
            <a:endParaRPr lang="en-US" sz="4400" dirty="0"/>
          </a:p>
        </p:txBody>
      </p:sp>
      <p:sp>
        <p:nvSpPr>
          <p:cNvPr id="3" name="Content Placeholder 2"/>
          <p:cNvSpPr>
            <a:spLocks noGrp="1"/>
          </p:cNvSpPr>
          <p:nvPr>
            <p:ph idx="1"/>
          </p:nvPr>
        </p:nvSpPr>
        <p:spPr>
          <a:xfrm>
            <a:off x="609600" y="1600200"/>
            <a:ext cx="7924800" cy="4800600"/>
          </a:xfrm>
        </p:spPr>
        <p:txBody>
          <a:bodyPr>
            <a:normAutofit/>
          </a:bodyPr>
          <a:lstStyle/>
          <a:p>
            <a:pPr>
              <a:buNone/>
            </a:pPr>
            <a:r>
              <a:rPr lang="en-US" sz="2800" b="1" dirty="0" err="1" smtClean="0"/>
              <a:t>datetime</a:t>
            </a:r>
            <a:r>
              <a:rPr lang="en-US" sz="2800" b="1" dirty="0" smtClean="0"/>
              <a:t> and </a:t>
            </a:r>
            <a:r>
              <a:rPr lang="en-US" sz="2800" b="1" dirty="0" err="1" smtClean="0"/>
              <a:t>smalldatetime</a:t>
            </a:r>
            <a:endParaRPr lang="en-US" sz="2800" b="1" dirty="0" smtClean="0"/>
          </a:p>
          <a:p>
            <a:r>
              <a:rPr lang="en-US" sz="2400" i="1" dirty="0" smtClean="0"/>
              <a:t>DATETIME</a:t>
            </a:r>
          </a:p>
          <a:p>
            <a:pPr>
              <a:buNone/>
            </a:pPr>
            <a:r>
              <a:rPr lang="en-US" sz="2400" dirty="0" smtClean="0"/>
              <a:t>     Date and time data from January 1, 1753, through December 31, 9999, with an accuracy of three-hundredths of a second, or 3.33 milliseconds.</a:t>
            </a:r>
          </a:p>
          <a:p>
            <a:r>
              <a:rPr lang="en-US" sz="2400" i="1" dirty="0" smtClean="0"/>
              <a:t>SMALLDATETIME</a:t>
            </a:r>
          </a:p>
          <a:p>
            <a:pPr>
              <a:buNone/>
            </a:pPr>
            <a:r>
              <a:rPr lang="en-US" sz="2400" dirty="0" smtClean="0"/>
              <a:t>     Date and time data from January 1, 1900, through June 6, 2079, with an accuracy of one minute.</a:t>
            </a:r>
          </a:p>
          <a:p>
            <a:pPr>
              <a:buNone/>
            </a:pPr>
            <a:r>
              <a:rPr lang="en-US" dirty="0" smtClean="0"/>
              <a:t>				</a:t>
            </a:r>
            <a:r>
              <a:rPr lang="en-US" sz="2800" dirty="0" smtClean="0">
                <a:solidFill>
                  <a:srgbClr val="00B0F0"/>
                </a:solidFill>
              </a:rPr>
              <a:t>EXAMPLE</a:t>
            </a:r>
            <a:endParaRPr lang="en-US" sz="2800" dirty="0">
              <a:solidFill>
                <a:srgbClr val="00B0F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924800" cy="1143000"/>
          </a:xfrm>
        </p:spPr>
        <p:txBody>
          <a:bodyPr>
            <a:normAutofit fontScale="90000"/>
          </a:bodyPr>
          <a:lstStyle/>
          <a:p>
            <a:r>
              <a:rPr lang="en-US" sz="4900" dirty="0" smtClean="0"/>
              <a:t>APPROXIMATE NUMERICS (1/2)</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pPr>
              <a:buNone/>
            </a:pPr>
            <a:endParaRPr lang="en-US" b="1" dirty="0" smtClean="0"/>
          </a:p>
          <a:p>
            <a:pPr>
              <a:buNone/>
            </a:pPr>
            <a:r>
              <a:rPr lang="en-US" sz="2800" b="1" dirty="0" smtClean="0"/>
              <a:t>Approximate </a:t>
            </a:r>
            <a:r>
              <a:rPr lang="en-US" sz="2800" b="1" dirty="0" err="1" smtClean="0"/>
              <a:t>Numerics</a:t>
            </a:r>
            <a:endParaRPr lang="en-US" sz="2800" b="1" dirty="0"/>
          </a:p>
          <a:p>
            <a:pPr lvl="5"/>
            <a:r>
              <a:rPr lang="en-US" sz="2800" i="1" dirty="0" smtClean="0"/>
              <a:t>Float</a:t>
            </a:r>
          </a:p>
          <a:p>
            <a:pPr lvl="5"/>
            <a:r>
              <a:rPr lang="en-US" sz="2800" i="1" dirty="0" smtClean="0"/>
              <a:t>Real</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dirty="0" smtClean="0"/>
              <a:t>APPROXIMATE NUMERICS (2/2)</a:t>
            </a:r>
            <a:endParaRPr lang="en-US" sz="4400" dirty="0"/>
          </a:p>
        </p:txBody>
      </p:sp>
      <p:sp>
        <p:nvSpPr>
          <p:cNvPr id="3" name="Content Placeholder 2"/>
          <p:cNvSpPr>
            <a:spLocks noGrp="1"/>
          </p:cNvSpPr>
          <p:nvPr>
            <p:ph idx="1"/>
          </p:nvPr>
        </p:nvSpPr>
        <p:spPr>
          <a:xfrm>
            <a:off x="457200" y="1600200"/>
            <a:ext cx="8229600" cy="4876800"/>
          </a:xfrm>
        </p:spPr>
        <p:txBody>
          <a:bodyPr>
            <a:normAutofit/>
          </a:bodyPr>
          <a:lstStyle/>
          <a:p>
            <a:pPr>
              <a:buNone/>
            </a:pPr>
            <a:r>
              <a:rPr lang="en-US" sz="2800" b="1" dirty="0" smtClean="0"/>
              <a:t>Approximate </a:t>
            </a:r>
            <a:r>
              <a:rPr lang="en-US" sz="2800" b="1" dirty="0" err="1" smtClean="0"/>
              <a:t>Numerics</a:t>
            </a:r>
            <a:endParaRPr lang="en-US" sz="3500" b="1" dirty="0" smtClean="0"/>
          </a:p>
          <a:p>
            <a:r>
              <a:rPr lang="en-US" sz="2400" i="1" dirty="0" smtClean="0"/>
              <a:t>FLOAT</a:t>
            </a:r>
          </a:p>
          <a:p>
            <a:pPr>
              <a:buNone/>
            </a:pPr>
            <a:r>
              <a:rPr lang="en-US" sz="2400" dirty="0" smtClean="0"/>
              <a:t>    Floating precision number data with the following valid values: -1.79E + 308 through -2.23E - 308, 0 and 2.23E + 308 through 1.79E + 308.</a:t>
            </a:r>
          </a:p>
          <a:p>
            <a:r>
              <a:rPr lang="en-US" sz="2400" i="1" dirty="0" smtClean="0"/>
              <a:t>REAL</a:t>
            </a:r>
          </a:p>
          <a:p>
            <a:pPr>
              <a:buNone/>
            </a:pPr>
            <a:r>
              <a:rPr lang="en-US" sz="2400" dirty="0" smtClean="0"/>
              <a:t>    Floating precision number data with the following valid values: -3.40E + 38 through -1.18E - 38, 0 and 1.18E - 38 through </a:t>
            </a:r>
          </a:p>
          <a:p>
            <a:pPr>
              <a:buNone/>
            </a:pPr>
            <a:r>
              <a:rPr lang="en-US" sz="2400" dirty="0"/>
              <a:t>	</a:t>
            </a:r>
            <a:r>
              <a:rPr lang="en-US" sz="2400" dirty="0" smtClean="0"/>
              <a:t>3.40E + 38.</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924800" cy="1143000"/>
          </a:xfrm>
        </p:spPr>
        <p:txBody>
          <a:bodyPr>
            <a:noAutofit/>
          </a:bodyPr>
          <a:lstStyle/>
          <a:p>
            <a:pPr algn="ctr"/>
            <a:r>
              <a:rPr lang="en-US" dirty="0" smtClean="0"/>
              <a:t/>
            </a:r>
            <a:br>
              <a:rPr lang="en-US" dirty="0" smtClean="0"/>
            </a:br>
            <a:r>
              <a:rPr lang="en-US" dirty="0" smtClean="0"/>
              <a:t/>
            </a:r>
            <a:br>
              <a:rPr lang="en-US" dirty="0" smtClean="0"/>
            </a:br>
            <a:r>
              <a:rPr lang="en-US" dirty="0"/>
              <a:t/>
            </a:r>
            <a:br>
              <a:rPr lang="en-US" dirty="0"/>
            </a:br>
            <a:r>
              <a:rPr lang="en-US" sz="4400" dirty="0" smtClean="0"/>
              <a:t>CHARACTER STRINGS (1/2)</a:t>
            </a:r>
            <a:br>
              <a:rPr lang="en-US" sz="4400" dirty="0" smtClean="0"/>
            </a:br>
            <a:endParaRPr lang="en-US" sz="4400" dirty="0"/>
          </a:p>
        </p:txBody>
      </p:sp>
      <p:sp>
        <p:nvSpPr>
          <p:cNvPr id="3" name="Content Placeholder 2"/>
          <p:cNvSpPr>
            <a:spLocks noGrp="1"/>
          </p:cNvSpPr>
          <p:nvPr>
            <p:ph idx="1"/>
          </p:nvPr>
        </p:nvSpPr>
        <p:spPr/>
        <p:txBody>
          <a:bodyPr/>
          <a:lstStyle/>
          <a:p>
            <a:pPr>
              <a:buNone/>
            </a:pPr>
            <a:r>
              <a:rPr lang="en-US" sz="2800" b="1" dirty="0" smtClean="0"/>
              <a:t>Character Strings</a:t>
            </a:r>
            <a:endParaRPr lang="en-US" b="1" dirty="0" smtClean="0"/>
          </a:p>
          <a:p>
            <a:pPr lvl="5"/>
            <a:r>
              <a:rPr lang="en-US" sz="3200" i="1" dirty="0" smtClean="0"/>
              <a:t>char </a:t>
            </a:r>
          </a:p>
          <a:p>
            <a:pPr lvl="5"/>
            <a:r>
              <a:rPr lang="en-US" sz="3200" i="1" dirty="0" err="1" smtClean="0"/>
              <a:t>varchar</a:t>
            </a:r>
            <a:r>
              <a:rPr lang="en-US" sz="3200" i="1" dirty="0" smtClean="0"/>
              <a:t> </a:t>
            </a:r>
          </a:p>
          <a:p>
            <a:pPr lvl="5"/>
            <a:r>
              <a:rPr lang="en-US" sz="3200" i="1" dirty="0" smtClean="0"/>
              <a:t>text</a:t>
            </a:r>
            <a:endParaRPr lang="en-US" sz="1800" i="1"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CHARACTER STRINGS (2/2)</a:t>
            </a:r>
            <a:endParaRPr lang="en-US" sz="4400" dirty="0"/>
          </a:p>
        </p:txBody>
      </p:sp>
      <p:sp>
        <p:nvSpPr>
          <p:cNvPr id="3" name="Content Placeholder 2"/>
          <p:cNvSpPr>
            <a:spLocks noGrp="1"/>
          </p:cNvSpPr>
          <p:nvPr>
            <p:ph idx="1"/>
          </p:nvPr>
        </p:nvSpPr>
        <p:spPr/>
        <p:txBody>
          <a:bodyPr>
            <a:normAutofit lnSpcReduction="10000"/>
          </a:bodyPr>
          <a:lstStyle/>
          <a:p>
            <a:pPr>
              <a:buNone/>
            </a:pPr>
            <a:r>
              <a:rPr lang="en-US" sz="3300" b="1" dirty="0" smtClean="0"/>
              <a:t>Character Strings</a:t>
            </a:r>
          </a:p>
          <a:p>
            <a:r>
              <a:rPr lang="en-US" sz="2800" i="1" dirty="0" smtClean="0"/>
              <a:t>CHAR</a:t>
            </a:r>
          </a:p>
          <a:p>
            <a:pPr>
              <a:buNone/>
            </a:pPr>
            <a:r>
              <a:rPr lang="en-US" sz="2800" dirty="0" smtClean="0"/>
              <a:t>     Fixed-length non-Unicode character data with a maximum length of 8,000 characters.</a:t>
            </a:r>
          </a:p>
          <a:p>
            <a:r>
              <a:rPr lang="en-US" sz="2800" i="1" dirty="0" smtClean="0"/>
              <a:t>VARCHAR</a:t>
            </a:r>
          </a:p>
          <a:p>
            <a:pPr>
              <a:buNone/>
            </a:pPr>
            <a:r>
              <a:rPr lang="en-US" sz="2800" dirty="0" smtClean="0"/>
              <a:t>    Variable-length non-Unicode data with a maximum of 8,000 characters.</a:t>
            </a:r>
          </a:p>
          <a:p>
            <a:r>
              <a:rPr lang="en-US" sz="2800" i="1" dirty="0" smtClean="0"/>
              <a:t>TEXT</a:t>
            </a:r>
          </a:p>
          <a:p>
            <a:pPr>
              <a:buNone/>
            </a:pPr>
            <a:r>
              <a:rPr lang="en-US" sz="2800" dirty="0" smtClean="0"/>
              <a:t>    Variable-length non-Unicode data with a maximum length of 2^31 - 1 (2,147,483,647) characters.</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554162"/>
          </a:xfrm>
        </p:spPr>
        <p:txBody>
          <a:bodyPr>
            <a:normAutofit fontScale="90000"/>
          </a:bodyPr>
          <a:lstStyle/>
          <a:p>
            <a:pPr algn="ctr"/>
            <a:r>
              <a:rPr lang="en-US" sz="4900" b="1" dirty="0" smtClean="0"/>
              <a:t/>
            </a:r>
            <a:br>
              <a:rPr lang="en-US" sz="4900" b="1" dirty="0" smtClean="0"/>
            </a:br>
            <a:r>
              <a:rPr lang="en-US" sz="4900" b="1" dirty="0" smtClean="0"/>
              <a:t/>
            </a:r>
            <a:br>
              <a:rPr lang="en-US" sz="4900" b="1" dirty="0" smtClean="0"/>
            </a:br>
            <a:r>
              <a:rPr lang="en-US" sz="4900" b="1" dirty="0"/>
              <a:t/>
            </a:r>
            <a:br>
              <a:rPr lang="en-US" sz="4900" b="1" dirty="0"/>
            </a:br>
            <a:r>
              <a:rPr lang="en-US" sz="4900" b="1" dirty="0" smtClean="0"/>
              <a:t/>
            </a:r>
            <a:br>
              <a:rPr lang="en-US" sz="4900" b="1" dirty="0" smtClean="0"/>
            </a:br>
            <a:r>
              <a:rPr lang="en-US" sz="4900" b="1" dirty="0"/>
              <a:t/>
            </a:r>
            <a:br>
              <a:rPr lang="en-US" sz="4900" b="1" dirty="0"/>
            </a:br>
            <a:r>
              <a:rPr lang="en-US" sz="4900" b="1" dirty="0" smtClean="0"/>
              <a:t/>
            </a:r>
            <a:br>
              <a:rPr lang="en-US" sz="4900" b="1" dirty="0" smtClean="0"/>
            </a:br>
            <a:r>
              <a:rPr lang="en-US" sz="4900" b="1" dirty="0" smtClean="0"/>
              <a:t/>
            </a:r>
            <a:br>
              <a:rPr lang="en-US" sz="4900" b="1" dirty="0" smtClean="0"/>
            </a:br>
            <a:r>
              <a:rPr lang="en-US" sz="4900" dirty="0" smtClean="0"/>
              <a:t>UNICODE </a:t>
            </a:r>
            <a:br>
              <a:rPr lang="en-US" sz="4900" dirty="0" smtClean="0"/>
            </a:br>
            <a:r>
              <a:rPr lang="en-US" sz="4900" dirty="0" smtClean="0"/>
              <a:t>CHARACTER STRINGS (1/2)</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pPr>
              <a:buNone/>
            </a:pPr>
            <a:endParaRPr lang="en-US" b="1" dirty="0" smtClean="0"/>
          </a:p>
          <a:p>
            <a:pPr>
              <a:buNone/>
            </a:pPr>
            <a:r>
              <a:rPr lang="en-US" sz="2800" b="1" dirty="0" smtClean="0"/>
              <a:t>Unicode Character Strings</a:t>
            </a:r>
          </a:p>
          <a:p>
            <a:pPr lvl="4">
              <a:buFont typeface="Arial" pitchFamily="34" charset="0"/>
              <a:buChar char="•"/>
            </a:pPr>
            <a:r>
              <a:rPr lang="en-US" sz="2800" i="1" dirty="0" err="1" smtClean="0"/>
              <a:t>nchar</a:t>
            </a:r>
            <a:endParaRPr lang="en-US" sz="2800" i="1" dirty="0" smtClean="0"/>
          </a:p>
          <a:p>
            <a:pPr lvl="4">
              <a:buFont typeface="Arial" pitchFamily="34" charset="0"/>
              <a:buChar char="•"/>
            </a:pPr>
            <a:r>
              <a:rPr lang="en-US" sz="2800" i="1" dirty="0" err="1" smtClean="0"/>
              <a:t>nvarchar</a:t>
            </a:r>
            <a:r>
              <a:rPr lang="en-US" sz="2800" i="1" dirty="0" smtClean="0"/>
              <a:t> </a:t>
            </a:r>
          </a:p>
          <a:p>
            <a:pPr lvl="4">
              <a:buFont typeface="Arial" pitchFamily="34" charset="0"/>
              <a:buChar char="•"/>
            </a:pPr>
            <a:r>
              <a:rPr lang="en-US" sz="2800" i="1" dirty="0" err="1" smtClean="0"/>
              <a:t>ntext</a:t>
            </a:r>
            <a:r>
              <a:rPr lang="en-US" sz="2800" dirty="0" smtClean="0"/>
              <a:t> </a:t>
            </a:r>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924800" cy="1905000"/>
          </a:xfrm>
        </p:spPr>
        <p:txBody>
          <a:bodyPr>
            <a:normAutofit fontScale="90000"/>
          </a:bodyPr>
          <a:lstStyle/>
          <a:p>
            <a:pPr algn="ctr"/>
            <a:r>
              <a:rPr lang="en-US" sz="4900" dirty="0" smtClean="0"/>
              <a:t/>
            </a:r>
            <a:br>
              <a:rPr lang="en-US" sz="4900" dirty="0" smtClean="0"/>
            </a:br>
            <a:r>
              <a:rPr lang="en-US" sz="4900" dirty="0" smtClean="0"/>
              <a:t>UNICODE </a:t>
            </a:r>
            <a:br>
              <a:rPr lang="en-US" sz="4900" dirty="0" smtClean="0"/>
            </a:br>
            <a:r>
              <a:rPr lang="en-US" sz="4900" dirty="0" smtClean="0"/>
              <a:t>CHARACTER STRINGS (2/2)</a:t>
            </a:r>
            <a:r>
              <a:rPr lang="en-US" b="1" dirty="0" smtClean="0"/>
              <a:t/>
            </a:r>
            <a:br>
              <a:rPr lang="en-US" b="1" dirty="0" smtClean="0"/>
            </a:b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a:buNone/>
            </a:pPr>
            <a:r>
              <a:rPr lang="en-US" sz="3100" b="1" dirty="0" smtClean="0"/>
              <a:t>Unicode Character Strings</a:t>
            </a:r>
          </a:p>
          <a:p>
            <a:r>
              <a:rPr lang="en-US" sz="2600" i="1" dirty="0" smtClean="0"/>
              <a:t>NCHAR</a:t>
            </a:r>
          </a:p>
          <a:p>
            <a:pPr>
              <a:buNone/>
            </a:pPr>
            <a:r>
              <a:rPr lang="en-US" sz="2600" dirty="0" smtClean="0"/>
              <a:t>     Fixed-length Unicode data with a maximum length of 4,000 characters. </a:t>
            </a:r>
          </a:p>
          <a:p>
            <a:r>
              <a:rPr lang="en-US" sz="2600" dirty="0" smtClean="0"/>
              <a:t>NVARCHAR</a:t>
            </a:r>
          </a:p>
          <a:p>
            <a:pPr>
              <a:buNone/>
            </a:pPr>
            <a:r>
              <a:rPr lang="en-US" sz="2600" dirty="0" smtClean="0"/>
              <a:t>    Variable-length Unicode data with a maximum length of 4,000 characters. </a:t>
            </a:r>
            <a:r>
              <a:rPr lang="en-US" sz="2600" b="1" dirty="0" err="1" smtClean="0"/>
              <a:t>sysname</a:t>
            </a:r>
            <a:r>
              <a:rPr lang="en-US" sz="2600" b="1" dirty="0" smtClean="0"/>
              <a:t> </a:t>
            </a:r>
            <a:r>
              <a:rPr lang="en-US" sz="2600" dirty="0" smtClean="0"/>
              <a:t>is a system-supplied user-defined data type that is functionally equivalent to </a:t>
            </a:r>
            <a:r>
              <a:rPr lang="en-US" sz="2600" b="1" dirty="0" err="1" smtClean="0"/>
              <a:t>nvarchar</a:t>
            </a:r>
            <a:r>
              <a:rPr lang="en-US" sz="2600" b="1" dirty="0" smtClean="0"/>
              <a:t>(128) </a:t>
            </a:r>
            <a:r>
              <a:rPr lang="en-US" sz="2600" dirty="0" smtClean="0"/>
              <a:t>and is used to reference database object names.</a:t>
            </a:r>
          </a:p>
          <a:p>
            <a:r>
              <a:rPr lang="en-US" sz="2600" dirty="0" smtClean="0"/>
              <a:t>NTEXT</a:t>
            </a:r>
          </a:p>
          <a:p>
            <a:pPr>
              <a:buNone/>
            </a:pPr>
            <a:r>
              <a:rPr lang="en-US" sz="2600" dirty="0" smtClean="0"/>
              <a:t>     Variable-length Unicode data with a maximum length of 2^30 - 1 (1,073,741,823) characters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765BF110-0D88-4B39-8506-EBA8A5507183}" type="slidenum">
              <a:rPr lang="en-US" smtClean="0"/>
              <a:pPr/>
              <a:t>2</a:t>
            </a:fld>
            <a:endParaRPr lang="en-US" smtClean="0"/>
          </a:p>
        </p:txBody>
      </p:sp>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smtClean="0"/>
              <a:t>About the Author</a:t>
            </a:r>
          </a:p>
        </p:txBody>
      </p:sp>
      <p:graphicFrame>
        <p:nvGraphicFramePr>
          <p:cNvPr id="33870" name="Group 78"/>
          <p:cNvGraphicFramePr>
            <a:graphicFrameLocks noGrp="1"/>
          </p:cNvGraphicFramePr>
          <p:nvPr/>
        </p:nvGraphicFramePr>
        <p:xfrm>
          <a:off x="533400" y="1447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 </a:t>
                      </a:r>
                      <a:endParaRPr kumimoji="0" lang="en-US" sz="1600" b="0" i="0" u="none" strike="noStrike" cap="none" normalizeH="0" baseline="0" dirty="0" smtClean="0">
                        <a:ln>
                          <a:noFill/>
                        </a:ln>
                        <a:solidFill>
                          <a:schemeClr val="tx1"/>
                        </a:solidFill>
                        <a:effectLst/>
                        <a:latin typeface="Cambria" pitchFamily="18" charset="0"/>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 </a:t>
                      </a:r>
                      <a:endParaRPr kumimoji="0" lang="en-US" sz="1600" b="0" i="0" u="none" strike="noStrike" cap="none" normalizeH="0" baseline="0" dirty="0" smtClean="0">
                        <a:ln>
                          <a:noFill/>
                        </a:ln>
                        <a:solidFill>
                          <a:schemeClr val="tx1"/>
                        </a:solidFill>
                        <a:effectLst/>
                        <a:latin typeface="Cambria" pitchFamily="18" charset="0"/>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SS2008/0611/1.0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467100"/>
            <a:ext cx="7620000" cy="495300"/>
          </a:xfrm>
          <a:prstGeom prst="rect">
            <a:avLst/>
          </a:prstGeom>
        </p:spPr>
        <p:txBody>
          <a:bodyPr wrap="none" fromWordArt="1">
            <a:prstTxWarp prst="textPlain">
              <a:avLst>
                <a:gd name="adj" fmla="val 50000"/>
              </a:avLst>
            </a:prstTxWarp>
          </a:bodyPr>
          <a:lstStyle/>
          <a:p>
            <a:r>
              <a:rPr lang="en-US" sz="3600" kern="10">
                <a:ln w="9525">
                  <a:solidFill>
                    <a:srgbClr val="3366FF"/>
                  </a:solidFill>
                  <a:round/>
                  <a:headEnd/>
                  <a:tailEnd/>
                </a:ln>
                <a:solidFill>
                  <a:srgbClr val="3188B4"/>
                </a:solidFill>
                <a:latin typeface="Tw Cen MT Condensed"/>
              </a:rPr>
              <a:t>Cognizant Certified Official Curriculum</a:t>
            </a:r>
          </a:p>
        </p:txBody>
      </p:sp>
      <p:pic>
        <p:nvPicPr>
          <p:cNvPr id="4115" name="Picture 54" descr="00_Cognizant Academy Seal_2"/>
          <p:cNvPicPr>
            <a:picLocks noChangeAspect="1" noChangeArrowheads="1"/>
          </p:cNvPicPr>
          <p:nvPr/>
        </p:nvPicPr>
        <p:blipFill>
          <a:blip r:embed="rId2" cstate="print"/>
          <a:srcRect/>
          <a:stretch>
            <a:fillRect/>
          </a:stretch>
        </p:blipFill>
        <p:spPr bwMode="auto">
          <a:xfrm>
            <a:off x="3494088" y="4052888"/>
            <a:ext cx="2093912" cy="2093912"/>
          </a:xfrm>
          <a:prstGeom prst="rect">
            <a:avLst/>
          </a:prstGeom>
          <a:noFill/>
          <a:ln w="9525">
            <a:noFill/>
            <a:miter lim="800000"/>
            <a:headEnd/>
            <a:tailEnd/>
          </a:ln>
        </p:spPr>
      </p:pic>
    </p:spTree>
    <p:extLst>
      <p:ext uri="{BB962C8B-B14F-4D97-AF65-F5344CB8AC3E}">
        <p14:creationId xmlns:p14="http://schemas.microsoft.com/office/powerpoint/2010/main" xmlns="" val="9279570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900" b="1" dirty="0" smtClean="0"/>
              <a:t/>
            </a:r>
            <a:br>
              <a:rPr lang="en-US" sz="4900" b="1" dirty="0" smtClean="0"/>
            </a:br>
            <a:r>
              <a:rPr lang="en-US" sz="4900" dirty="0" smtClean="0"/>
              <a:t>BINARY STRINGS (1/2)</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a:buNone/>
            </a:pPr>
            <a:endParaRPr lang="en-US" b="1" dirty="0" smtClean="0"/>
          </a:p>
          <a:p>
            <a:pPr>
              <a:buNone/>
            </a:pPr>
            <a:r>
              <a:rPr lang="en-US" sz="2800" b="1" dirty="0" smtClean="0"/>
              <a:t>Binary Strings</a:t>
            </a:r>
          </a:p>
          <a:p>
            <a:pPr lvl="4">
              <a:buFont typeface="Arial" pitchFamily="34" charset="0"/>
              <a:buChar char="•"/>
            </a:pPr>
            <a:r>
              <a:rPr lang="en-US" sz="2800" i="1" dirty="0" smtClean="0"/>
              <a:t>binary</a:t>
            </a:r>
          </a:p>
          <a:p>
            <a:pPr lvl="4">
              <a:buFont typeface="Arial" pitchFamily="34" charset="0"/>
              <a:buChar char="•"/>
            </a:pPr>
            <a:r>
              <a:rPr lang="en-US" sz="2800" i="1" dirty="0" err="1" smtClean="0"/>
              <a:t>varbinary</a:t>
            </a:r>
            <a:endParaRPr lang="en-US" sz="2800" i="1" dirty="0" smtClean="0"/>
          </a:p>
          <a:p>
            <a:pPr lvl="4">
              <a:buFont typeface="Arial" pitchFamily="34" charset="0"/>
              <a:buChar char="•"/>
            </a:pPr>
            <a:r>
              <a:rPr lang="en-US" sz="2800" i="1" dirty="0" smtClean="0"/>
              <a:t>image</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BINARY STRINGS (2/2)</a:t>
            </a:r>
            <a:endParaRPr lang="en-US" sz="4400" dirty="0"/>
          </a:p>
        </p:txBody>
      </p:sp>
      <p:sp>
        <p:nvSpPr>
          <p:cNvPr id="3" name="Content Placeholder 2"/>
          <p:cNvSpPr>
            <a:spLocks noGrp="1"/>
          </p:cNvSpPr>
          <p:nvPr>
            <p:ph idx="1"/>
          </p:nvPr>
        </p:nvSpPr>
        <p:spPr/>
        <p:txBody>
          <a:bodyPr>
            <a:normAutofit/>
          </a:bodyPr>
          <a:lstStyle/>
          <a:p>
            <a:pPr>
              <a:buNone/>
            </a:pPr>
            <a:r>
              <a:rPr lang="en-US" sz="3000" b="1" dirty="0" smtClean="0"/>
              <a:t>Binary Strings</a:t>
            </a:r>
          </a:p>
          <a:p>
            <a:r>
              <a:rPr lang="en-US" sz="2400" i="1" dirty="0" smtClean="0"/>
              <a:t>BINARY</a:t>
            </a:r>
          </a:p>
          <a:p>
            <a:pPr>
              <a:buNone/>
            </a:pPr>
            <a:r>
              <a:rPr lang="en-US" sz="2600" dirty="0" smtClean="0"/>
              <a:t>     Fixed-length binary data with a maximum length of 8,000 bytes.</a:t>
            </a:r>
          </a:p>
          <a:p>
            <a:r>
              <a:rPr lang="en-US" sz="2600" i="1" dirty="0" smtClean="0"/>
              <a:t>VARBINARY</a:t>
            </a:r>
          </a:p>
          <a:p>
            <a:pPr>
              <a:buNone/>
            </a:pPr>
            <a:r>
              <a:rPr lang="en-US" sz="2600" dirty="0" smtClean="0"/>
              <a:t>    Variable-length binary data with a maximum length of 8,000 bytes.</a:t>
            </a:r>
          </a:p>
          <a:p>
            <a:r>
              <a:rPr lang="en-US" sz="2600" dirty="0" smtClean="0"/>
              <a:t>IMAGE</a:t>
            </a:r>
          </a:p>
          <a:p>
            <a:pPr>
              <a:buNone/>
            </a:pPr>
            <a:r>
              <a:rPr lang="en-US" sz="2600" dirty="0" smtClean="0"/>
              <a:t>    Variable-length binary data with a maximum length of 2^31 - 1 (2,147,483,647) bytes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OTHER DATA TYPES (1/3)</a:t>
            </a:r>
            <a:endParaRPr lang="en-US" sz="4400" dirty="0"/>
          </a:p>
        </p:txBody>
      </p:sp>
      <p:sp>
        <p:nvSpPr>
          <p:cNvPr id="3" name="Content Placeholder 2"/>
          <p:cNvSpPr>
            <a:spLocks noGrp="1"/>
          </p:cNvSpPr>
          <p:nvPr>
            <p:ph idx="1"/>
          </p:nvPr>
        </p:nvSpPr>
        <p:spPr/>
        <p:txBody>
          <a:bodyPr>
            <a:normAutofit/>
          </a:bodyPr>
          <a:lstStyle/>
          <a:p>
            <a:pPr>
              <a:buNone/>
            </a:pPr>
            <a:r>
              <a:rPr lang="en-US" sz="3000" dirty="0" smtClean="0"/>
              <a:t>They are</a:t>
            </a:r>
            <a:r>
              <a:rPr lang="en-US" dirty="0" smtClean="0"/>
              <a:t>:</a:t>
            </a:r>
          </a:p>
          <a:p>
            <a:pPr lvl="4">
              <a:buFont typeface="Arial" pitchFamily="34" charset="0"/>
              <a:buChar char="•"/>
            </a:pPr>
            <a:r>
              <a:rPr lang="en-US" sz="2800" i="1" dirty="0" smtClean="0"/>
              <a:t>cursor</a:t>
            </a:r>
          </a:p>
          <a:p>
            <a:pPr lvl="4">
              <a:buFont typeface="Arial" pitchFamily="34" charset="0"/>
              <a:buChar char="•"/>
            </a:pPr>
            <a:r>
              <a:rPr lang="en-US" sz="2800" i="1" dirty="0" smtClean="0"/>
              <a:t>timestamp</a:t>
            </a:r>
          </a:p>
          <a:p>
            <a:pPr lvl="4">
              <a:buFont typeface="Arial" pitchFamily="34" charset="0"/>
              <a:buChar char="•"/>
            </a:pPr>
            <a:r>
              <a:rPr lang="en-US" sz="2800" i="1" dirty="0" err="1" smtClean="0"/>
              <a:t>hierarchyid</a:t>
            </a:r>
            <a:endParaRPr lang="en-US" sz="2800" i="1" dirty="0" smtClean="0"/>
          </a:p>
          <a:p>
            <a:pPr lvl="4">
              <a:buFont typeface="Arial" pitchFamily="34" charset="0"/>
              <a:buChar char="•"/>
            </a:pPr>
            <a:r>
              <a:rPr lang="en-US" sz="2800" i="1" dirty="0" err="1" smtClean="0"/>
              <a:t>uniqueidentifier</a:t>
            </a:r>
            <a:r>
              <a:rPr lang="en-US" sz="2800" i="1" dirty="0" smtClean="0"/>
              <a:t> </a:t>
            </a:r>
          </a:p>
          <a:p>
            <a:pPr lvl="4">
              <a:buFont typeface="Arial" pitchFamily="34" charset="0"/>
              <a:buChar char="•"/>
            </a:pPr>
            <a:r>
              <a:rPr lang="en-US" sz="2800" i="1" dirty="0" err="1" smtClean="0"/>
              <a:t>sql_variant</a:t>
            </a:r>
            <a:endParaRPr lang="en-US" sz="2800" i="1" dirty="0" smtClean="0"/>
          </a:p>
          <a:p>
            <a:pPr lvl="4">
              <a:buFont typeface="Arial" pitchFamily="34" charset="0"/>
              <a:buChar char="•"/>
            </a:pPr>
            <a:r>
              <a:rPr lang="en-US" sz="2800" i="1" dirty="0" smtClean="0"/>
              <a:t>xml</a:t>
            </a:r>
          </a:p>
          <a:p>
            <a:pPr lvl="4">
              <a:buFont typeface="Arial" pitchFamily="34" charset="0"/>
              <a:buChar char="•"/>
            </a:pPr>
            <a:r>
              <a:rPr lang="en-US" sz="2800" i="1" dirty="0" smtClean="0"/>
              <a:t>table</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smtClean="0"/>
              <a:t/>
            </a:r>
            <a:br>
              <a:rPr lang="en-US" dirty="0" smtClean="0"/>
            </a:br>
            <a:r>
              <a:rPr lang="en-US" sz="4400" dirty="0" smtClean="0"/>
              <a:t>OTHER DATA TYPES (2/3)</a:t>
            </a:r>
            <a:br>
              <a:rPr lang="en-US" sz="4400" dirty="0" smtClean="0"/>
            </a:br>
            <a:endParaRPr lang="en-US" sz="4400" dirty="0"/>
          </a:p>
        </p:txBody>
      </p:sp>
      <p:sp>
        <p:nvSpPr>
          <p:cNvPr id="3" name="Content Placeholder 2"/>
          <p:cNvSpPr>
            <a:spLocks noGrp="1"/>
          </p:cNvSpPr>
          <p:nvPr>
            <p:ph idx="1"/>
          </p:nvPr>
        </p:nvSpPr>
        <p:spPr>
          <a:xfrm>
            <a:off x="457200" y="1219200"/>
            <a:ext cx="8229600" cy="5105400"/>
          </a:xfrm>
        </p:spPr>
        <p:txBody>
          <a:bodyPr>
            <a:normAutofit fontScale="92500" lnSpcReduction="10000"/>
          </a:bodyPr>
          <a:lstStyle/>
          <a:p>
            <a:r>
              <a:rPr lang="en-US" sz="2600" i="1" dirty="0" smtClean="0"/>
              <a:t>CURSOR</a:t>
            </a:r>
          </a:p>
          <a:p>
            <a:pPr>
              <a:buNone/>
            </a:pPr>
            <a:r>
              <a:rPr lang="en-US" sz="2600" dirty="0" smtClean="0"/>
              <a:t>     A reference to a cursor.</a:t>
            </a:r>
          </a:p>
          <a:p>
            <a:r>
              <a:rPr lang="en-US" sz="2600" i="1" dirty="0" smtClean="0"/>
              <a:t>SQL_VARIANT</a:t>
            </a:r>
          </a:p>
          <a:p>
            <a:pPr>
              <a:buNone/>
            </a:pPr>
            <a:r>
              <a:rPr lang="en-US" sz="2600" dirty="0" smtClean="0"/>
              <a:t>     A data type that stores values of various SQL Server-supported data types, except text, </a:t>
            </a:r>
            <a:r>
              <a:rPr lang="en-US" sz="2600" dirty="0" err="1" smtClean="0"/>
              <a:t>ntext</a:t>
            </a:r>
            <a:r>
              <a:rPr lang="en-US" sz="2600" dirty="0" smtClean="0"/>
              <a:t>, timestamp, and </a:t>
            </a:r>
            <a:r>
              <a:rPr lang="en-US" sz="2600" dirty="0" err="1" smtClean="0"/>
              <a:t>sql_variant</a:t>
            </a:r>
            <a:r>
              <a:rPr lang="en-US" sz="2600" dirty="0" smtClean="0"/>
              <a:t>.</a:t>
            </a:r>
          </a:p>
          <a:p>
            <a:r>
              <a:rPr lang="en-US" sz="2600" i="1" dirty="0" smtClean="0"/>
              <a:t>TABLE</a:t>
            </a:r>
          </a:p>
          <a:p>
            <a:pPr>
              <a:buNone/>
            </a:pPr>
            <a:r>
              <a:rPr lang="en-US" sz="2600" dirty="0" smtClean="0"/>
              <a:t>     A special data type used to store a result set for later processing .</a:t>
            </a:r>
          </a:p>
          <a:p>
            <a:r>
              <a:rPr lang="en-US" sz="3200" i="1" dirty="0"/>
              <a:t>TIMESTAMP</a:t>
            </a:r>
          </a:p>
          <a:p>
            <a:pPr>
              <a:buNone/>
            </a:pPr>
            <a:r>
              <a:rPr lang="en-US" sz="2800" dirty="0"/>
              <a:t>    A database-wide unique number that gets updated every time a row gets updated.</a:t>
            </a:r>
          </a:p>
          <a:p>
            <a:pPr>
              <a:buNone/>
            </a:pPr>
            <a:endParaRPr lang="en-US" sz="2600"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OTHER DATA TYPES (3/3)</a:t>
            </a:r>
            <a:endParaRPr lang="en-US" sz="4400" dirty="0"/>
          </a:p>
        </p:txBody>
      </p:sp>
      <p:sp>
        <p:nvSpPr>
          <p:cNvPr id="3" name="Content Placeholder 2"/>
          <p:cNvSpPr>
            <a:spLocks noGrp="1"/>
          </p:cNvSpPr>
          <p:nvPr>
            <p:ph idx="1"/>
          </p:nvPr>
        </p:nvSpPr>
        <p:spPr>
          <a:xfrm>
            <a:off x="609600" y="1600200"/>
            <a:ext cx="7924800" cy="4800600"/>
          </a:xfrm>
        </p:spPr>
        <p:txBody>
          <a:bodyPr>
            <a:normAutofit/>
          </a:bodyPr>
          <a:lstStyle/>
          <a:p>
            <a:pPr marL="0" indent="0">
              <a:buNone/>
            </a:pPr>
            <a:r>
              <a:rPr lang="en-US" sz="2600" i="1" dirty="0" smtClean="0"/>
              <a:t>UNIQUEIDENTIFIER</a:t>
            </a:r>
          </a:p>
          <a:p>
            <a:pPr>
              <a:buNone/>
            </a:pPr>
            <a:r>
              <a:rPr lang="en-US" sz="2400" dirty="0" smtClean="0"/>
              <a:t>     A  16-byte globally unique identifier (GUID).</a:t>
            </a:r>
            <a:endParaRPr lang="en-US" sz="2400" dirty="0"/>
          </a:p>
          <a:p>
            <a:pPr marL="0" indent="0">
              <a:buNone/>
            </a:pPr>
            <a:r>
              <a:rPr lang="en-US" sz="2400" dirty="0"/>
              <a:t>A column or local variable of </a:t>
            </a:r>
            <a:r>
              <a:rPr lang="en-US" sz="2400" dirty="0" err="1"/>
              <a:t>uniqueidentifier</a:t>
            </a:r>
            <a:r>
              <a:rPr lang="en-US" sz="2400" dirty="0"/>
              <a:t> data type can be initialized to a value in the following ways: </a:t>
            </a:r>
          </a:p>
          <a:p>
            <a:r>
              <a:rPr lang="en-US" sz="2400" dirty="0"/>
              <a:t>By using the NEWID function.</a:t>
            </a:r>
          </a:p>
          <a:p>
            <a:r>
              <a:rPr lang="en-US" sz="2400" dirty="0"/>
              <a:t>By converting from a string constant in the form </a:t>
            </a:r>
            <a:r>
              <a:rPr lang="en-US" sz="2400" dirty="0" err="1"/>
              <a:t>xxxxxxxx-xxxx-xxxx-xxxx-xxxxxxxxxxxx</a:t>
            </a:r>
            <a:r>
              <a:rPr lang="en-US" sz="2400" dirty="0"/>
              <a:t>, in which each x is a hexadecimal digit in the range 0-9 or a-f. </a:t>
            </a:r>
          </a:p>
          <a:p>
            <a:pPr marL="0" indent="0">
              <a:buNone/>
            </a:pPr>
            <a:r>
              <a:rPr lang="en-US" sz="2400" dirty="0" smtClean="0"/>
              <a:t>Ex:</a:t>
            </a:r>
          </a:p>
          <a:p>
            <a:pPr marL="0" indent="0">
              <a:buNone/>
            </a:pPr>
            <a:r>
              <a:rPr lang="en-US" sz="2400" dirty="0" smtClean="0"/>
              <a:t>6F9619FF-8B86-D011-B42D-00C04FC964FF</a:t>
            </a:r>
          </a:p>
          <a:p>
            <a:pPr marL="0" indent="0">
              <a:buNone/>
            </a:pPr>
            <a:r>
              <a:rPr lang="en-US" sz="2400" dirty="0" smtClean="0"/>
              <a:t> </a:t>
            </a:r>
            <a:r>
              <a:rPr lang="en-US" sz="2400" dirty="0"/>
              <a:t>is a valid </a:t>
            </a:r>
            <a:r>
              <a:rPr lang="en-US" sz="2400" dirty="0" err="1"/>
              <a:t>uniqueidentifier</a:t>
            </a:r>
            <a:r>
              <a:rPr lang="en-US" sz="2400" dirty="0"/>
              <a:t> value.</a:t>
            </a:r>
          </a:p>
          <a:p>
            <a:pPr>
              <a:buNone/>
            </a:pP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err="1" smtClean="0"/>
              <a:t>Cont</a:t>
            </a:r>
            <a:r>
              <a:rPr lang="en-US" sz="3600" dirty="0" smtClean="0"/>
              <a:t>…</a:t>
            </a:r>
            <a:endParaRPr lang="en-US" sz="3600" dirty="0"/>
          </a:p>
        </p:txBody>
      </p:sp>
      <p:sp>
        <p:nvSpPr>
          <p:cNvPr id="3" name="Content Placeholder 2"/>
          <p:cNvSpPr>
            <a:spLocks noGrp="1"/>
          </p:cNvSpPr>
          <p:nvPr>
            <p:ph idx="1"/>
          </p:nvPr>
        </p:nvSpPr>
        <p:spPr>
          <a:xfrm>
            <a:off x="609600" y="1600200"/>
            <a:ext cx="7924800" cy="4953000"/>
          </a:xfrm>
        </p:spPr>
        <p:txBody>
          <a:bodyPr>
            <a:normAutofit/>
          </a:bodyPr>
          <a:lstStyle/>
          <a:p>
            <a:r>
              <a:rPr lang="en-US" sz="2400" dirty="0"/>
              <a:t>The only operations that can be performed against a </a:t>
            </a:r>
            <a:r>
              <a:rPr lang="en-US" sz="2400" dirty="0" err="1"/>
              <a:t>uniqueidentifier</a:t>
            </a:r>
            <a:r>
              <a:rPr lang="en-US" sz="2400" dirty="0"/>
              <a:t> value are comparisons (=, &lt;&gt;, &lt;, &gt;, &lt;=, &gt;=) and checking for NULL (IS NULL and IS NOT NULL</a:t>
            </a:r>
            <a:r>
              <a:rPr lang="en-US" sz="2400" dirty="0" smtClean="0"/>
              <a:t>).</a:t>
            </a:r>
          </a:p>
          <a:p>
            <a:r>
              <a:rPr lang="en-US" sz="2400" dirty="0" smtClean="0"/>
              <a:t> </a:t>
            </a:r>
            <a:r>
              <a:rPr lang="en-US" sz="2400" dirty="0"/>
              <a:t>No other arithmetic operators can be used. </a:t>
            </a:r>
            <a:endParaRPr lang="en-US" sz="2400" dirty="0" smtClean="0"/>
          </a:p>
          <a:p>
            <a:r>
              <a:rPr lang="en-US" sz="2400" dirty="0"/>
              <a:t> </a:t>
            </a:r>
            <a:r>
              <a:rPr lang="en-US" sz="2400" dirty="0" smtClean="0"/>
              <a:t> All </a:t>
            </a:r>
            <a:r>
              <a:rPr lang="en-US" sz="2400" dirty="0"/>
              <a:t>column constraints and properties, except IDENTITY, can be used on </a:t>
            </a:r>
            <a:r>
              <a:rPr lang="en-US" sz="2400" dirty="0" smtClean="0"/>
              <a:t>  the </a:t>
            </a:r>
            <a:r>
              <a:rPr lang="en-US" sz="2400" dirty="0" err="1"/>
              <a:t>uniqueidentifier</a:t>
            </a:r>
            <a:r>
              <a:rPr lang="en-US" sz="2400" dirty="0"/>
              <a:t> data type.</a:t>
            </a:r>
          </a:p>
          <a:p>
            <a:endParaRPr lang="en-US" dirty="0"/>
          </a:p>
        </p:txBody>
      </p:sp>
    </p:spTree>
    <p:extLst>
      <p:ext uri="{BB962C8B-B14F-4D97-AF65-F5344CB8AC3E}">
        <p14:creationId xmlns:p14="http://schemas.microsoft.com/office/powerpoint/2010/main" xmlns="" val="682335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err="1" smtClean="0"/>
              <a:t>NEWiD</a:t>
            </a:r>
            <a:r>
              <a:rPr lang="en-US" sz="3600" dirty="0" smtClean="0"/>
              <a:t>()</a:t>
            </a:r>
            <a:endParaRPr lang="en-US" sz="3600" dirty="0"/>
          </a:p>
        </p:txBody>
      </p:sp>
      <p:sp>
        <p:nvSpPr>
          <p:cNvPr id="3" name="Content Placeholder 2"/>
          <p:cNvSpPr>
            <a:spLocks noGrp="1"/>
          </p:cNvSpPr>
          <p:nvPr>
            <p:ph idx="1"/>
          </p:nvPr>
        </p:nvSpPr>
        <p:spPr>
          <a:xfrm>
            <a:off x="609600" y="1600200"/>
            <a:ext cx="7924800" cy="4724400"/>
          </a:xfrm>
        </p:spPr>
        <p:txBody>
          <a:bodyPr>
            <a:noAutofit/>
          </a:bodyPr>
          <a:lstStyle/>
          <a:p>
            <a:pPr marL="0" indent="0">
              <a:buNone/>
            </a:pPr>
            <a:r>
              <a:rPr lang="en-US" sz="2400" dirty="0"/>
              <a:t>If you want to generate a new </a:t>
            </a:r>
            <a:r>
              <a:rPr lang="en-US" sz="2400" dirty="0" err="1"/>
              <a:t>Guid</a:t>
            </a:r>
            <a:r>
              <a:rPr lang="en-US" sz="2400" dirty="0"/>
              <a:t> (</a:t>
            </a:r>
            <a:r>
              <a:rPr lang="en-US" sz="2400" dirty="0" err="1"/>
              <a:t>uniqueidentifier</a:t>
            </a:r>
            <a:r>
              <a:rPr lang="en-US" sz="2400" dirty="0"/>
              <a:t>) in SQL server the you can simply use the NEWID() function.</a:t>
            </a:r>
          </a:p>
          <a:p>
            <a:pPr marL="0" indent="0">
              <a:buNone/>
            </a:pPr>
            <a:r>
              <a:rPr lang="en-US" sz="2400" dirty="0" smtClean="0"/>
              <a:t>Ex</a:t>
            </a:r>
            <a:r>
              <a:rPr lang="en-US" sz="2400" dirty="0"/>
              <a:t>:</a:t>
            </a:r>
          </a:p>
          <a:p>
            <a:r>
              <a:rPr lang="en-US" sz="2400" dirty="0"/>
              <a:t>DECLARE @</a:t>
            </a:r>
            <a:r>
              <a:rPr lang="en-US" sz="2400" dirty="0" err="1"/>
              <a:t>EmployeeID</a:t>
            </a:r>
            <a:r>
              <a:rPr lang="en-US" sz="2400" dirty="0"/>
              <a:t> </a:t>
            </a:r>
            <a:r>
              <a:rPr lang="en-US" sz="2400" dirty="0" err="1"/>
              <a:t>uniqueidentifier</a:t>
            </a:r>
            <a:r>
              <a:rPr lang="en-US" sz="2400" dirty="0"/>
              <a:t> SET @</a:t>
            </a:r>
            <a:r>
              <a:rPr lang="en-US" sz="2400" dirty="0" err="1"/>
              <a:t>EmployeeID</a:t>
            </a:r>
            <a:r>
              <a:rPr lang="en-US" sz="2400" dirty="0"/>
              <a:t> = NEWID()</a:t>
            </a:r>
          </a:p>
          <a:p>
            <a:endParaRPr lang="en-US" sz="1800" dirty="0" smtClean="0"/>
          </a:p>
          <a:p>
            <a:endParaRPr lang="en-US" sz="1800" dirty="0"/>
          </a:p>
          <a:p>
            <a:pPr marL="0" indent="0">
              <a:buNone/>
            </a:pPr>
            <a:r>
              <a:rPr lang="en-US" sz="1800" dirty="0" smtClean="0">
                <a:solidFill>
                  <a:srgbClr val="FF0000"/>
                </a:solidFill>
              </a:rPr>
              <a:t>NOTE:</a:t>
            </a:r>
          </a:p>
          <a:p>
            <a:pPr marL="0" indent="0">
              <a:buNone/>
            </a:pPr>
            <a:r>
              <a:rPr lang="en-US" sz="2000" dirty="0" smtClean="0"/>
              <a:t>When </a:t>
            </a:r>
            <a:r>
              <a:rPr lang="en-US" sz="2000" dirty="0"/>
              <a:t>a GUID column is used as a row identifier, </a:t>
            </a:r>
            <a:endParaRPr lang="en-US" sz="2000" dirty="0" smtClean="0"/>
          </a:p>
          <a:p>
            <a:pPr marL="0" indent="0">
              <a:buNone/>
            </a:pPr>
            <a:r>
              <a:rPr lang="en-US" sz="2000" dirty="0" smtClean="0"/>
              <a:t>using </a:t>
            </a:r>
            <a:r>
              <a:rPr lang="en-US" sz="2000" dirty="0"/>
              <a:t>NEWSEQUENTIALID </a:t>
            </a:r>
            <a:r>
              <a:rPr lang="en-US" sz="2000" dirty="0" smtClean="0"/>
              <a:t>is </a:t>
            </a:r>
            <a:r>
              <a:rPr lang="en-US" sz="2000" dirty="0"/>
              <a:t>faster than using the NEWID function</a:t>
            </a:r>
          </a:p>
        </p:txBody>
      </p:sp>
    </p:spTree>
    <p:extLst>
      <p:ext uri="{BB962C8B-B14F-4D97-AF65-F5344CB8AC3E}">
        <p14:creationId xmlns:p14="http://schemas.microsoft.com/office/powerpoint/2010/main" xmlns="" val="42348860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t>NEWSEQUENTIALID()</a:t>
            </a:r>
            <a:endParaRPr lang="en-US" sz="3200" dirty="0"/>
          </a:p>
        </p:txBody>
      </p:sp>
      <p:sp>
        <p:nvSpPr>
          <p:cNvPr id="3" name="Content Placeholder 2"/>
          <p:cNvSpPr>
            <a:spLocks noGrp="1"/>
          </p:cNvSpPr>
          <p:nvPr>
            <p:ph idx="1"/>
          </p:nvPr>
        </p:nvSpPr>
        <p:spPr>
          <a:xfrm>
            <a:off x="609600" y="1447800"/>
            <a:ext cx="7924800" cy="5029200"/>
          </a:xfrm>
        </p:spPr>
        <p:txBody>
          <a:bodyPr/>
          <a:lstStyle/>
          <a:p>
            <a:r>
              <a:rPr lang="en-US" sz="2000" dirty="0"/>
              <a:t>Creates a GUID that is greater than any GUID previously generated by this function on a specified computer since Windows was started</a:t>
            </a:r>
            <a:r>
              <a:rPr lang="en-US" sz="2000" dirty="0" smtClean="0"/>
              <a:t>.</a:t>
            </a:r>
          </a:p>
          <a:p>
            <a:r>
              <a:rPr lang="en-US" sz="2000" dirty="0" smtClean="0"/>
              <a:t> </a:t>
            </a:r>
            <a:r>
              <a:rPr lang="en-US" sz="2000" dirty="0"/>
              <a:t>After restarting Windows, the GUID can start again from a lower range, but is still globally unique</a:t>
            </a:r>
            <a:r>
              <a:rPr lang="en-US" sz="2000" dirty="0" smtClean="0"/>
              <a:t>.</a:t>
            </a:r>
          </a:p>
          <a:p>
            <a:r>
              <a:rPr lang="en-US" sz="2000" dirty="0" smtClean="0"/>
              <a:t> </a:t>
            </a:r>
            <a:r>
              <a:rPr lang="en-US" sz="2000" dirty="0"/>
              <a:t>When a GUID column is used as a row identifier, using NEWSEQUENTIALID can be faster than using the NEWID function</a:t>
            </a:r>
            <a:r>
              <a:rPr lang="en-US" sz="2000" dirty="0" smtClean="0"/>
              <a:t>.</a:t>
            </a:r>
          </a:p>
          <a:p>
            <a:r>
              <a:rPr lang="en-US" sz="2000" dirty="0" smtClean="0"/>
              <a:t> </a:t>
            </a:r>
            <a:r>
              <a:rPr lang="en-US" sz="2000" dirty="0"/>
              <a:t>This is because the NEWID function causes random activity and uses fewer cached data </a:t>
            </a:r>
            <a:r>
              <a:rPr lang="en-US" sz="2000" dirty="0" smtClean="0"/>
              <a:t> pages</a:t>
            </a:r>
            <a:r>
              <a:rPr lang="en-US" sz="2000" dirty="0"/>
              <a:t>. Using NEWSEQUENTIALID also helps to completely fill the data and index pages</a:t>
            </a:r>
            <a:r>
              <a:rPr lang="en-US" dirty="0"/>
              <a:t>.</a:t>
            </a:r>
          </a:p>
          <a:p>
            <a:pPr marL="0" indent="0">
              <a:buNone/>
            </a:pPr>
            <a:r>
              <a:rPr lang="en-US" dirty="0" smtClean="0"/>
              <a:t>Ex: </a:t>
            </a:r>
            <a:endParaRPr lang="en-US" dirty="0"/>
          </a:p>
          <a:p>
            <a:pPr marL="0" indent="0">
              <a:buNone/>
            </a:pPr>
            <a:r>
              <a:rPr lang="en-US" dirty="0" smtClean="0"/>
              <a:t> </a:t>
            </a:r>
            <a:r>
              <a:rPr lang="en-US" sz="1800" dirty="0" smtClean="0"/>
              <a:t>CREATE </a:t>
            </a:r>
            <a:r>
              <a:rPr lang="en-US" sz="1800" dirty="0"/>
              <a:t>TABLE </a:t>
            </a:r>
            <a:r>
              <a:rPr lang="en-US" sz="1800" dirty="0" err="1"/>
              <a:t>myTable</a:t>
            </a:r>
            <a:r>
              <a:rPr lang="en-US" sz="1800" dirty="0"/>
              <a:t> (</a:t>
            </a:r>
            <a:r>
              <a:rPr lang="en-US" sz="1800" dirty="0" smtClean="0"/>
              <a:t>Col1 </a:t>
            </a:r>
            <a:r>
              <a:rPr lang="en-US" sz="1800" dirty="0" err="1"/>
              <a:t>uniqueidentifier</a:t>
            </a:r>
            <a:r>
              <a:rPr lang="en-US" sz="1800" dirty="0"/>
              <a:t> DEFAULT </a:t>
            </a:r>
            <a:r>
              <a:rPr lang="en-US" sz="1800" dirty="0" smtClean="0"/>
              <a:t>   NEWSEQUENTIALID</a:t>
            </a:r>
            <a:r>
              <a:rPr lang="en-US" sz="1800" dirty="0"/>
              <a:t>()) </a:t>
            </a:r>
            <a:endParaRPr lang="en-US" dirty="0"/>
          </a:p>
          <a:p>
            <a:endParaRPr lang="en-US" dirty="0"/>
          </a:p>
        </p:txBody>
      </p:sp>
    </p:spTree>
    <p:extLst>
      <p:ext uri="{BB962C8B-B14F-4D97-AF65-F5344CB8AC3E}">
        <p14:creationId xmlns:p14="http://schemas.microsoft.com/office/powerpoint/2010/main" xmlns="" val="9364918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err="1" smtClean="0"/>
              <a:t>XMl</a:t>
            </a:r>
            <a:r>
              <a:rPr lang="en-US" sz="4000" dirty="0" smtClean="0"/>
              <a:t> DATATYPES</a:t>
            </a:r>
            <a:endParaRPr lang="en-US" sz="4000" dirty="0"/>
          </a:p>
        </p:txBody>
      </p:sp>
      <p:sp>
        <p:nvSpPr>
          <p:cNvPr id="3" name="Content Placeholder 2"/>
          <p:cNvSpPr>
            <a:spLocks noGrp="1"/>
          </p:cNvSpPr>
          <p:nvPr>
            <p:ph idx="1"/>
          </p:nvPr>
        </p:nvSpPr>
        <p:spPr/>
        <p:txBody>
          <a:bodyPr/>
          <a:lstStyle/>
          <a:p>
            <a:r>
              <a:rPr lang="en-US" sz="2400" dirty="0"/>
              <a:t>The xml data type lets you store XML </a:t>
            </a:r>
            <a:r>
              <a:rPr lang="en-US" sz="2400" dirty="0" smtClean="0"/>
              <a:t>documents  </a:t>
            </a:r>
            <a:r>
              <a:rPr lang="en-US" sz="2400" dirty="0"/>
              <a:t>in a SQL Server database</a:t>
            </a:r>
            <a:r>
              <a:rPr lang="en-US" sz="2400" dirty="0" smtClean="0"/>
              <a:t>.</a:t>
            </a:r>
          </a:p>
          <a:p>
            <a:r>
              <a:rPr lang="en-US" sz="2400" dirty="0" smtClean="0"/>
              <a:t>You </a:t>
            </a:r>
            <a:r>
              <a:rPr lang="en-US" sz="2400" dirty="0"/>
              <a:t>can create columns and variables of the xml type and store XML instances in them.</a:t>
            </a:r>
          </a:p>
          <a:p>
            <a:r>
              <a:rPr lang="en-US" sz="2400" dirty="0"/>
              <a:t>You can optionally associate an XML schema collection with a column, a parameter, or a variable of the xml data type. The schemas in the collection are used to validate and type the XML instances. </a:t>
            </a:r>
            <a:r>
              <a:rPr lang="en-US" sz="2400" dirty="0" smtClean="0"/>
              <a:t>This </a:t>
            </a:r>
            <a:r>
              <a:rPr lang="en-US" sz="2400" dirty="0"/>
              <a:t>XML is said to be </a:t>
            </a:r>
            <a:r>
              <a:rPr lang="en-US" sz="2800" dirty="0">
                <a:solidFill>
                  <a:srgbClr val="FF0000"/>
                </a:solidFill>
              </a:rPr>
              <a:t>typed.</a:t>
            </a:r>
          </a:p>
          <a:p>
            <a:endParaRPr lang="en-US" dirty="0"/>
          </a:p>
        </p:txBody>
      </p:sp>
    </p:spTree>
    <p:extLst>
      <p:ext uri="{BB962C8B-B14F-4D97-AF65-F5344CB8AC3E}">
        <p14:creationId xmlns:p14="http://schemas.microsoft.com/office/powerpoint/2010/main" xmlns="" val="40243334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944562"/>
          </a:xfrm>
        </p:spPr>
        <p:txBody>
          <a:bodyPr/>
          <a:lstStyle/>
          <a:p>
            <a:pPr algn="ctr"/>
            <a:r>
              <a:rPr lang="en-US" sz="4000" dirty="0" smtClean="0"/>
              <a:t>LIMITATIONS</a:t>
            </a:r>
            <a:endParaRPr lang="en-US" sz="4000" dirty="0"/>
          </a:p>
        </p:txBody>
      </p:sp>
      <p:sp>
        <p:nvSpPr>
          <p:cNvPr id="3" name="Content Placeholder 2"/>
          <p:cNvSpPr>
            <a:spLocks noGrp="1"/>
          </p:cNvSpPr>
          <p:nvPr>
            <p:ph idx="1"/>
          </p:nvPr>
        </p:nvSpPr>
        <p:spPr>
          <a:xfrm>
            <a:off x="609600" y="1295400"/>
            <a:ext cx="7924800" cy="4648200"/>
          </a:xfrm>
        </p:spPr>
        <p:txBody>
          <a:bodyPr>
            <a:noAutofit/>
          </a:bodyPr>
          <a:lstStyle/>
          <a:p>
            <a:r>
              <a:rPr lang="en-US" sz="2000" dirty="0"/>
              <a:t>The stored representation of xml data type instances cannot exceed 2 GB.</a:t>
            </a:r>
          </a:p>
          <a:p>
            <a:r>
              <a:rPr lang="en-US" sz="2000" dirty="0"/>
              <a:t>It cannot be used as a subtype of a </a:t>
            </a:r>
            <a:r>
              <a:rPr lang="en-US" sz="2000" dirty="0" err="1"/>
              <a:t>sql_variant</a:t>
            </a:r>
            <a:r>
              <a:rPr lang="en-US" sz="2000" dirty="0"/>
              <a:t> instance.</a:t>
            </a:r>
          </a:p>
          <a:p>
            <a:r>
              <a:rPr lang="en-US" sz="2000" dirty="0"/>
              <a:t>It does not support casting or converting to either text or </a:t>
            </a:r>
            <a:r>
              <a:rPr lang="en-US" sz="2000" dirty="0" err="1"/>
              <a:t>ntext</a:t>
            </a:r>
            <a:r>
              <a:rPr lang="en-US" sz="2000" dirty="0"/>
              <a:t>. Use </a:t>
            </a:r>
            <a:r>
              <a:rPr lang="en-US" sz="2000" dirty="0" err="1"/>
              <a:t>varchar</a:t>
            </a:r>
            <a:r>
              <a:rPr lang="en-US" sz="2000" dirty="0"/>
              <a:t>(max) or </a:t>
            </a:r>
            <a:r>
              <a:rPr lang="en-US" sz="2000" dirty="0" err="1"/>
              <a:t>nvarchar</a:t>
            </a:r>
            <a:r>
              <a:rPr lang="en-US" sz="2000" dirty="0"/>
              <a:t>(max) instead.</a:t>
            </a:r>
          </a:p>
          <a:p>
            <a:r>
              <a:rPr lang="en-US" sz="2000" dirty="0"/>
              <a:t>It cannot be compared or sorted. This means an xml data type cannot be used in a GROUP BY statement.</a:t>
            </a:r>
          </a:p>
          <a:p>
            <a:r>
              <a:rPr lang="en-US" sz="2000" dirty="0"/>
              <a:t>It cannot be used as a parameter to any scalar, built-in functions other than ISNULL, COALESCE, and DATALENGTH.</a:t>
            </a:r>
          </a:p>
          <a:p>
            <a:r>
              <a:rPr lang="en-US" sz="2000" dirty="0"/>
              <a:t>It cannot be used as a key column in an index. However, it can be included as data in a clustered index or explicitly added to a </a:t>
            </a:r>
            <a:r>
              <a:rPr lang="en-US" sz="2000" dirty="0" err="1"/>
              <a:t>nonclustered</a:t>
            </a:r>
            <a:r>
              <a:rPr lang="en-US" sz="2000" dirty="0"/>
              <a:t> index by using the INCLUDE keyword when the </a:t>
            </a:r>
            <a:r>
              <a:rPr lang="en-US" sz="2000" dirty="0" err="1"/>
              <a:t>nonclustered</a:t>
            </a:r>
            <a:r>
              <a:rPr lang="en-US" sz="2000" dirty="0"/>
              <a:t> index is created.</a:t>
            </a:r>
          </a:p>
          <a:p>
            <a:endParaRPr lang="en-US" sz="1800" dirty="0"/>
          </a:p>
        </p:txBody>
      </p:sp>
    </p:spTree>
    <p:extLst>
      <p:ext uri="{BB962C8B-B14F-4D97-AF65-F5344CB8AC3E}">
        <p14:creationId xmlns:p14="http://schemas.microsoft.com/office/powerpoint/2010/main" xmlns="" val="937807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BD1073CF-BA55-4779-9A9F-23DE1822E1D5}" type="slidenum">
              <a:rPr lang="en-US" smtClean="0"/>
              <a:pPr/>
              <a:t>3</a:t>
            </a:fld>
            <a:endParaRPr lang="en-US" smtClean="0"/>
          </a:p>
        </p:txBody>
      </p:sp>
      <p:sp>
        <p:nvSpPr>
          <p:cNvPr id="5123" name="Rectangle 2"/>
          <p:cNvSpPr>
            <a:spLocks noGrp="1" noChangeArrowheads="1"/>
          </p:cNvSpPr>
          <p:nvPr>
            <p:ph type="title"/>
          </p:nvPr>
        </p:nvSpPr>
        <p:spPr/>
        <p:txBody>
          <a:bodyPr/>
          <a:lstStyle/>
          <a:p>
            <a:pPr eaLnBrk="1" hangingPunct="1"/>
            <a:r>
              <a:rPr lang="en-US" sz="3600" smtClean="0"/>
              <a:t>Icons Used</a:t>
            </a:r>
          </a:p>
        </p:txBody>
      </p:sp>
      <p:pic>
        <p:nvPicPr>
          <p:cNvPr id="5124" name="Picture 6"/>
          <p:cNvPicPr>
            <a:picLocks noChangeAspect="1" noChangeArrowheads="1"/>
          </p:cNvPicPr>
          <p:nvPr/>
        </p:nvPicPr>
        <p:blipFill>
          <a:blip r:embed="rId2" cstate="print"/>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Contacts</a:t>
            </a:r>
          </a:p>
        </p:txBody>
      </p:sp>
      <p:pic>
        <p:nvPicPr>
          <p:cNvPr id="5127" name="Picture 9"/>
          <p:cNvPicPr>
            <a:picLocks noChangeAspect="1" noChangeArrowheads="1"/>
          </p:cNvPicPr>
          <p:nvPr/>
        </p:nvPicPr>
        <p:blipFill>
          <a:blip r:embed="rId3" cstate="print"/>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Demonstration</a:t>
            </a:r>
          </a:p>
        </p:txBody>
      </p:sp>
      <p:pic>
        <p:nvPicPr>
          <p:cNvPr id="5130" name="Picture 13"/>
          <p:cNvPicPr>
            <a:picLocks noChangeAspect="1" noChangeArrowheads="1"/>
          </p:cNvPicPr>
          <p:nvPr/>
        </p:nvPicPr>
        <p:blipFill>
          <a:blip r:embed="rId4" cstate="print"/>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Coding Standards</a:t>
            </a:r>
          </a:p>
        </p:txBody>
      </p:sp>
      <p:pic>
        <p:nvPicPr>
          <p:cNvPr id="5133" name="Picture 17"/>
          <p:cNvPicPr>
            <a:picLocks noChangeAspect="1" noChangeArrowheads="1"/>
          </p:cNvPicPr>
          <p:nvPr/>
        </p:nvPicPr>
        <p:blipFill>
          <a:blip r:embed="rId5" cstate="print"/>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eaLnBrk="0" hangingPunct="0">
              <a:spcBef>
                <a:spcPct val="50000"/>
              </a:spcBef>
            </a:pPr>
            <a:r>
              <a:rPr lang="en-US" sz="1400">
                <a:latin typeface="Cambria" pitchFamily="18" charset="0"/>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Tools</a:t>
            </a:r>
          </a:p>
        </p:txBody>
      </p:sp>
      <p:pic>
        <p:nvPicPr>
          <p:cNvPr id="5136" name="Picture 20"/>
          <p:cNvPicPr>
            <a:picLocks noChangeAspect="1" noChangeArrowheads="1"/>
          </p:cNvPicPr>
          <p:nvPr/>
        </p:nvPicPr>
        <p:blipFill>
          <a:blip r:embed="rId6" cstate="print"/>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A Welcome Break</a:t>
            </a:r>
          </a:p>
        </p:txBody>
      </p:sp>
      <p:pic>
        <p:nvPicPr>
          <p:cNvPr id="5138" name="Picture 27" descr="Contact"/>
          <p:cNvPicPr>
            <a:picLocks noChangeAspect="1" noChangeArrowheads="1"/>
          </p:cNvPicPr>
          <p:nvPr/>
        </p:nvPicPr>
        <p:blipFill>
          <a:blip r:embed="rId7" cstate="print"/>
          <a:srcRect/>
          <a:stretch>
            <a:fillRect/>
          </a:stretch>
        </p:blipFill>
        <p:spPr bwMode="auto">
          <a:xfrm>
            <a:off x="6477000" y="4873625"/>
            <a:ext cx="923925" cy="917575"/>
          </a:xfrm>
          <a:prstGeom prst="rect">
            <a:avLst/>
          </a:prstGeom>
          <a:noFill/>
          <a:ln w="9525">
            <a:noFill/>
            <a:miter lim="800000"/>
            <a:headEnd/>
            <a:tailEnd/>
          </a:ln>
        </p:spPr>
      </p:pic>
      <p:pic>
        <p:nvPicPr>
          <p:cNvPr id="5139" name="Picture 29"/>
          <p:cNvPicPr>
            <a:picLocks noChangeAspect="1" noChangeArrowheads="1"/>
          </p:cNvPicPr>
          <p:nvPr/>
        </p:nvPicPr>
        <p:blipFill>
          <a:blip r:embed="rId8" cstate="print"/>
          <a:srcRect/>
          <a:stretch>
            <a:fillRect/>
          </a:stretch>
        </p:blipFill>
        <p:spPr bwMode="auto">
          <a:xfrm>
            <a:off x="3581400" y="3200400"/>
            <a:ext cx="1004888" cy="1055688"/>
          </a:xfrm>
          <a:prstGeom prst="rect">
            <a:avLst/>
          </a:prstGeom>
          <a:noFill/>
          <a:ln w="9525" algn="ctr">
            <a:noFill/>
            <a:miter lim="800000"/>
            <a:headEnd/>
            <a:tailEnd/>
          </a:ln>
        </p:spPr>
      </p:pic>
      <p:pic>
        <p:nvPicPr>
          <p:cNvPr id="5140" name="Picture 31"/>
          <p:cNvPicPr>
            <a:picLocks noChangeAspect="1" noChangeArrowheads="1"/>
          </p:cNvPicPr>
          <p:nvPr/>
        </p:nvPicPr>
        <p:blipFill>
          <a:blip r:embed="rId9" cstate="print"/>
          <a:srcRect/>
          <a:stretch>
            <a:fillRect/>
          </a:stretch>
        </p:blipFill>
        <p:spPr bwMode="auto">
          <a:xfrm>
            <a:off x="609600" y="5105400"/>
            <a:ext cx="996950" cy="885825"/>
          </a:xfrm>
          <a:prstGeom prst="rect">
            <a:avLst/>
          </a:prstGeom>
          <a:noFill/>
          <a:ln w="9525" algn="ctr">
            <a:noFill/>
            <a:miter lim="800000"/>
            <a:headEnd/>
            <a:tailEnd/>
          </a:ln>
        </p:spPr>
      </p:pic>
      <p:pic>
        <p:nvPicPr>
          <p:cNvPr id="5141" name="Picture 32"/>
          <p:cNvPicPr>
            <a:picLocks noChangeAspect="1" noChangeArrowheads="1"/>
          </p:cNvPicPr>
          <p:nvPr/>
        </p:nvPicPr>
        <p:blipFill>
          <a:blip r:embed="rId10" cstate="print"/>
          <a:srcRect/>
          <a:stretch>
            <a:fillRect/>
          </a:stretch>
        </p:blipFill>
        <p:spPr bwMode="auto">
          <a:xfrm>
            <a:off x="6334125" y="1577975"/>
            <a:ext cx="1133475" cy="1050925"/>
          </a:xfrm>
          <a:prstGeom prst="rect">
            <a:avLst/>
          </a:prstGeom>
          <a:noFill/>
          <a:ln w="9525" algn="ctr">
            <a:noFill/>
            <a:miter lim="800000"/>
            <a:headEnd/>
            <a:tailEnd/>
          </a:ln>
        </p:spPr>
      </p:pic>
    </p:spTree>
    <p:extLst>
      <p:ext uri="{BB962C8B-B14F-4D97-AF65-F5344CB8AC3E}">
        <p14:creationId xmlns:p14="http://schemas.microsoft.com/office/powerpoint/2010/main" xmlns="" val="33224906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C7935480-8D21-4AF7-8706-419CCB8B8FF3}" type="slidenum">
              <a:rPr lang="en-US" smtClean="0"/>
              <a:pPr/>
              <a:t>30</a:t>
            </a:fld>
            <a:endParaRPr lang="en-US" smtClean="0"/>
          </a:p>
        </p:txBody>
      </p:sp>
      <p:sp>
        <p:nvSpPr>
          <p:cNvPr id="14339" name="Rectangle 2"/>
          <p:cNvSpPr>
            <a:spLocks noGrp="1" noChangeArrowheads="1"/>
          </p:cNvSpPr>
          <p:nvPr>
            <p:ph type="title"/>
          </p:nvPr>
        </p:nvSpPr>
        <p:spPr/>
        <p:txBody>
          <a:bodyPr/>
          <a:lstStyle/>
          <a:p>
            <a:pPr eaLnBrk="1" hangingPunct="1"/>
            <a:r>
              <a:rPr lang="en-US" sz="3600" smtClean="0"/>
              <a:t>Test Your Understanding</a:t>
            </a:r>
          </a:p>
        </p:txBody>
      </p:sp>
      <p:sp>
        <p:nvSpPr>
          <p:cNvPr id="14340" name="Rectangle 3"/>
          <p:cNvSpPr>
            <a:spLocks noGrp="1" noChangeArrowheads="1"/>
          </p:cNvSpPr>
          <p:nvPr>
            <p:ph type="body" idx="1"/>
          </p:nvPr>
        </p:nvSpPr>
        <p:spPr/>
        <p:txBody>
          <a:bodyPr/>
          <a:lstStyle/>
          <a:p>
            <a:pPr eaLnBrk="1" hangingPunct="1"/>
            <a:r>
              <a:rPr lang="en-US" dirty="0" smtClean="0"/>
              <a:t>Explain the enhancements on SSMS.</a:t>
            </a:r>
          </a:p>
          <a:p>
            <a:pPr eaLnBrk="1" hangingPunct="1"/>
            <a:r>
              <a:rPr lang="en-US" dirty="0" smtClean="0"/>
              <a:t>Mention the major data type changes.</a:t>
            </a:r>
          </a:p>
          <a:p>
            <a:pPr eaLnBrk="1" hangingPunct="1"/>
            <a:r>
              <a:rPr lang="en-US" dirty="0" smtClean="0"/>
              <a:t>What are the major T-SQL changes in SQL Server 2008?</a:t>
            </a:r>
          </a:p>
          <a:p>
            <a:pPr eaLnBrk="1" hangingPunct="1"/>
            <a:r>
              <a:rPr lang="en-US" dirty="0" smtClean="0"/>
              <a:t>What are the major relational engine enhancements?</a:t>
            </a:r>
          </a:p>
          <a:p>
            <a:pPr eaLnBrk="1" hangingPunct="1"/>
            <a:endParaRPr lang="en-US" dirty="0" smtClean="0"/>
          </a:p>
        </p:txBody>
      </p:sp>
      <p:pic>
        <p:nvPicPr>
          <p:cNvPr id="14341" name="Picture 8"/>
          <p:cNvPicPr>
            <a:picLocks noChangeAspect="1" noChangeArrowheads="1"/>
          </p:cNvPicPr>
          <p:nvPr/>
        </p:nvPicPr>
        <p:blipFill>
          <a:blip r:embed="rId2" cstate="print"/>
          <a:srcRect/>
          <a:stretch>
            <a:fillRect/>
          </a:stretch>
        </p:blipFill>
        <p:spPr bwMode="auto">
          <a:xfrm>
            <a:off x="8201025" y="0"/>
            <a:ext cx="942975" cy="990600"/>
          </a:xfrm>
          <a:prstGeom prst="rect">
            <a:avLst/>
          </a:prstGeom>
          <a:noFill/>
          <a:ln w="9525" algn="ctr">
            <a:noFill/>
            <a:miter lim="800000"/>
            <a:headEnd/>
            <a:tailEnd/>
          </a:ln>
        </p:spPr>
      </p:pic>
    </p:spTree>
    <p:extLst>
      <p:ext uri="{BB962C8B-B14F-4D97-AF65-F5344CB8AC3E}">
        <p14:creationId xmlns:p14="http://schemas.microsoft.com/office/powerpoint/2010/main" xmlns="" val="15490501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fld id="{9D50576F-3BF7-4DED-8EAB-E35EBB39F317}" type="slidenum">
              <a:rPr lang="en-US" smtClean="0"/>
              <a:pPr/>
              <a:t>31</a:t>
            </a:fld>
            <a:endParaRPr lang="en-US" smtClean="0"/>
          </a:p>
        </p:txBody>
      </p:sp>
      <p:sp>
        <p:nvSpPr>
          <p:cNvPr id="15363" name="Rectangle 2"/>
          <p:cNvSpPr>
            <a:spLocks noGrp="1" noChangeArrowheads="1"/>
          </p:cNvSpPr>
          <p:nvPr>
            <p:ph type="title"/>
          </p:nvPr>
        </p:nvSpPr>
        <p:spPr/>
        <p:txBody>
          <a:bodyPr/>
          <a:lstStyle/>
          <a:p>
            <a:pPr eaLnBrk="1" hangingPunct="1"/>
            <a:r>
              <a:rPr lang="en-US" sz="3600" dirty="0" smtClean="0"/>
              <a:t>SQL Server 2008 new features: Summary</a:t>
            </a:r>
          </a:p>
        </p:txBody>
      </p:sp>
      <p:sp>
        <p:nvSpPr>
          <p:cNvPr id="15364" name="Rectangle 3"/>
          <p:cNvSpPr>
            <a:spLocks noGrp="1" noChangeArrowheads="1"/>
          </p:cNvSpPr>
          <p:nvPr>
            <p:ph type="body" idx="1"/>
          </p:nvPr>
        </p:nvSpPr>
        <p:spPr/>
        <p:txBody>
          <a:bodyPr/>
          <a:lstStyle/>
          <a:p>
            <a:pPr eaLnBrk="1" hangingPunct="1"/>
            <a:r>
              <a:rPr lang="en-US" sz="1800" dirty="0" smtClean="0"/>
              <a:t>SSMS enhancements include expanded set of server reports, Central Management Server, Intellisense, T-SQL Debugging, Code Outlining</a:t>
            </a:r>
          </a:p>
          <a:p>
            <a:pPr eaLnBrk="1" hangingPunct="1"/>
            <a:r>
              <a:rPr lang="en-US" sz="1800" dirty="0" smtClean="0"/>
              <a:t>New data types are </a:t>
            </a:r>
          </a:p>
          <a:p>
            <a:pPr lvl="1" eaLnBrk="1" hangingPunct="1"/>
            <a:r>
              <a:rPr lang="en-US" sz="1600" dirty="0" smtClean="0"/>
              <a:t>Temporal,  Hierarchical and Spatial Data Types</a:t>
            </a:r>
          </a:p>
          <a:p>
            <a:pPr lvl="0"/>
            <a:r>
              <a:rPr lang="en-US" sz="2000" dirty="0" smtClean="0"/>
              <a:t>New T-SQL features are </a:t>
            </a:r>
          </a:p>
          <a:p>
            <a:pPr lvl="1"/>
            <a:r>
              <a:rPr lang="en-US" sz="1600" dirty="0" smtClean="0"/>
              <a:t>Variables declaration and initialization</a:t>
            </a:r>
          </a:p>
          <a:p>
            <a:pPr lvl="1"/>
            <a:r>
              <a:rPr lang="en-US" sz="1600" dirty="0" smtClean="0"/>
              <a:t>Row constructors - Table values clause, </a:t>
            </a:r>
          </a:p>
          <a:p>
            <a:pPr lvl="1"/>
            <a:r>
              <a:rPr lang="en-US" sz="1600" dirty="0" smtClean="0"/>
              <a:t>CONVERT enhancements</a:t>
            </a:r>
          </a:p>
          <a:p>
            <a:pPr lvl="1"/>
            <a:r>
              <a:rPr lang="en-US" sz="1600" dirty="0" err="1" smtClean="0"/>
              <a:t>Composable</a:t>
            </a:r>
            <a:r>
              <a:rPr lang="en-US" sz="1600" dirty="0" smtClean="0"/>
              <a:t> DML </a:t>
            </a:r>
          </a:p>
          <a:p>
            <a:pPr lvl="1"/>
            <a:r>
              <a:rPr lang="en-US" sz="1600" dirty="0" smtClean="0"/>
              <a:t>Table valued parameters.</a:t>
            </a:r>
          </a:p>
          <a:p>
            <a:pPr lvl="1"/>
            <a:r>
              <a:rPr lang="en-US" sz="1600" dirty="0" smtClean="0"/>
              <a:t>Merge and Grouping Set</a:t>
            </a:r>
          </a:p>
          <a:p>
            <a:pPr lvl="1"/>
            <a:r>
              <a:rPr lang="en-US" sz="1600" dirty="0" smtClean="0"/>
              <a:t>DDL Trigger enhancements</a:t>
            </a:r>
          </a:p>
          <a:p>
            <a:pPr lvl="1"/>
            <a:r>
              <a:rPr lang="en-US" sz="1600" dirty="0" smtClean="0"/>
              <a:t>Change Data Capture and Change Tracking</a:t>
            </a:r>
          </a:p>
          <a:p>
            <a:pPr lvl="0"/>
            <a:r>
              <a:rPr lang="en-US" sz="2000" dirty="0" smtClean="0"/>
              <a:t>Relational engine and Beyond relational enhancements are </a:t>
            </a:r>
          </a:p>
          <a:p>
            <a:pPr lvl="1"/>
            <a:r>
              <a:rPr lang="en-US" sz="1600" dirty="0" smtClean="0"/>
              <a:t>File Stream, Filtered Index, </a:t>
            </a:r>
            <a:r>
              <a:rPr lang="en-US" sz="1600" smtClean="0"/>
              <a:t>Sparse Column</a:t>
            </a:r>
            <a:endParaRPr lang="en-US" sz="2000" dirty="0" smtClean="0"/>
          </a:p>
        </p:txBody>
      </p:sp>
    </p:spTree>
    <p:extLst>
      <p:ext uri="{BB962C8B-B14F-4D97-AF65-F5344CB8AC3E}">
        <p14:creationId xmlns:p14="http://schemas.microsoft.com/office/powerpoint/2010/main" xmlns="" val="1875473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fld id="{84D75BB8-792A-4A8A-95C7-AC0961EA95FD}" type="slidenum">
              <a:rPr lang="en-US" smtClean="0"/>
              <a:pPr/>
              <a:t>32</a:t>
            </a:fld>
            <a:endParaRPr lang="en-US" smtClean="0"/>
          </a:p>
        </p:txBody>
      </p:sp>
      <p:sp>
        <p:nvSpPr>
          <p:cNvPr id="16387" name="Rectangle 2"/>
          <p:cNvSpPr>
            <a:spLocks noGrp="1" noChangeArrowheads="1"/>
          </p:cNvSpPr>
          <p:nvPr>
            <p:ph type="title"/>
          </p:nvPr>
        </p:nvSpPr>
        <p:spPr/>
        <p:txBody>
          <a:bodyPr/>
          <a:lstStyle/>
          <a:p>
            <a:pPr eaLnBrk="1" hangingPunct="1"/>
            <a:r>
              <a:rPr lang="en-US" sz="3600" dirty="0" smtClean="0"/>
              <a:t>SQL Server 2008 new features: Source</a:t>
            </a:r>
          </a:p>
        </p:txBody>
      </p:sp>
      <p:sp>
        <p:nvSpPr>
          <p:cNvPr id="16388" name="Rectangle 3"/>
          <p:cNvSpPr>
            <a:spLocks noGrp="1" noChangeArrowheads="1"/>
          </p:cNvSpPr>
          <p:nvPr>
            <p:ph type="body" idx="1"/>
          </p:nvPr>
        </p:nvSpPr>
        <p:spPr/>
        <p:txBody>
          <a:bodyPr/>
          <a:lstStyle/>
          <a:p>
            <a:pPr eaLnBrk="1" hangingPunct="1"/>
            <a:r>
              <a:rPr lang="en-US" dirty="0" smtClean="0"/>
              <a:t>Introducing Microsoft SQL Server 2008 by Microsoft Press</a:t>
            </a:r>
          </a:p>
          <a:p>
            <a:pPr eaLnBrk="1" hangingPunct="1"/>
            <a:r>
              <a:rPr lang="en-US" dirty="0" smtClean="0"/>
              <a:t>Microsoft SQL Server 2008 new features by </a:t>
            </a:r>
            <a:r>
              <a:rPr lang="en-US" dirty="0" err="1" smtClean="0"/>
              <a:t>Mcgraw</a:t>
            </a:r>
            <a:r>
              <a:rPr lang="en-US" dirty="0" smtClean="0"/>
              <a:t>-Hill</a:t>
            </a:r>
          </a:p>
          <a:p>
            <a:pPr eaLnBrk="1" hangingPunct="1"/>
            <a:r>
              <a:rPr lang="en-US" dirty="0" smtClean="0"/>
              <a:t>SQL Server 2008 Transact-SQL Recipes by </a:t>
            </a:r>
            <a:r>
              <a:rPr lang="en-US" dirty="0" err="1" smtClean="0"/>
              <a:t>Apress</a:t>
            </a:r>
            <a:endParaRPr lang="en-US" dirty="0" smtClean="0"/>
          </a:p>
          <a:p>
            <a:pPr eaLnBrk="1" hangingPunct="1"/>
            <a:r>
              <a:rPr lang="en-US" dirty="0" smtClean="0"/>
              <a:t>MSDN website</a:t>
            </a:r>
          </a:p>
        </p:txBody>
      </p:sp>
      <p:sp>
        <p:nvSpPr>
          <p:cNvPr id="16389"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algn="l" eaLnBrk="0" hangingPunct="0"/>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16390" name="Picture 7"/>
          <p:cNvPicPr>
            <a:picLocks noChangeAspect="1" noChangeArrowheads="1"/>
          </p:cNvPicPr>
          <p:nvPr/>
        </p:nvPicPr>
        <p:blipFill>
          <a:blip r:embed="rId2" cstate="print"/>
          <a:srcRect/>
          <a:stretch>
            <a:fillRect/>
          </a:stretch>
        </p:blipFill>
        <p:spPr bwMode="auto">
          <a:xfrm>
            <a:off x="8153400" y="0"/>
            <a:ext cx="990600" cy="990600"/>
          </a:xfrm>
          <a:prstGeom prst="rect">
            <a:avLst/>
          </a:prstGeom>
          <a:noFill/>
          <a:ln w="9525" algn="ctr">
            <a:noFill/>
            <a:miter lim="800000"/>
            <a:headEnd/>
            <a:tailEnd/>
          </a:ln>
        </p:spPr>
      </p:pic>
    </p:spTree>
    <p:extLst>
      <p:ext uri="{BB962C8B-B14F-4D97-AF65-F5344CB8AC3E}">
        <p14:creationId xmlns:p14="http://schemas.microsoft.com/office/powerpoint/2010/main" xmlns="" val="30820874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ctrTitle"/>
          </p:nvPr>
        </p:nvSpPr>
        <p:spPr/>
        <p:txBody>
          <a:bodyPr/>
          <a:lstStyle/>
          <a:p>
            <a:pPr eaLnBrk="1" hangingPunct="1"/>
            <a:r>
              <a:rPr lang="en-US" sz="3200" dirty="0" smtClean="0">
                <a:latin typeface="Trebuchet MS" pitchFamily="34" charset="0"/>
              </a:rPr>
              <a:t>You have successfully completed </a:t>
            </a:r>
            <a:br>
              <a:rPr lang="en-US" sz="3200" dirty="0" smtClean="0">
                <a:latin typeface="Trebuchet MS" pitchFamily="34" charset="0"/>
              </a:rPr>
            </a:br>
            <a:r>
              <a:rPr lang="en-US" sz="3200" dirty="0" smtClean="0">
                <a:latin typeface="Trebuchet MS" pitchFamily="34" charset="0"/>
              </a:rPr>
              <a:t>SQL Server 2008 new features</a:t>
            </a:r>
          </a:p>
        </p:txBody>
      </p:sp>
      <p:sp>
        <p:nvSpPr>
          <p:cNvPr id="17411" name="Rectangle 5"/>
          <p:cNvSpPr>
            <a:spLocks noGrp="1" noChangeArrowheads="1"/>
          </p:cNvSpPr>
          <p:nvPr>
            <p:ph type="subTitle" idx="1"/>
          </p:nvPr>
        </p:nvSpPr>
        <p:spPr/>
        <p:txBody>
          <a:bodyPr/>
          <a:lstStyle/>
          <a:p>
            <a:pPr eaLnBrk="1" hangingPunct="1"/>
            <a:r>
              <a:rPr lang="en-US" b="0" u="sng" dirty="0" smtClean="0">
                <a:latin typeface="Gill Sans MT" pitchFamily="34" charset="0"/>
              </a:rPr>
              <a:t>Click here to proceed</a:t>
            </a:r>
            <a:endParaRPr lang="en-US" dirty="0" smtClean="0"/>
          </a:p>
        </p:txBody>
      </p:sp>
      <p:pic>
        <p:nvPicPr>
          <p:cNvPr id="17412" name="Picture 7" descr="MrSmarty_Mascot_L"/>
          <p:cNvPicPr>
            <a:picLocks noChangeAspect="1" noChangeArrowheads="1"/>
          </p:cNvPicPr>
          <p:nvPr/>
        </p:nvPicPr>
        <p:blipFill>
          <a:blip r:embed="rId2" cstate="print"/>
          <a:srcRect/>
          <a:stretch>
            <a:fillRect/>
          </a:stretch>
        </p:blipFill>
        <p:spPr bwMode="auto">
          <a:xfrm>
            <a:off x="7505700" y="917575"/>
            <a:ext cx="1371600" cy="1444625"/>
          </a:xfrm>
          <a:prstGeom prst="rect">
            <a:avLst/>
          </a:prstGeom>
          <a:noFill/>
          <a:ln w="9525">
            <a:solidFill>
              <a:srgbClr val="3366FF"/>
            </a:solidFill>
            <a:miter lim="800000"/>
            <a:headEnd/>
            <a:tailEnd/>
          </a:ln>
        </p:spPr>
      </p:pic>
    </p:spTree>
    <p:extLst>
      <p:ext uri="{BB962C8B-B14F-4D97-AF65-F5344CB8AC3E}">
        <p14:creationId xmlns:p14="http://schemas.microsoft.com/office/powerpoint/2010/main" xmlns="" val="1610961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DATA TYPES</a:t>
            </a:r>
            <a:endParaRPr lang="en-US" sz="44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11811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INTRODUCTION</a:t>
            </a:r>
            <a:endParaRPr lang="en-US" sz="4400" dirty="0"/>
          </a:p>
        </p:txBody>
      </p:sp>
      <p:sp>
        <p:nvSpPr>
          <p:cNvPr id="3" name="Content Placeholder 2"/>
          <p:cNvSpPr>
            <a:spLocks noGrp="1"/>
          </p:cNvSpPr>
          <p:nvPr>
            <p:ph idx="1"/>
          </p:nvPr>
        </p:nvSpPr>
        <p:spPr/>
        <p:txBody>
          <a:bodyPr>
            <a:normAutofit/>
          </a:bodyPr>
          <a:lstStyle/>
          <a:p>
            <a:r>
              <a:rPr lang="en-US" sz="2800" dirty="0" smtClean="0"/>
              <a:t>A data type is an attribute that specifies the type of data that the object can hold.</a:t>
            </a:r>
          </a:p>
          <a:p>
            <a:pPr>
              <a:buNone/>
            </a:pPr>
            <a:r>
              <a:rPr lang="en-US" sz="2800" dirty="0" err="1" smtClean="0"/>
              <a:t>Eg</a:t>
            </a:r>
            <a:r>
              <a:rPr lang="en-US" sz="2800" dirty="0" smtClean="0"/>
              <a:t>:</a:t>
            </a:r>
            <a:endParaRPr lang="en-US" sz="2800" dirty="0"/>
          </a:p>
          <a:p>
            <a:pPr>
              <a:buNone/>
            </a:pPr>
            <a:r>
              <a:rPr lang="en-US" sz="2800" dirty="0" smtClean="0"/>
              <a:t>    integer data, character </a:t>
            </a:r>
            <a:r>
              <a:rPr lang="en-US" sz="2800" dirty="0" err="1" smtClean="0"/>
              <a:t>data,date</a:t>
            </a:r>
            <a:r>
              <a:rPr lang="en-US" sz="2800" dirty="0" smtClean="0"/>
              <a:t> and time data, binary strings. </a:t>
            </a:r>
          </a:p>
          <a:p>
            <a:r>
              <a:rPr lang="en-US" sz="2800" dirty="0" smtClean="0"/>
              <a:t>SQL Server supplies a set of system data types that define all the types of data that can be used with SQL Server. You can also define your own data types .</a:t>
            </a:r>
          </a:p>
          <a:p>
            <a:pPr>
              <a:buNone/>
            </a:pP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DATA TYPE CATEGORIES</a:t>
            </a:r>
            <a:endParaRPr lang="en-US" sz="4400" dirty="0"/>
          </a:p>
        </p:txBody>
      </p:sp>
      <p:sp>
        <p:nvSpPr>
          <p:cNvPr id="3" name="Content Placeholder 2"/>
          <p:cNvSpPr>
            <a:spLocks noGrp="1"/>
          </p:cNvSpPr>
          <p:nvPr>
            <p:ph idx="1"/>
          </p:nvPr>
        </p:nvSpPr>
        <p:spPr>
          <a:xfrm>
            <a:off x="609600" y="1600200"/>
            <a:ext cx="8305800" cy="5334000"/>
          </a:xfrm>
        </p:spPr>
        <p:txBody>
          <a:bodyPr>
            <a:normAutofit/>
          </a:bodyPr>
          <a:lstStyle/>
          <a:p>
            <a:pPr>
              <a:buNone/>
            </a:pPr>
            <a:r>
              <a:rPr lang="en-US" sz="1200" dirty="0" smtClean="0"/>
              <a:t>    </a:t>
            </a:r>
            <a:r>
              <a:rPr lang="en-US" sz="2400" dirty="0" smtClean="0"/>
              <a:t>Data types in SQL Server are organized into the following categories</a:t>
            </a:r>
            <a:r>
              <a:rPr lang="en-US" sz="3200" dirty="0" smtClean="0"/>
              <a:t>:</a:t>
            </a:r>
          </a:p>
          <a:p>
            <a:pPr lvl="5"/>
            <a:r>
              <a:rPr lang="en-US" sz="2800" i="1" dirty="0" smtClean="0">
                <a:ea typeface="Tahoma" pitchFamily="34" charset="0"/>
                <a:cs typeface="Tahoma" pitchFamily="34" charset="0"/>
              </a:rPr>
              <a:t>Exact </a:t>
            </a:r>
            <a:r>
              <a:rPr lang="en-US" sz="2800" i="1" dirty="0" err="1" smtClean="0">
                <a:ea typeface="Tahoma" pitchFamily="34" charset="0"/>
                <a:cs typeface="Tahoma" pitchFamily="34" charset="0"/>
              </a:rPr>
              <a:t>numerics</a:t>
            </a:r>
            <a:endParaRPr lang="en-US" sz="2800" i="1" dirty="0" smtClean="0">
              <a:ea typeface="Tahoma" pitchFamily="34" charset="0"/>
              <a:cs typeface="Tahoma" pitchFamily="34" charset="0"/>
            </a:endParaRPr>
          </a:p>
          <a:p>
            <a:pPr lvl="5"/>
            <a:r>
              <a:rPr lang="en-US" sz="2800" i="1" dirty="0" smtClean="0">
                <a:ea typeface="Tahoma" pitchFamily="34" charset="0"/>
                <a:cs typeface="Tahoma" pitchFamily="34" charset="0"/>
              </a:rPr>
              <a:t>Unicode character strings</a:t>
            </a:r>
          </a:p>
          <a:p>
            <a:pPr lvl="5"/>
            <a:r>
              <a:rPr lang="en-US" sz="2800" i="1" dirty="0" smtClean="0">
                <a:ea typeface="Tahoma" pitchFamily="34" charset="0"/>
                <a:cs typeface="Tahoma" pitchFamily="34" charset="0"/>
              </a:rPr>
              <a:t>Approximate </a:t>
            </a:r>
            <a:r>
              <a:rPr lang="en-US" sz="2800" i="1" dirty="0" err="1" smtClean="0">
                <a:ea typeface="Tahoma" pitchFamily="34" charset="0"/>
                <a:cs typeface="Tahoma" pitchFamily="34" charset="0"/>
              </a:rPr>
              <a:t>numerics</a:t>
            </a:r>
            <a:endParaRPr lang="en-US" sz="2800" i="1" dirty="0" smtClean="0">
              <a:ea typeface="Tahoma" pitchFamily="34" charset="0"/>
              <a:cs typeface="Tahoma" pitchFamily="34" charset="0"/>
            </a:endParaRPr>
          </a:p>
          <a:p>
            <a:pPr lvl="5"/>
            <a:r>
              <a:rPr lang="en-US" sz="2800" i="1" dirty="0" smtClean="0">
                <a:ea typeface="Tahoma" pitchFamily="34" charset="0"/>
                <a:cs typeface="Tahoma" pitchFamily="34" charset="0"/>
              </a:rPr>
              <a:t>Binary strings</a:t>
            </a:r>
          </a:p>
          <a:p>
            <a:pPr lvl="5"/>
            <a:r>
              <a:rPr lang="en-US" sz="2800" i="1" dirty="0" smtClean="0">
                <a:ea typeface="Tahoma" pitchFamily="34" charset="0"/>
                <a:cs typeface="Tahoma" pitchFamily="34" charset="0"/>
              </a:rPr>
              <a:t>Date and time</a:t>
            </a:r>
          </a:p>
          <a:p>
            <a:pPr lvl="5"/>
            <a:r>
              <a:rPr lang="en-US" sz="2800" i="1" dirty="0" smtClean="0">
                <a:ea typeface="Tahoma" pitchFamily="34" charset="0"/>
                <a:cs typeface="Tahoma" pitchFamily="34" charset="0"/>
              </a:rPr>
              <a:t>Other data types</a:t>
            </a:r>
          </a:p>
          <a:p>
            <a:pPr lvl="5"/>
            <a:r>
              <a:rPr lang="en-US" sz="2800" i="1" dirty="0" smtClean="0">
                <a:ea typeface="Tahoma" pitchFamily="34" charset="0"/>
                <a:cs typeface="Tahoma" pitchFamily="34" charset="0"/>
              </a:rPr>
              <a:t>Character strings</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DATATYPE CATEGORIES</a:t>
            </a:r>
            <a:endParaRPr lang="en-US" sz="3600" dirty="0"/>
          </a:p>
        </p:txBody>
      </p:sp>
      <p:sp>
        <p:nvSpPr>
          <p:cNvPr id="3" name="Content Placeholder 2"/>
          <p:cNvSpPr>
            <a:spLocks noGrp="1"/>
          </p:cNvSpPr>
          <p:nvPr>
            <p:ph idx="1"/>
          </p:nvPr>
        </p:nvSpPr>
        <p:spPr>
          <a:xfrm>
            <a:off x="609600" y="1600200"/>
            <a:ext cx="7924800" cy="4876800"/>
          </a:xfrm>
        </p:spPr>
        <p:txBody>
          <a:bodyPr>
            <a:normAutofit/>
          </a:bodyPr>
          <a:lstStyle/>
          <a:p>
            <a:pPr marL="0" indent="0">
              <a:buNone/>
            </a:pPr>
            <a:r>
              <a:rPr lang="en-US" sz="2000" dirty="0"/>
              <a:t>In SQL Server, based on their storage characteristics, some data types are designated as belonging to the following groups</a:t>
            </a:r>
            <a:r>
              <a:rPr lang="en-US" sz="2000" dirty="0" smtClean="0"/>
              <a:t>:</a:t>
            </a:r>
          </a:p>
          <a:p>
            <a:pPr marL="0" indent="0">
              <a:buNone/>
            </a:pPr>
            <a:endParaRPr lang="en-US" sz="2000" dirty="0"/>
          </a:p>
          <a:p>
            <a:pPr>
              <a:buFont typeface="Wingdings" pitchFamily="2" charset="2"/>
              <a:buChar char="§"/>
            </a:pPr>
            <a:r>
              <a:rPr lang="en-US" sz="2000" dirty="0"/>
              <a:t>Large value data </a:t>
            </a:r>
            <a:r>
              <a:rPr lang="en-US" sz="2000" dirty="0" smtClean="0"/>
              <a:t>types   : </a:t>
            </a:r>
          </a:p>
          <a:p>
            <a:pPr marL="0" indent="0">
              <a:buNone/>
            </a:pPr>
            <a:r>
              <a:rPr lang="en-US" sz="2000" dirty="0"/>
              <a:t> </a:t>
            </a:r>
            <a:r>
              <a:rPr lang="en-US" sz="2000" dirty="0" smtClean="0"/>
              <a:t>                      </a:t>
            </a:r>
            <a:r>
              <a:rPr lang="en-US" sz="2000" dirty="0" err="1" smtClean="0"/>
              <a:t>varchar</a:t>
            </a:r>
            <a:r>
              <a:rPr lang="en-US" sz="2000" dirty="0" smtClean="0"/>
              <a:t>(max</a:t>
            </a:r>
            <a:r>
              <a:rPr lang="en-US" sz="2000" dirty="0"/>
              <a:t>), </a:t>
            </a:r>
            <a:r>
              <a:rPr lang="en-US" sz="2000" dirty="0" err="1"/>
              <a:t>nvarchar</a:t>
            </a:r>
            <a:r>
              <a:rPr lang="en-US" sz="2000" dirty="0"/>
              <a:t>(max), and </a:t>
            </a:r>
            <a:r>
              <a:rPr lang="en-US" sz="2000" dirty="0" err="1"/>
              <a:t>varbinary</a:t>
            </a:r>
            <a:r>
              <a:rPr lang="en-US" sz="2000" dirty="0"/>
              <a:t>(max)</a:t>
            </a:r>
          </a:p>
          <a:p>
            <a:pPr>
              <a:buFont typeface="Wingdings" pitchFamily="2" charset="2"/>
              <a:buChar char="§"/>
            </a:pPr>
            <a:r>
              <a:rPr lang="en-US" sz="2000" dirty="0"/>
              <a:t>Large object data </a:t>
            </a:r>
            <a:r>
              <a:rPr lang="en-US" sz="2000" dirty="0" smtClean="0"/>
              <a:t>types  : </a:t>
            </a:r>
          </a:p>
          <a:p>
            <a:pPr marL="0" indent="0">
              <a:buNone/>
            </a:pPr>
            <a:r>
              <a:rPr lang="en-US" sz="2000" dirty="0" smtClean="0"/>
              <a:t>                       text</a:t>
            </a:r>
            <a:r>
              <a:rPr lang="en-US" sz="2000" dirty="0"/>
              <a:t>, </a:t>
            </a:r>
            <a:r>
              <a:rPr lang="en-US" sz="2000" dirty="0" err="1"/>
              <a:t>ntext</a:t>
            </a:r>
            <a:r>
              <a:rPr lang="en-US" sz="2000" dirty="0"/>
              <a:t>, image, </a:t>
            </a:r>
            <a:r>
              <a:rPr lang="en-US" sz="2000" dirty="0" err="1"/>
              <a:t>varchar</a:t>
            </a:r>
            <a:r>
              <a:rPr lang="en-US" sz="2000" dirty="0"/>
              <a:t>(max), </a:t>
            </a:r>
            <a:r>
              <a:rPr lang="en-US" sz="2000" dirty="0" err="1"/>
              <a:t>nvarchar</a:t>
            </a:r>
            <a:r>
              <a:rPr lang="en-US" sz="2000" dirty="0"/>
              <a:t>(max), </a:t>
            </a:r>
            <a:r>
              <a:rPr lang="en-US" sz="2000" dirty="0" err="1"/>
              <a:t>varbinary</a:t>
            </a:r>
            <a:r>
              <a:rPr lang="en-US" sz="2000" dirty="0"/>
              <a:t>(max), and xml</a:t>
            </a:r>
          </a:p>
          <a:p>
            <a:endParaRPr lang="en-US" sz="2000" dirty="0" smtClean="0"/>
          </a:p>
          <a:p>
            <a:pPr marL="0" indent="0">
              <a:buNone/>
            </a:pPr>
            <a:r>
              <a:rPr lang="en-US" sz="2000" dirty="0" smtClean="0">
                <a:solidFill>
                  <a:srgbClr val="FF0000"/>
                </a:solidFill>
              </a:rPr>
              <a:t>NOTE:</a:t>
            </a:r>
          </a:p>
          <a:p>
            <a:pPr marL="0" indent="0">
              <a:buNone/>
            </a:pPr>
            <a:r>
              <a:rPr lang="en-US" sz="2000" dirty="0" smtClean="0"/>
              <a:t>  </a:t>
            </a:r>
            <a:r>
              <a:rPr lang="en-US" sz="2000" dirty="0" err="1" smtClean="0"/>
              <a:t>sp_help</a:t>
            </a:r>
            <a:r>
              <a:rPr lang="en-US" sz="2000" dirty="0" smtClean="0"/>
              <a:t> returns -1 as length for large value and XML  </a:t>
            </a:r>
            <a:r>
              <a:rPr lang="en-US" sz="2000" dirty="0" err="1" smtClean="0"/>
              <a:t>datatypes</a:t>
            </a:r>
            <a:r>
              <a:rPr lang="en-US" sz="2000" dirty="0" smtClean="0">
                <a:solidFill>
                  <a:srgbClr val="FF0000"/>
                </a:solidFill>
              </a:rPr>
              <a:t>.</a:t>
            </a:r>
            <a:endParaRPr lang="en-US" sz="2000" dirty="0">
              <a:solidFill>
                <a:srgbClr val="FF0000"/>
              </a:solidFill>
            </a:endParaRPr>
          </a:p>
        </p:txBody>
      </p:sp>
    </p:spTree>
    <p:extLst>
      <p:ext uri="{BB962C8B-B14F-4D97-AF65-F5344CB8AC3E}">
        <p14:creationId xmlns:p14="http://schemas.microsoft.com/office/powerpoint/2010/main" xmlns="" val="1457634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pPr algn="ctr"/>
            <a:r>
              <a:rPr lang="en-US" sz="4400" dirty="0" smtClean="0"/>
              <a:t>EXACT NUMERICS (1/4)</a:t>
            </a:r>
            <a:endParaRPr lang="en-US" sz="4400" dirty="0"/>
          </a:p>
        </p:txBody>
      </p:sp>
      <p:sp>
        <p:nvSpPr>
          <p:cNvPr id="3" name="Content Placeholder 2"/>
          <p:cNvSpPr>
            <a:spLocks noGrp="1"/>
          </p:cNvSpPr>
          <p:nvPr>
            <p:ph idx="1"/>
          </p:nvPr>
        </p:nvSpPr>
        <p:spPr>
          <a:xfrm>
            <a:off x="457200" y="1219200"/>
            <a:ext cx="8229600" cy="5334000"/>
          </a:xfrm>
        </p:spPr>
        <p:txBody>
          <a:bodyPr>
            <a:normAutofit lnSpcReduction="10000"/>
          </a:bodyPr>
          <a:lstStyle/>
          <a:p>
            <a:pPr>
              <a:buNone/>
            </a:pPr>
            <a:r>
              <a:rPr lang="en-US" sz="2600" b="1" dirty="0" smtClean="0"/>
              <a:t>Exact </a:t>
            </a:r>
            <a:r>
              <a:rPr lang="en-US" sz="2600" b="1" dirty="0" err="1" smtClean="0"/>
              <a:t>Numerics</a:t>
            </a:r>
            <a:endParaRPr lang="en-US" sz="2600" b="1" dirty="0" smtClean="0"/>
          </a:p>
          <a:p>
            <a:pPr lvl="3">
              <a:buFont typeface="Arial" pitchFamily="34" charset="0"/>
              <a:buChar char="•"/>
            </a:pPr>
            <a:r>
              <a:rPr lang="en-US" sz="3000" i="1" dirty="0" err="1" smtClean="0"/>
              <a:t>bigint</a:t>
            </a:r>
            <a:endParaRPr lang="en-US" sz="3000" i="1" dirty="0" smtClean="0"/>
          </a:p>
          <a:p>
            <a:pPr lvl="3">
              <a:buFont typeface="Arial" pitchFamily="34" charset="0"/>
              <a:buChar char="•"/>
            </a:pPr>
            <a:r>
              <a:rPr lang="en-US" sz="3000" i="1" dirty="0" smtClean="0"/>
              <a:t>numeric </a:t>
            </a:r>
          </a:p>
          <a:p>
            <a:pPr lvl="3">
              <a:buFont typeface="Arial" pitchFamily="34" charset="0"/>
              <a:buChar char="•"/>
            </a:pPr>
            <a:r>
              <a:rPr lang="en-US" sz="3000" i="1" dirty="0" smtClean="0"/>
              <a:t>bit</a:t>
            </a:r>
          </a:p>
          <a:p>
            <a:pPr lvl="3">
              <a:buFont typeface="Arial" pitchFamily="34" charset="0"/>
              <a:buChar char="•"/>
            </a:pPr>
            <a:r>
              <a:rPr lang="en-US" sz="3000" i="1" dirty="0" err="1" smtClean="0"/>
              <a:t>smallint</a:t>
            </a:r>
            <a:endParaRPr lang="en-US" sz="3000" i="1" dirty="0" smtClean="0"/>
          </a:p>
          <a:p>
            <a:pPr lvl="3">
              <a:buFont typeface="Arial" pitchFamily="34" charset="0"/>
              <a:buChar char="•"/>
            </a:pPr>
            <a:r>
              <a:rPr lang="en-US" sz="3000" i="1" dirty="0" smtClean="0"/>
              <a:t>decimal </a:t>
            </a:r>
          </a:p>
          <a:p>
            <a:pPr lvl="3">
              <a:buFont typeface="Arial" pitchFamily="34" charset="0"/>
              <a:buChar char="•"/>
            </a:pPr>
            <a:r>
              <a:rPr lang="en-US" sz="3000" i="1" dirty="0" err="1" smtClean="0"/>
              <a:t>smallmoney</a:t>
            </a:r>
            <a:endParaRPr lang="en-US" sz="3000" i="1" dirty="0" smtClean="0"/>
          </a:p>
          <a:p>
            <a:pPr lvl="3">
              <a:buFont typeface="Arial" pitchFamily="34" charset="0"/>
              <a:buChar char="•"/>
            </a:pPr>
            <a:r>
              <a:rPr lang="en-US" sz="3000" i="1" dirty="0" err="1" smtClean="0"/>
              <a:t>int</a:t>
            </a:r>
            <a:endParaRPr lang="en-US" sz="3000" i="1" dirty="0" smtClean="0"/>
          </a:p>
          <a:p>
            <a:pPr lvl="3">
              <a:buFont typeface="Arial" pitchFamily="34" charset="0"/>
              <a:buChar char="•"/>
            </a:pPr>
            <a:r>
              <a:rPr lang="en-US" sz="3000" i="1" dirty="0" err="1" smtClean="0"/>
              <a:t>tinyint</a:t>
            </a:r>
            <a:endParaRPr lang="en-US" sz="3000" i="1" dirty="0" smtClean="0"/>
          </a:p>
          <a:p>
            <a:pPr lvl="3">
              <a:buFont typeface="Arial" pitchFamily="34" charset="0"/>
              <a:buChar char="•"/>
            </a:pPr>
            <a:r>
              <a:rPr lang="en-US" sz="3000" i="1" dirty="0" smtClean="0"/>
              <a:t>money</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EXACT NUMERICS (2/4)</a:t>
            </a:r>
            <a:endParaRPr lang="en-US" sz="4400" dirty="0"/>
          </a:p>
        </p:txBody>
      </p:sp>
      <p:sp>
        <p:nvSpPr>
          <p:cNvPr id="3" name="Content Placeholder 2"/>
          <p:cNvSpPr>
            <a:spLocks noGrp="1"/>
          </p:cNvSpPr>
          <p:nvPr>
            <p:ph idx="1"/>
          </p:nvPr>
        </p:nvSpPr>
        <p:spPr>
          <a:xfrm>
            <a:off x="457200" y="1219200"/>
            <a:ext cx="8229600" cy="5486400"/>
          </a:xfrm>
        </p:spPr>
        <p:txBody>
          <a:bodyPr>
            <a:noAutofit/>
          </a:bodyPr>
          <a:lstStyle/>
          <a:p>
            <a:pPr>
              <a:buNone/>
            </a:pPr>
            <a:r>
              <a:rPr lang="en-US" sz="2400" dirty="0" smtClean="0"/>
              <a:t>Integers</a:t>
            </a:r>
          </a:p>
          <a:p>
            <a:r>
              <a:rPr lang="en-US" sz="2400" i="1" dirty="0" smtClean="0"/>
              <a:t>BIGINT</a:t>
            </a:r>
          </a:p>
          <a:p>
            <a:pPr>
              <a:buNone/>
            </a:pPr>
            <a:r>
              <a:rPr lang="en-US" sz="2400" dirty="0" smtClean="0"/>
              <a:t>Integer (whole number) data from -2^63 (-,223,372,036,854,775,808) through 2^63-1 (9,223,372,036,854,775,807).</a:t>
            </a:r>
          </a:p>
          <a:p>
            <a:r>
              <a:rPr lang="en-US" sz="2400" i="1" dirty="0" smtClean="0"/>
              <a:t>INT</a:t>
            </a:r>
          </a:p>
          <a:p>
            <a:pPr>
              <a:buNone/>
            </a:pPr>
            <a:r>
              <a:rPr lang="en-US" sz="2400" dirty="0" smtClean="0"/>
              <a:t>Integer (whole number) data from -2^31 (-2,147,483,648) through 2^31 - 1 (2,147,483,647).</a:t>
            </a:r>
          </a:p>
          <a:p>
            <a:r>
              <a:rPr lang="en-US" sz="2400" i="1" dirty="0" smtClean="0"/>
              <a:t>SMALLINT</a:t>
            </a:r>
          </a:p>
          <a:p>
            <a:pPr>
              <a:buNone/>
            </a:pPr>
            <a:r>
              <a:rPr lang="en-US" sz="2400" dirty="0" smtClean="0"/>
              <a:t>Integer data from -2^15 (-32,768) through 2^15 - 1 (32,767).</a:t>
            </a:r>
          </a:p>
          <a:p>
            <a:r>
              <a:rPr lang="en-US" sz="2400" i="1" dirty="0" smtClean="0"/>
              <a:t>TINYINT</a:t>
            </a:r>
          </a:p>
          <a:p>
            <a:pPr>
              <a:buNone/>
            </a:pPr>
            <a:r>
              <a:rPr lang="en-US" sz="2400" dirty="0" smtClean="0"/>
              <a:t>Integer data from 0 through 255.</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CA - Presentation Template">
      <a:majorFont>
        <a:latin typeface="Monotype Corsiv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CA - Presentation Template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CA - Presentation Template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Theme1</Template>
  <TotalTime>162</TotalTime>
  <Words>1570</Words>
  <Application>Microsoft Office PowerPoint</Application>
  <PresentationFormat>On-screen Show (4:3)</PresentationFormat>
  <Paragraphs>242</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Theme1</vt:lpstr>
      <vt:lpstr>SQL Server 2008 new features</vt:lpstr>
      <vt:lpstr>About the Author</vt:lpstr>
      <vt:lpstr>Icons Used</vt:lpstr>
      <vt:lpstr>DATA TYPES</vt:lpstr>
      <vt:lpstr>INTRODUCTION</vt:lpstr>
      <vt:lpstr>DATA TYPE CATEGORIES</vt:lpstr>
      <vt:lpstr>DATATYPE CATEGORIES</vt:lpstr>
      <vt:lpstr>EXACT NUMERICS (1/4)</vt:lpstr>
      <vt:lpstr>EXACT NUMERICS (2/4)</vt:lpstr>
      <vt:lpstr>EXACT NUMERICS (3/4)</vt:lpstr>
      <vt:lpstr>EXACT NUMERICS (4/4)</vt:lpstr>
      <vt:lpstr>DATE AND TIME (1/2)</vt:lpstr>
      <vt:lpstr>DATE AND TIME (2/2)</vt:lpstr>
      <vt:lpstr>APPROXIMATE NUMERICS (1/2) </vt:lpstr>
      <vt:lpstr>APPROXIMATE NUMERICS (2/2)</vt:lpstr>
      <vt:lpstr>   CHARACTER STRINGS (1/2) </vt:lpstr>
      <vt:lpstr>CHARACTER STRINGS (2/2)</vt:lpstr>
      <vt:lpstr>       UNICODE  CHARACTER STRINGS (1/2) </vt:lpstr>
      <vt:lpstr> UNICODE  CHARACTER STRINGS (2/2) </vt:lpstr>
      <vt:lpstr> BINARY STRINGS (1/2) </vt:lpstr>
      <vt:lpstr>BINARY STRINGS (2/2)</vt:lpstr>
      <vt:lpstr>OTHER DATA TYPES (1/3)</vt:lpstr>
      <vt:lpstr> OTHER DATA TYPES (2/3) </vt:lpstr>
      <vt:lpstr>OTHER DATA TYPES (3/3)</vt:lpstr>
      <vt:lpstr>Cont…</vt:lpstr>
      <vt:lpstr>NEWiD()</vt:lpstr>
      <vt:lpstr>NEWSEQUENTIALID()</vt:lpstr>
      <vt:lpstr>XMl DATATYPES</vt:lpstr>
      <vt:lpstr>LIMITATIONS</vt:lpstr>
      <vt:lpstr>Test Your Understanding</vt:lpstr>
      <vt:lpstr>SQL Server 2008 new features: Summary</vt:lpstr>
      <vt:lpstr>SQL Server 2008 new features: Source</vt:lpstr>
      <vt:lpstr>You have successfully completed  SQL Server 2008 new features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TYPES</dc:title>
  <dc:creator>kavitha</dc:creator>
  <cp:lastModifiedBy>217673</cp:lastModifiedBy>
  <cp:revision>79</cp:revision>
  <dcterms:created xsi:type="dcterms:W3CDTF">2012-09-23T06:30:08Z</dcterms:created>
  <dcterms:modified xsi:type="dcterms:W3CDTF">2012-11-01T04:31:50Z</dcterms:modified>
</cp:coreProperties>
</file>