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1" r:id="rId2"/>
    <p:sldId id="282" r:id="rId3"/>
    <p:sldId id="283" r:id="rId4"/>
    <p:sldId id="288" r:id="rId5"/>
    <p:sldId id="274" r:id="rId6"/>
    <p:sldId id="257" r:id="rId7"/>
    <p:sldId id="273" r:id="rId8"/>
    <p:sldId id="269" r:id="rId9"/>
    <p:sldId id="277" r:id="rId10"/>
    <p:sldId id="278" r:id="rId11"/>
    <p:sldId id="260" r:id="rId12"/>
    <p:sldId id="280" r:id="rId13"/>
    <p:sldId id="268" r:id="rId14"/>
    <p:sldId id="271" r:id="rId15"/>
    <p:sldId id="275" r:id="rId16"/>
    <p:sldId id="279" r:id="rId17"/>
    <p:sldId id="289" r:id="rId18"/>
    <p:sldId id="290" r:id="rId19"/>
    <p:sldId id="291" r:id="rId20"/>
    <p:sldId id="29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984" y="2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1" name="Rectangle 70"/>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a:p>
        </p:txBody>
      </p:sp>
      <p:pic>
        <p:nvPicPr>
          <p:cNvPr id="13" name="Picture 77" descr="j0284911"/>
          <p:cNvPicPr>
            <a:picLocks noChangeAspect="1" noChangeArrowheads="1"/>
          </p:cNvPicPr>
          <p:nvPr/>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smtClean="0"/>
              <a:t>Click to edit Master subtitle style</a:t>
            </a:r>
            <a:endParaRPr lang="en-US"/>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fld id="{5ED5BAE5-F921-461E-93F7-8E37D2394158}" type="datetimeFigureOut">
              <a:rPr lang="en-US" smtClean="0"/>
              <a:pPr/>
              <a:t>11/1/2012</a:t>
            </a:fld>
            <a:endParaRPr lang="en-US"/>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r>
              <a:rPr lang="en-US" noProof="0" smtClean="0"/>
              <a:t>Click icon to add table</a:t>
            </a:r>
          </a:p>
        </p:txBody>
      </p:sp>
      <p:sp>
        <p:nvSpPr>
          <p:cNvPr id="4"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fld id="{4F2E6A6A-B0EC-43B0-AF5A-219930A14B75}" type="slidenum">
              <a:rPr lang="en-US" smtClean="0"/>
              <a:pPr/>
              <a:t>‹#›</a:t>
            </a:fld>
            <a:endParaRPr lang="en-US"/>
          </a:p>
        </p:txBody>
      </p:sp>
      <p:sp>
        <p:nvSpPr>
          <p:cNvPr id="1085" name="Line 61"/>
          <p:cNvSpPr>
            <a:spLocks noChangeShapeType="1"/>
          </p:cNvSpPr>
          <p:nvPr/>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a:p>
        </p:txBody>
      </p:sp>
      <p:sp>
        <p:nvSpPr>
          <p:cNvPr id="1093" name="Text Box 69"/>
          <p:cNvSpPr txBox="1">
            <a:spLocks noChangeArrowheads="1"/>
          </p:cNvSpPr>
          <p:nvPr/>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a:solidFill>
                  <a:srgbClr val="000000"/>
                </a:solidFill>
                <a:latin typeface="Verdana" pitchFamily="34" charset="0"/>
              </a:rPr>
              <a:t>© 2007, Cognizant Technology Solutions                                             Confidential </a:t>
            </a:r>
          </a:p>
          <a:p>
            <a:pPr>
              <a:defRPr/>
            </a:pPr>
            <a:endParaRPr lang="en-US" sz="800">
              <a:solidFill>
                <a:srgbClr val="000000"/>
              </a:solidFill>
              <a:latin typeface="Verdana" pitchFamily="34" charset="0"/>
            </a:endParaRPr>
          </a:p>
        </p:txBody>
      </p:sp>
      <p:sp>
        <p:nvSpPr>
          <p:cNvPr id="1097" name="Line 73"/>
          <p:cNvSpPr>
            <a:spLocks noChangeShapeType="1"/>
          </p:cNvSpPr>
          <p:nvPr/>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a:p>
        </p:txBody>
      </p:sp>
      <p:sp>
        <p:nvSpPr>
          <p:cNvPr id="1098" name="Rectangle 74"/>
          <p:cNvSpPr>
            <a:spLocks noChangeArrowheads="1"/>
          </p:cNvSpPr>
          <p:nvPr/>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a:p>
        </p:txBody>
      </p:sp>
      <p:sp>
        <p:nvSpPr>
          <p:cNvPr id="1036"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a:p>
        </p:txBody>
      </p:sp>
      <p:pic>
        <p:nvPicPr>
          <p:cNvPr id="1038"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pic>
        <p:nvPicPr>
          <p:cNvPr id="1040" name="Picture 16" descr="Academy Logo.jpg"/>
          <p:cNvPicPr>
            <a:picLocks noChangeAspect="1"/>
          </p:cNvPicPr>
          <p:nvPr/>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txStyles>
    <p:titleStyle>
      <a:lvl1pPr algn="ctr" rtl="0" eaLnBrk="1" fontAlgn="base" hangingPunct="1">
        <a:spcBef>
          <a:spcPct val="0"/>
        </a:spcBef>
        <a:spcAft>
          <a:spcPct val="0"/>
        </a:spcAft>
        <a:defRPr sz="4000">
          <a:solidFill>
            <a:schemeClr val="bg1"/>
          </a:solidFill>
          <a:latin typeface="+mj-lt"/>
          <a:ea typeface="+mj-ea"/>
          <a:cs typeface="+mj-cs"/>
        </a:defRPr>
      </a:lvl1pPr>
      <a:lvl2pPr algn="ctr" rtl="0" eaLnBrk="1" fontAlgn="base" hangingPunct="1">
        <a:spcBef>
          <a:spcPct val="0"/>
        </a:spcBef>
        <a:spcAft>
          <a:spcPct val="0"/>
        </a:spcAft>
        <a:defRPr sz="4000">
          <a:solidFill>
            <a:schemeClr val="bg1"/>
          </a:solidFill>
          <a:latin typeface="Monotype Corsiva" pitchFamily="66" charset="0"/>
        </a:defRPr>
      </a:lvl2pPr>
      <a:lvl3pPr algn="ctr" rtl="0" eaLnBrk="1" fontAlgn="base" hangingPunct="1">
        <a:spcBef>
          <a:spcPct val="0"/>
        </a:spcBef>
        <a:spcAft>
          <a:spcPct val="0"/>
        </a:spcAft>
        <a:defRPr sz="4000">
          <a:solidFill>
            <a:schemeClr val="bg1"/>
          </a:solidFill>
          <a:latin typeface="Monotype Corsiva" pitchFamily="66" charset="0"/>
        </a:defRPr>
      </a:lvl3pPr>
      <a:lvl4pPr algn="ctr" rtl="0" eaLnBrk="1" fontAlgn="base" hangingPunct="1">
        <a:spcBef>
          <a:spcPct val="0"/>
        </a:spcBef>
        <a:spcAft>
          <a:spcPct val="0"/>
        </a:spcAft>
        <a:defRPr sz="4000">
          <a:solidFill>
            <a:schemeClr val="bg1"/>
          </a:solidFill>
          <a:latin typeface="Monotype Corsiva" pitchFamily="66" charset="0"/>
        </a:defRPr>
      </a:lvl4pPr>
      <a:lvl5pPr algn="ctr" rtl="0" eaLnBrk="1" fontAlgn="base" hangingPunct="1">
        <a:spcBef>
          <a:spcPct val="0"/>
        </a:spcBef>
        <a:spcAft>
          <a:spcPct val="0"/>
        </a:spcAft>
        <a:defRPr sz="4000">
          <a:solidFill>
            <a:schemeClr val="bg1"/>
          </a:solidFill>
          <a:latin typeface="Monotype Corsiva" pitchFamily="66" charset="0"/>
        </a:defRPr>
      </a:lvl5pPr>
      <a:lvl6pPr marL="457200" algn="ctr" rtl="0" eaLnBrk="1" fontAlgn="base" hangingPunct="1">
        <a:spcBef>
          <a:spcPct val="0"/>
        </a:spcBef>
        <a:spcAft>
          <a:spcPct val="0"/>
        </a:spcAft>
        <a:defRPr sz="4000">
          <a:solidFill>
            <a:schemeClr val="bg1"/>
          </a:solidFill>
          <a:latin typeface="Monotype Corsiva" pitchFamily="66" charset="0"/>
        </a:defRPr>
      </a:lvl6pPr>
      <a:lvl7pPr marL="914400" algn="ctr" rtl="0" eaLnBrk="1" fontAlgn="base" hangingPunct="1">
        <a:spcBef>
          <a:spcPct val="0"/>
        </a:spcBef>
        <a:spcAft>
          <a:spcPct val="0"/>
        </a:spcAft>
        <a:defRPr sz="4000">
          <a:solidFill>
            <a:schemeClr val="bg1"/>
          </a:solidFill>
          <a:latin typeface="Monotype Corsiva" pitchFamily="66" charset="0"/>
        </a:defRPr>
      </a:lvl7pPr>
      <a:lvl8pPr marL="1371600" algn="ctr" rtl="0" eaLnBrk="1" fontAlgn="base" hangingPunct="1">
        <a:spcBef>
          <a:spcPct val="0"/>
        </a:spcBef>
        <a:spcAft>
          <a:spcPct val="0"/>
        </a:spcAft>
        <a:defRPr sz="4000">
          <a:solidFill>
            <a:schemeClr val="bg1"/>
          </a:solidFill>
          <a:latin typeface="Monotype Corsiva" pitchFamily="66" charset="0"/>
        </a:defRPr>
      </a:lvl8pPr>
      <a:lvl9pPr marL="1828800" algn="ctr" rtl="0" eaLnBrk="1" fontAlgn="base" hangingPunct="1">
        <a:spcBef>
          <a:spcPct val="0"/>
        </a:spcBef>
        <a:spcAft>
          <a:spcPct val="0"/>
        </a:spcAft>
        <a:defRPr sz="4000">
          <a:solidFill>
            <a:schemeClr val="bg1"/>
          </a:solidFill>
          <a:latin typeface="Monotype Corsiva" pitchFamily="66" charset="0"/>
        </a:defRPr>
      </a:lvl9pPr>
    </p:titleStyle>
    <p:bodyStyle>
      <a:lvl1pPr marL="342900" indent="-342900" algn="l" rtl="0" eaLnBrk="1" fontAlgn="base" hangingPunct="1">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1" fontAlgn="base" hangingPunct="1">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odetocode.com/Articles/365.aspx" TargetMode="External"/><Relationship Id="rId2" Type="http://schemas.openxmlformats.org/officeDocument/2006/relationships/hyperlink" Target="http://dba.stackexchange.com/questions/16385/whats-the-difference-between-a-temp-table-and-table-variable-in-sql-server" TargetMode="External"/><Relationship Id="rId1" Type="http://schemas.openxmlformats.org/officeDocument/2006/relationships/slideLayout" Target="../slideLayouts/slideLayout2.xml"/><Relationship Id="rId5" Type="http://schemas.openxmlformats.org/officeDocument/2006/relationships/hyperlink" Target="http://sqlwithmanoj.wordpress.com/category/tempdb/" TargetMode="External"/><Relationship Id="rId4" Type="http://schemas.openxmlformats.org/officeDocument/2006/relationships/hyperlink" Target="http://sqlnerd.blogspot.in/2005/09/temp-tables-vs-table-variables.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SQL Server 2008 new features</a:t>
            </a:r>
          </a:p>
        </p:txBody>
      </p:sp>
      <p:sp>
        <p:nvSpPr>
          <p:cNvPr id="3075" name="Rectangle 5"/>
          <p:cNvSpPr>
            <a:spLocks noGrp="1" noChangeArrowheads="1"/>
          </p:cNvSpPr>
          <p:nvPr>
            <p:ph type="subTitle" idx="1"/>
          </p:nvPr>
        </p:nvSpPr>
        <p:spPr/>
        <p:txBody>
          <a:bodyPr/>
          <a:lstStyle/>
          <a:p>
            <a:pPr eaLnBrk="1" hangingPunct="1"/>
            <a:r>
              <a:rPr lang="en-US" b="0" dirty="0" smtClean="0">
                <a:latin typeface="Gill Sans MT" pitchFamily="34" charset="0"/>
              </a:rPr>
              <a:t>Day 1</a:t>
            </a:r>
          </a:p>
        </p:txBody>
      </p:sp>
      <p:pic>
        <p:nvPicPr>
          <p:cNvPr id="3076" name="Picture 18" descr="MrSmarty_Mascot_R"/>
          <p:cNvPicPr>
            <a:picLocks noChangeAspect="1" noChangeArrowheads="1"/>
          </p:cNvPicPr>
          <p:nvPr/>
        </p:nvPicPr>
        <p:blipFill>
          <a:blip r:embed="rId2" cstate="print"/>
          <a:srcRect/>
          <a:stretch>
            <a:fillRect/>
          </a:stretch>
        </p:blipFill>
        <p:spPr bwMode="auto">
          <a:xfrm>
            <a:off x="4913313" y="5392738"/>
            <a:ext cx="1335087" cy="1393825"/>
          </a:xfrm>
          <a:prstGeom prst="rect">
            <a:avLst/>
          </a:prstGeom>
          <a:noFill/>
          <a:ln w="9525">
            <a:noFill/>
            <a:miter lim="800000"/>
            <a:headEnd/>
            <a:tailEnd/>
          </a:ln>
        </p:spPr>
      </p:pic>
      <p:sp>
        <p:nvSpPr>
          <p:cNvPr id="3077"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a:solidFill>
                  <a:srgbClr val="3188B4"/>
                </a:solidFill>
              </a:rPr>
              <a:t>C3: Protected</a:t>
            </a:r>
          </a:p>
        </p:txBody>
      </p:sp>
    </p:spTree>
    <p:extLst>
      <p:ext uri="{BB962C8B-B14F-4D97-AF65-F5344CB8AC3E}">
        <p14:creationId xmlns:p14="http://schemas.microsoft.com/office/powerpoint/2010/main" xmlns="" val="1938243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7924800" cy="1828800"/>
          </a:xfrm>
        </p:spPr>
        <p:txBody>
          <a:bodyPr/>
          <a:lstStyle/>
          <a:p>
            <a:pPr algn="ctr"/>
            <a:r>
              <a:rPr lang="en-US" sz="4400" dirty="0" smtClean="0"/>
              <a:t>TABLE VARIABLE (3/3)</a:t>
            </a:r>
            <a:endParaRPr lang="en-US" sz="4000" dirty="0"/>
          </a:p>
        </p:txBody>
      </p:sp>
      <p:sp>
        <p:nvSpPr>
          <p:cNvPr id="3" name="Content Placeholder 2"/>
          <p:cNvSpPr>
            <a:spLocks noGrp="1"/>
          </p:cNvSpPr>
          <p:nvPr>
            <p:ph idx="1"/>
          </p:nvPr>
        </p:nvSpPr>
        <p:spPr>
          <a:xfrm>
            <a:off x="609600" y="914400"/>
            <a:ext cx="7924800" cy="5791200"/>
          </a:xfrm>
        </p:spPr>
        <p:txBody>
          <a:bodyPr>
            <a:normAutofit fontScale="47500" lnSpcReduction="20000"/>
          </a:bodyPr>
          <a:lstStyle/>
          <a:p>
            <a:r>
              <a:rPr lang="en-US" sz="5100" dirty="0" smtClean="0"/>
              <a:t>The table definition of a table variable cannot change after the</a:t>
            </a:r>
          </a:p>
          <a:p>
            <a:pPr>
              <a:buNone/>
            </a:pPr>
            <a:r>
              <a:rPr lang="en-US" sz="5100" dirty="0" smtClean="0"/>
              <a:t>	 DECLARE statement.</a:t>
            </a:r>
          </a:p>
          <a:p>
            <a:r>
              <a:rPr lang="en-US" sz="5100" dirty="0" smtClean="0"/>
              <a:t>Cannot use a table variable with SELECT INTO,ALTER &amp; TRUNCATE</a:t>
            </a:r>
          </a:p>
          <a:p>
            <a:r>
              <a:rPr lang="en-US" sz="5100" dirty="0" smtClean="0"/>
              <a:t>Can use a table variable as the return value of a UDF.</a:t>
            </a:r>
          </a:p>
          <a:p>
            <a:pPr>
              <a:buNone/>
            </a:pPr>
            <a:r>
              <a:rPr lang="en-US" sz="4400" dirty="0" err="1" smtClean="0"/>
              <a:t>Eg</a:t>
            </a:r>
            <a:r>
              <a:rPr lang="en-US" sz="4400" dirty="0" smtClean="0"/>
              <a:t>:</a:t>
            </a:r>
          </a:p>
          <a:p>
            <a:pPr>
              <a:buNone/>
            </a:pPr>
            <a:r>
              <a:rPr lang="en-US" sz="4400" dirty="0" smtClean="0"/>
              <a:t>create function fun()</a:t>
            </a:r>
          </a:p>
          <a:p>
            <a:pPr>
              <a:buNone/>
            </a:pPr>
            <a:r>
              <a:rPr lang="en-US" sz="4400" dirty="0" smtClean="0"/>
              <a:t>returns @</a:t>
            </a:r>
            <a:r>
              <a:rPr lang="en-US" sz="4400" dirty="0" err="1" smtClean="0"/>
              <a:t>newtab</a:t>
            </a:r>
            <a:r>
              <a:rPr lang="en-US" sz="4400" dirty="0" smtClean="0"/>
              <a:t> table(</a:t>
            </a:r>
            <a:r>
              <a:rPr lang="en-US" sz="4400" dirty="0" err="1" smtClean="0"/>
              <a:t>e_name</a:t>
            </a:r>
            <a:r>
              <a:rPr lang="en-US" sz="4400" dirty="0" smtClean="0"/>
              <a:t> </a:t>
            </a:r>
            <a:r>
              <a:rPr lang="en-US" sz="4400" dirty="0" err="1" smtClean="0"/>
              <a:t>varchar</a:t>
            </a:r>
            <a:r>
              <a:rPr lang="en-US" sz="4400" dirty="0" smtClean="0"/>
              <a:t>(20))</a:t>
            </a:r>
          </a:p>
          <a:p>
            <a:pPr>
              <a:buNone/>
            </a:pPr>
            <a:r>
              <a:rPr lang="en-US" sz="4400" dirty="0" smtClean="0"/>
              <a:t>as</a:t>
            </a:r>
          </a:p>
          <a:p>
            <a:pPr>
              <a:buNone/>
            </a:pPr>
            <a:r>
              <a:rPr lang="en-US" sz="4400" dirty="0" smtClean="0"/>
              <a:t>begin</a:t>
            </a:r>
          </a:p>
          <a:p>
            <a:pPr>
              <a:buNone/>
            </a:pPr>
            <a:r>
              <a:rPr lang="en-US" sz="4400" dirty="0" smtClean="0"/>
              <a:t>insert @</a:t>
            </a:r>
            <a:r>
              <a:rPr lang="en-US" sz="4400" dirty="0" err="1" smtClean="0"/>
              <a:t>newtab</a:t>
            </a:r>
            <a:r>
              <a:rPr lang="en-US" sz="4400" dirty="0" smtClean="0"/>
              <a:t> select * from xx</a:t>
            </a:r>
          </a:p>
          <a:p>
            <a:pPr>
              <a:buNone/>
            </a:pPr>
            <a:r>
              <a:rPr lang="en-US" sz="4400" dirty="0" smtClean="0"/>
              <a:t>return</a:t>
            </a:r>
          </a:p>
          <a:p>
            <a:pPr>
              <a:buNone/>
            </a:pPr>
            <a:r>
              <a:rPr lang="en-US" sz="4400" dirty="0" smtClean="0"/>
              <a:t>end</a:t>
            </a:r>
          </a:p>
          <a:p>
            <a:pPr>
              <a:buNone/>
            </a:pPr>
            <a:r>
              <a:rPr lang="en-US" sz="4400" dirty="0" smtClean="0"/>
              <a:t>select * from dbo.fun()</a:t>
            </a:r>
          </a:p>
          <a:p>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924800" cy="1143000"/>
          </a:xfrm>
        </p:spPr>
        <p:txBody>
          <a:bodyPr/>
          <a:lstStyle/>
          <a:p>
            <a:pPr algn="ctr"/>
            <a:r>
              <a:rPr lang="en-US" sz="4400" dirty="0" smtClean="0"/>
              <a:t>DIFFERENCES</a:t>
            </a:r>
            <a:endParaRPr lang="en-US" sz="4400" dirty="0"/>
          </a:p>
        </p:txBody>
      </p:sp>
      <p:sp>
        <p:nvSpPr>
          <p:cNvPr id="3" name="Content Placeholder 2"/>
          <p:cNvSpPr>
            <a:spLocks noGrp="1"/>
          </p:cNvSpPr>
          <p:nvPr>
            <p:ph idx="1"/>
          </p:nvPr>
        </p:nvSpPr>
        <p:spPr>
          <a:xfrm>
            <a:off x="609600" y="1219200"/>
            <a:ext cx="7924800" cy="5410200"/>
          </a:xfrm>
        </p:spPr>
        <p:txBody>
          <a:bodyPr>
            <a:normAutofit/>
          </a:bodyPr>
          <a:lstStyle/>
          <a:p>
            <a:r>
              <a:rPr lang="en-US" sz="2800" dirty="0" smtClean="0"/>
              <a:t>Unlike Temporary table, table variables cannot do any DDL operations.</a:t>
            </a:r>
          </a:p>
          <a:p>
            <a:r>
              <a:rPr lang="en-US" sz="2800" dirty="0" smtClean="0"/>
              <a:t>Table variables cannot have Non-Clustered Indexes.</a:t>
            </a:r>
          </a:p>
          <a:p>
            <a:r>
              <a:rPr lang="en-US" sz="2800" dirty="0" smtClean="0"/>
              <a:t>Statistics cannot be created against table variables.</a:t>
            </a:r>
          </a:p>
          <a:p>
            <a:r>
              <a:rPr lang="en-US" sz="2800" dirty="0" smtClean="0"/>
              <a:t>Temporary tables cannot be used inside a function. Table variables can be used inside scalar or multi-statement table UDFs.</a:t>
            </a:r>
          </a:p>
          <a:p>
            <a:r>
              <a:rPr lang="en-US" sz="2800" dirty="0" smtClean="0"/>
              <a:t>ROLLBACK command will affect a #temp table but leave the @</a:t>
            </a:r>
            <a:r>
              <a:rPr lang="en-US" sz="2800" dirty="0" err="1" smtClean="0"/>
              <a:t>table_variable</a:t>
            </a:r>
            <a:r>
              <a:rPr lang="en-US" sz="2800" dirty="0" smtClean="0"/>
              <a:t> untouched.</a:t>
            </a:r>
          </a:p>
          <a:p>
            <a:endParaRPr lang="en-US" sz="2800" dirty="0" smtClean="0"/>
          </a:p>
          <a:p>
            <a:pPr>
              <a:buNone/>
            </a:pPr>
            <a:endParaRPr lang="en-US" dirty="0"/>
          </a:p>
        </p:txBody>
      </p:sp>
    </p:spTree>
    <p:extLst>
      <p:ext uri="{BB962C8B-B14F-4D97-AF65-F5344CB8AC3E}">
        <p14:creationId xmlns:p14="http://schemas.microsoft.com/office/powerpoint/2010/main" xmlns="" val="37092243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924800" cy="1143000"/>
          </a:xfrm>
        </p:spPr>
        <p:txBody>
          <a:bodyPr/>
          <a:lstStyle/>
          <a:p>
            <a:pPr algn="ctr"/>
            <a:r>
              <a:rPr lang="en-US" sz="4400" dirty="0" smtClean="0"/>
              <a:t>EXAMPLE </a:t>
            </a:r>
            <a:r>
              <a:rPr lang="en-US" dirty="0" smtClean="0"/>
              <a:t> </a:t>
            </a:r>
            <a:endParaRPr lang="en-US" dirty="0"/>
          </a:p>
        </p:txBody>
      </p:sp>
      <p:sp>
        <p:nvSpPr>
          <p:cNvPr id="3" name="Content Placeholder 2"/>
          <p:cNvSpPr>
            <a:spLocks noGrp="1"/>
          </p:cNvSpPr>
          <p:nvPr>
            <p:ph idx="1"/>
          </p:nvPr>
        </p:nvSpPr>
        <p:spPr>
          <a:xfrm>
            <a:off x="609600" y="990600"/>
            <a:ext cx="7924800" cy="5867400"/>
          </a:xfrm>
        </p:spPr>
        <p:txBody>
          <a:bodyPr>
            <a:normAutofit fontScale="77500" lnSpcReduction="20000"/>
          </a:bodyPr>
          <a:lstStyle/>
          <a:p>
            <a:pPr>
              <a:buNone/>
            </a:pPr>
            <a:r>
              <a:rPr lang="en-US" sz="2600" dirty="0" smtClean="0"/>
              <a:t>	</a:t>
            </a:r>
            <a:r>
              <a:rPr lang="en-US" sz="3100" dirty="0" smtClean="0"/>
              <a:t>DECLARE @T TABLE(X INT)</a:t>
            </a:r>
            <a:br>
              <a:rPr lang="en-US" sz="3100" dirty="0" smtClean="0"/>
            </a:br>
            <a:r>
              <a:rPr lang="en-US" sz="3100" dirty="0" smtClean="0"/>
              <a:t>CREATE TABLE #T(X INT)</a:t>
            </a:r>
            <a:br>
              <a:rPr lang="en-US" sz="3100" dirty="0" smtClean="0"/>
            </a:br>
            <a:r>
              <a:rPr lang="en-US" sz="3100" dirty="0" smtClean="0"/>
              <a:t/>
            </a:r>
            <a:br>
              <a:rPr lang="en-US" sz="3100" dirty="0" smtClean="0"/>
            </a:br>
            <a:r>
              <a:rPr lang="en-US" sz="3100" dirty="0" smtClean="0"/>
              <a:t>BEGIN TRAN</a:t>
            </a:r>
            <a:br>
              <a:rPr lang="en-US" sz="3100" dirty="0" smtClean="0"/>
            </a:br>
            <a:r>
              <a:rPr lang="en-US" sz="3100" dirty="0" smtClean="0"/>
              <a:t/>
            </a:r>
            <a:br>
              <a:rPr lang="en-US" sz="3100" dirty="0" smtClean="0"/>
            </a:br>
            <a:r>
              <a:rPr lang="en-US" sz="3100" dirty="0" smtClean="0"/>
              <a:t>INSERT #T </a:t>
            </a:r>
            <a:br>
              <a:rPr lang="en-US" sz="3100" dirty="0" smtClean="0"/>
            </a:br>
            <a:r>
              <a:rPr lang="en-US" sz="3100" dirty="0" smtClean="0"/>
              <a:t>OUTPUT INSERTED.X INTO @T VALUES(1),(2),(3)</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/*Both have 3 rows*/</a:t>
            </a:r>
            <a:br>
              <a:rPr lang="en-US" sz="3100" dirty="0" smtClean="0"/>
            </a:br>
            <a:r>
              <a:rPr lang="en-US" sz="3100" dirty="0" smtClean="0"/>
              <a:t>SELECT * FROM #T</a:t>
            </a:r>
            <a:br>
              <a:rPr lang="en-US" sz="3100" dirty="0" smtClean="0"/>
            </a:br>
            <a:r>
              <a:rPr lang="en-US" sz="3100" dirty="0" smtClean="0"/>
              <a:t>SELECT * FROM @T</a:t>
            </a:r>
            <a:br>
              <a:rPr lang="en-US" sz="3100" dirty="0" smtClean="0"/>
            </a:br>
            <a:r>
              <a:rPr lang="en-US" sz="3100" dirty="0" smtClean="0"/>
              <a:t/>
            </a:r>
            <a:br>
              <a:rPr lang="en-US" sz="3100" dirty="0" smtClean="0"/>
            </a:br>
            <a:r>
              <a:rPr lang="en-US" sz="3100" dirty="0" smtClean="0"/>
              <a:t>ROLLBACK</a:t>
            </a:r>
            <a:endParaRPr lang="en-US" sz="3100" dirty="0"/>
          </a:p>
          <a:p>
            <a:pPr>
              <a:buNone/>
            </a:pPr>
            <a:r>
              <a:rPr lang="en-US" sz="3100" dirty="0" smtClean="0"/>
              <a:t>/*Only table variable now has rows*/</a:t>
            </a:r>
            <a:br>
              <a:rPr lang="en-US" sz="3100" dirty="0" smtClean="0"/>
            </a:br>
            <a:r>
              <a:rPr lang="en-US" sz="3100" dirty="0" smtClean="0"/>
              <a:t>SELECT * FROM #T</a:t>
            </a:r>
            <a:br>
              <a:rPr lang="en-US" sz="3100" dirty="0" smtClean="0"/>
            </a:br>
            <a:r>
              <a:rPr lang="en-US" sz="3100" dirty="0" smtClean="0"/>
              <a:t>SELECT * FROM @T</a:t>
            </a:r>
            <a:br>
              <a:rPr lang="en-US" sz="3100" dirty="0" smtClean="0"/>
            </a:br>
            <a:r>
              <a:rPr lang="en-US" sz="3100" dirty="0" smtClean="0"/>
              <a:t>DROP TABLE #T</a:t>
            </a:r>
            <a:endParaRPr lang="en-US" sz="2600"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SIMILARITIES</a:t>
            </a:r>
            <a:endParaRPr lang="en-US" sz="4400" dirty="0"/>
          </a:p>
        </p:txBody>
      </p:sp>
      <p:sp>
        <p:nvSpPr>
          <p:cNvPr id="3" name="Content Placeholder 2"/>
          <p:cNvSpPr>
            <a:spLocks noGrp="1"/>
          </p:cNvSpPr>
          <p:nvPr>
            <p:ph idx="1"/>
          </p:nvPr>
        </p:nvSpPr>
        <p:spPr/>
        <p:txBody>
          <a:bodyPr>
            <a:normAutofit/>
          </a:bodyPr>
          <a:lstStyle/>
          <a:p>
            <a:r>
              <a:rPr lang="en-US" sz="2800" dirty="0" smtClean="0"/>
              <a:t>Instantiated in </a:t>
            </a:r>
            <a:r>
              <a:rPr lang="en-US" sz="2800" dirty="0" err="1" smtClean="0"/>
              <a:t>tempdb</a:t>
            </a:r>
            <a:r>
              <a:rPr lang="en-US" sz="2800" dirty="0" smtClean="0"/>
              <a:t>.</a:t>
            </a:r>
          </a:p>
          <a:p>
            <a:r>
              <a:rPr lang="en-US" sz="2800" dirty="0" smtClean="0"/>
              <a:t>Clustered indexes can be created on table variables and temporary tables.</a:t>
            </a:r>
          </a:p>
          <a:p>
            <a:r>
              <a:rPr lang="en-US" sz="2800" dirty="0" smtClean="0"/>
              <a:t>Both are logged in the transaction log.</a:t>
            </a:r>
          </a:p>
          <a:p>
            <a:r>
              <a:rPr lang="en-US" sz="2800" dirty="0" smtClean="0"/>
              <a:t>Just as with temp and regular tables, users can perform all DML queries against a table variable:  SELECT, INSERT, UPDATE, and DELETE.</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057400"/>
          </a:xfrm>
        </p:spPr>
        <p:txBody>
          <a:bodyPr>
            <a:noAutofit/>
          </a:bodyPr>
          <a:lstStyle/>
          <a:p>
            <a:pPr algn="ctr"/>
            <a:r>
              <a:rPr lang="en-US" sz="4400" dirty="0" smtClean="0"/>
              <a:t>CHOOSING BETWEEN TEMPORARY TABLES &amp; </a:t>
            </a:r>
            <a:br>
              <a:rPr lang="en-US" sz="4400" dirty="0" smtClean="0"/>
            </a:br>
            <a:r>
              <a:rPr lang="en-US" sz="4400" dirty="0" smtClean="0"/>
              <a:t>TABLE VARIABLES</a:t>
            </a:r>
            <a:endParaRPr lang="en-US" sz="4400" dirty="0"/>
          </a:p>
        </p:txBody>
      </p:sp>
      <p:sp>
        <p:nvSpPr>
          <p:cNvPr id="3" name="Content Placeholder 2"/>
          <p:cNvSpPr>
            <a:spLocks noGrp="1"/>
          </p:cNvSpPr>
          <p:nvPr>
            <p:ph idx="1"/>
          </p:nvPr>
        </p:nvSpPr>
        <p:spPr>
          <a:xfrm>
            <a:off x="609600" y="2209800"/>
            <a:ext cx="7924800" cy="3962400"/>
          </a:xfrm>
        </p:spPr>
        <p:txBody>
          <a:bodyPr>
            <a:normAutofit/>
          </a:bodyPr>
          <a:lstStyle/>
          <a:p>
            <a:pPr marL="0" indent="0">
              <a:buNone/>
            </a:pPr>
            <a:r>
              <a:rPr lang="en-US" dirty="0" smtClean="0"/>
              <a:t>	</a:t>
            </a:r>
            <a:r>
              <a:rPr lang="en-US" sz="2800" dirty="0" smtClean="0"/>
              <a:t>The size of the </a:t>
            </a:r>
            <a:r>
              <a:rPr lang="en-US" sz="2800" dirty="0" err="1" smtClean="0"/>
              <a:t>resultset</a:t>
            </a:r>
            <a:r>
              <a:rPr lang="en-US" sz="2800" dirty="0" smtClean="0"/>
              <a:t> will determine which solution to choose.</a:t>
            </a:r>
          </a:p>
          <a:p>
            <a:pPr marL="0" indent="0"/>
            <a:r>
              <a:rPr lang="en-US" sz="2800" dirty="0" smtClean="0"/>
              <a:t> If the </a:t>
            </a:r>
            <a:r>
              <a:rPr lang="en-US" sz="2800" dirty="0" err="1" smtClean="0"/>
              <a:t>resultset</a:t>
            </a:r>
            <a:r>
              <a:rPr lang="en-US" sz="2800" dirty="0" smtClean="0"/>
              <a:t> is large, the </a:t>
            </a:r>
            <a:r>
              <a:rPr lang="en-US" sz="2800" i="1" dirty="0" smtClean="0"/>
              <a:t>temporary table </a:t>
            </a:r>
            <a:r>
              <a:rPr lang="en-US" sz="2800" dirty="0" smtClean="0"/>
              <a:t> is always the optimum choice.</a:t>
            </a:r>
          </a:p>
          <a:p>
            <a:pPr marL="0" indent="0"/>
            <a:r>
              <a:rPr lang="en-US" sz="2800" dirty="0" smtClean="0"/>
              <a:t> If the </a:t>
            </a:r>
            <a:r>
              <a:rPr lang="en-US" sz="2800" dirty="0" err="1" smtClean="0"/>
              <a:t>resultset</a:t>
            </a:r>
            <a:r>
              <a:rPr lang="en-US" sz="2800" dirty="0" smtClean="0"/>
              <a:t> is small,  the </a:t>
            </a:r>
            <a:r>
              <a:rPr lang="en-US" sz="2800" i="1" dirty="0" smtClean="0"/>
              <a:t>table variable</a:t>
            </a:r>
            <a:r>
              <a:rPr lang="en-US" sz="2800" dirty="0" smtClean="0"/>
              <a:t> is always the optimum choice.</a:t>
            </a:r>
            <a:endParaRPr lang="en-US" sz="2800" dirty="0"/>
          </a:p>
        </p:txBody>
      </p:sp>
    </p:spTree>
    <p:extLst>
      <p:ext uri="{BB962C8B-B14F-4D97-AF65-F5344CB8AC3E}">
        <p14:creationId xmlns:p14="http://schemas.microsoft.com/office/powerpoint/2010/main" xmlns="" val="1657566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SUMMARY</a:t>
            </a:r>
            <a:endParaRPr lang="en-US" dirty="0"/>
          </a:p>
        </p:txBody>
      </p:sp>
      <p:sp>
        <p:nvSpPr>
          <p:cNvPr id="3" name="Content Placeholder 2"/>
          <p:cNvSpPr>
            <a:spLocks noGrp="1"/>
          </p:cNvSpPr>
          <p:nvPr>
            <p:ph idx="1"/>
          </p:nvPr>
        </p:nvSpPr>
        <p:spPr/>
        <p:txBody>
          <a:bodyPr>
            <a:normAutofit/>
          </a:bodyPr>
          <a:lstStyle/>
          <a:p>
            <a:r>
              <a:rPr lang="en-US" sz="2800" dirty="0" smtClean="0"/>
              <a:t>Temporary </a:t>
            </a:r>
            <a:r>
              <a:rPr lang="en-US" sz="2800" dirty="0"/>
              <a:t>table </a:t>
            </a:r>
            <a:r>
              <a:rPr lang="en-US" sz="2800" dirty="0" smtClean="0"/>
              <a:t>is </a:t>
            </a:r>
            <a:r>
              <a:rPr lang="en-US" sz="2800" dirty="0"/>
              <a:t>generally created to store session specific </a:t>
            </a:r>
            <a:r>
              <a:rPr lang="en-US" sz="2800" dirty="0" smtClean="0"/>
              <a:t>data.</a:t>
            </a:r>
          </a:p>
          <a:p>
            <a:r>
              <a:rPr lang="en-US" sz="2800" dirty="0" smtClean="0"/>
              <a:t>Local, global and persistent temp tables are the different flavors of temp tables.</a:t>
            </a:r>
          </a:p>
          <a:p>
            <a:r>
              <a:rPr lang="en-US" sz="2800" dirty="0"/>
              <a:t>Table variables store a set of records and is scoped to the current batch</a:t>
            </a:r>
            <a:r>
              <a:rPr lang="en-US" sz="2800" dirty="0" smtClean="0"/>
              <a:t>.</a:t>
            </a:r>
          </a:p>
          <a:p>
            <a:r>
              <a:rPr lang="en-US" sz="2800" dirty="0" smtClean="0"/>
              <a:t>Depending upon the case, one of these can be used.</a:t>
            </a:r>
          </a:p>
          <a:p>
            <a:endParaRPr lang="en-US" sz="2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References </a:t>
            </a:r>
            <a:endParaRPr lang="en-US" dirty="0"/>
          </a:p>
        </p:txBody>
      </p:sp>
      <p:sp>
        <p:nvSpPr>
          <p:cNvPr id="3" name="Content Placeholder 2"/>
          <p:cNvSpPr>
            <a:spLocks noGrp="1"/>
          </p:cNvSpPr>
          <p:nvPr>
            <p:ph idx="1"/>
          </p:nvPr>
        </p:nvSpPr>
        <p:spPr/>
        <p:txBody>
          <a:bodyPr/>
          <a:lstStyle/>
          <a:p>
            <a:r>
              <a:rPr lang="en-US" sz="2800" i="1" dirty="0" smtClean="0">
                <a:solidFill>
                  <a:schemeClr val="tx1">
                    <a:lumMod val="95000"/>
                  </a:schemeClr>
                </a:solidFill>
                <a:hlinkClick r:id="rId2"/>
              </a:rPr>
              <a:t>http://dba.stackexchange.com/questions/16385/whats-the-difference-between-a-temp-table-and-table-variable-in-sql-server</a:t>
            </a:r>
            <a:endParaRPr lang="en-US" sz="2800" i="1" dirty="0" smtClean="0">
              <a:solidFill>
                <a:schemeClr val="tx1">
                  <a:lumMod val="95000"/>
                </a:schemeClr>
              </a:solidFill>
            </a:endParaRPr>
          </a:p>
          <a:p>
            <a:r>
              <a:rPr lang="en-US" sz="2800" i="1" dirty="0" smtClean="0">
                <a:solidFill>
                  <a:schemeClr val="tx1">
                    <a:lumMod val="95000"/>
                  </a:schemeClr>
                </a:solidFill>
                <a:hlinkClick r:id="rId3"/>
              </a:rPr>
              <a:t>http://odetocode.com/Articles/365.aspx</a:t>
            </a:r>
            <a:endParaRPr lang="en-US" sz="2800" i="1" dirty="0" smtClean="0">
              <a:solidFill>
                <a:schemeClr val="tx1">
                  <a:lumMod val="95000"/>
                </a:schemeClr>
              </a:solidFill>
            </a:endParaRPr>
          </a:p>
          <a:p>
            <a:r>
              <a:rPr lang="en-US" sz="2800" i="1" dirty="0" smtClean="0">
                <a:solidFill>
                  <a:schemeClr val="tx1">
                    <a:lumMod val="95000"/>
                  </a:schemeClr>
                </a:solidFill>
                <a:hlinkClick r:id="rId4"/>
              </a:rPr>
              <a:t>http://sqlnerd.blogspot.in/2005/09/temp-tables-vs-table-variables.html</a:t>
            </a:r>
            <a:endParaRPr lang="en-US" sz="2800" i="1" dirty="0" smtClean="0">
              <a:solidFill>
                <a:schemeClr val="tx1">
                  <a:lumMod val="95000"/>
                </a:schemeClr>
              </a:solidFill>
            </a:endParaRPr>
          </a:p>
          <a:p>
            <a:r>
              <a:rPr lang="en-US" sz="2800" i="1" dirty="0" smtClean="0">
                <a:solidFill>
                  <a:schemeClr val="tx1">
                    <a:lumMod val="95000"/>
                  </a:schemeClr>
                </a:solidFill>
                <a:hlinkClick r:id="rId5"/>
              </a:rPr>
              <a:t>http://sqlwithmanoj.wordpress.com/category/tempdb/</a:t>
            </a:r>
            <a:endParaRPr lang="en-US" sz="2800" i="1" dirty="0" smtClean="0">
              <a:solidFill>
                <a:schemeClr val="tx1">
                  <a:lumMod val="95000"/>
                </a:schemeClr>
              </a:solidFill>
            </a:endParaRP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C7935480-8D21-4AF7-8706-419CCB8B8FF3}" type="slidenum">
              <a:rPr lang="en-US" smtClean="0"/>
              <a:pPr/>
              <a:t>17</a:t>
            </a:fld>
            <a:endParaRPr lang="en-US" smtClean="0"/>
          </a:p>
        </p:txBody>
      </p:sp>
      <p:sp>
        <p:nvSpPr>
          <p:cNvPr id="14339" name="Rectangle 2"/>
          <p:cNvSpPr>
            <a:spLocks noGrp="1" noChangeArrowheads="1"/>
          </p:cNvSpPr>
          <p:nvPr>
            <p:ph type="title"/>
          </p:nvPr>
        </p:nvSpPr>
        <p:spPr/>
        <p:txBody>
          <a:bodyPr/>
          <a:lstStyle/>
          <a:p>
            <a:pPr eaLnBrk="1" hangingPunct="1"/>
            <a:r>
              <a:rPr lang="en-US" sz="3600" smtClean="0"/>
              <a:t>Test Your Understanding</a:t>
            </a:r>
          </a:p>
        </p:txBody>
      </p:sp>
      <p:sp>
        <p:nvSpPr>
          <p:cNvPr id="14340" name="Rectangle 3"/>
          <p:cNvSpPr>
            <a:spLocks noGrp="1" noChangeArrowheads="1"/>
          </p:cNvSpPr>
          <p:nvPr>
            <p:ph type="body" idx="1"/>
          </p:nvPr>
        </p:nvSpPr>
        <p:spPr/>
        <p:txBody>
          <a:bodyPr/>
          <a:lstStyle/>
          <a:p>
            <a:pPr eaLnBrk="1" hangingPunct="1"/>
            <a:r>
              <a:rPr lang="en-US" dirty="0" smtClean="0"/>
              <a:t>Explain the enhancements on SSMS.</a:t>
            </a:r>
          </a:p>
          <a:p>
            <a:pPr eaLnBrk="1" hangingPunct="1"/>
            <a:r>
              <a:rPr lang="en-US" dirty="0" smtClean="0"/>
              <a:t>Mention the major data type changes.</a:t>
            </a:r>
          </a:p>
          <a:p>
            <a:pPr eaLnBrk="1" hangingPunct="1"/>
            <a:r>
              <a:rPr lang="en-US" dirty="0" smtClean="0"/>
              <a:t>What are the major T-SQL changes in SQL Server 2008?</a:t>
            </a:r>
          </a:p>
          <a:p>
            <a:pPr eaLnBrk="1" hangingPunct="1"/>
            <a:r>
              <a:rPr lang="en-US" dirty="0" smtClean="0"/>
              <a:t>What are the major relational engine enhancements?</a:t>
            </a:r>
          </a:p>
          <a:p>
            <a:pPr eaLnBrk="1" hangingPunct="1"/>
            <a:endParaRPr lang="en-US" dirty="0" smtClean="0"/>
          </a:p>
        </p:txBody>
      </p:sp>
      <p:pic>
        <p:nvPicPr>
          <p:cNvPr id="14341" name="Picture 8"/>
          <p:cNvPicPr>
            <a:picLocks noChangeAspect="1" noChangeArrowheads="1"/>
          </p:cNvPicPr>
          <p:nvPr/>
        </p:nvPicPr>
        <p:blipFill>
          <a:blip r:embed="rId2" cstate="print"/>
          <a:srcRect/>
          <a:stretch>
            <a:fillRect/>
          </a:stretch>
        </p:blipFill>
        <p:spPr bwMode="auto">
          <a:xfrm>
            <a:off x="8201025" y="0"/>
            <a:ext cx="942975" cy="990600"/>
          </a:xfrm>
          <a:prstGeom prst="rect">
            <a:avLst/>
          </a:prstGeom>
          <a:noFill/>
          <a:ln w="9525" algn="ctr">
            <a:noFill/>
            <a:miter lim="800000"/>
            <a:headEnd/>
            <a:tailEnd/>
          </a:ln>
        </p:spPr>
      </p:pic>
    </p:spTree>
    <p:extLst>
      <p:ext uri="{BB962C8B-B14F-4D97-AF65-F5344CB8AC3E}">
        <p14:creationId xmlns:p14="http://schemas.microsoft.com/office/powerpoint/2010/main" xmlns="" val="18693452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9D50576F-3BF7-4DED-8EAB-E35EBB39F317}" type="slidenum">
              <a:rPr lang="en-US" smtClean="0"/>
              <a:pPr/>
              <a:t>18</a:t>
            </a:fld>
            <a:endParaRPr lang="en-US" smtClean="0"/>
          </a:p>
        </p:txBody>
      </p:sp>
      <p:sp>
        <p:nvSpPr>
          <p:cNvPr id="15363" name="Rectangle 2"/>
          <p:cNvSpPr>
            <a:spLocks noGrp="1" noChangeArrowheads="1"/>
          </p:cNvSpPr>
          <p:nvPr>
            <p:ph type="title"/>
          </p:nvPr>
        </p:nvSpPr>
        <p:spPr/>
        <p:txBody>
          <a:bodyPr/>
          <a:lstStyle/>
          <a:p>
            <a:pPr eaLnBrk="1" hangingPunct="1"/>
            <a:r>
              <a:rPr lang="en-US" sz="3600" dirty="0" smtClean="0"/>
              <a:t>SQL Server 2008 new features: Summary</a:t>
            </a:r>
          </a:p>
        </p:txBody>
      </p:sp>
      <p:sp>
        <p:nvSpPr>
          <p:cNvPr id="15364" name="Rectangle 3"/>
          <p:cNvSpPr>
            <a:spLocks noGrp="1" noChangeArrowheads="1"/>
          </p:cNvSpPr>
          <p:nvPr>
            <p:ph type="body" idx="1"/>
          </p:nvPr>
        </p:nvSpPr>
        <p:spPr/>
        <p:txBody>
          <a:bodyPr/>
          <a:lstStyle/>
          <a:p>
            <a:pPr eaLnBrk="1" hangingPunct="1"/>
            <a:r>
              <a:rPr lang="en-US" sz="1800" dirty="0" smtClean="0"/>
              <a:t>SSMS enhancements include expanded set of server reports, Central Management Server, Intellisense, T-SQL Debugging, Code Outlining</a:t>
            </a:r>
          </a:p>
          <a:p>
            <a:pPr eaLnBrk="1" hangingPunct="1"/>
            <a:r>
              <a:rPr lang="en-US" sz="1800" dirty="0" smtClean="0"/>
              <a:t>New data types are </a:t>
            </a:r>
          </a:p>
          <a:p>
            <a:pPr lvl="1" eaLnBrk="1" hangingPunct="1"/>
            <a:r>
              <a:rPr lang="en-US" sz="1600" dirty="0" smtClean="0"/>
              <a:t>Temporal,  Hierarchical and Spatial Data Types</a:t>
            </a:r>
          </a:p>
          <a:p>
            <a:pPr lvl="0"/>
            <a:r>
              <a:rPr lang="en-US" sz="2000" dirty="0" smtClean="0"/>
              <a:t>New T-SQL features are </a:t>
            </a:r>
          </a:p>
          <a:p>
            <a:pPr lvl="1"/>
            <a:r>
              <a:rPr lang="en-US" sz="1600" dirty="0" smtClean="0"/>
              <a:t>Variables declaration and initialization</a:t>
            </a:r>
          </a:p>
          <a:p>
            <a:pPr lvl="1"/>
            <a:r>
              <a:rPr lang="en-US" sz="1600" dirty="0" smtClean="0"/>
              <a:t>Row constructors - Table values clause, </a:t>
            </a:r>
          </a:p>
          <a:p>
            <a:pPr lvl="1"/>
            <a:r>
              <a:rPr lang="en-US" sz="1600" dirty="0" smtClean="0"/>
              <a:t>CONVERT enhancements</a:t>
            </a:r>
          </a:p>
          <a:p>
            <a:pPr lvl="1"/>
            <a:r>
              <a:rPr lang="en-US" sz="1600" dirty="0" err="1" smtClean="0"/>
              <a:t>Composable</a:t>
            </a:r>
            <a:r>
              <a:rPr lang="en-US" sz="1600" dirty="0" smtClean="0"/>
              <a:t> DML </a:t>
            </a:r>
          </a:p>
          <a:p>
            <a:pPr lvl="1"/>
            <a:r>
              <a:rPr lang="en-US" sz="1600" dirty="0" smtClean="0"/>
              <a:t>Table valued parameters.</a:t>
            </a:r>
          </a:p>
          <a:p>
            <a:pPr lvl="1"/>
            <a:r>
              <a:rPr lang="en-US" sz="1600" dirty="0" smtClean="0"/>
              <a:t>Merge and Grouping Set</a:t>
            </a:r>
          </a:p>
          <a:p>
            <a:pPr lvl="1"/>
            <a:r>
              <a:rPr lang="en-US" sz="1600" dirty="0" smtClean="0"/>
              <a:t>DDL Trigger enhancements</a:t>
            </a:r>
          </a:p>
          <a:p>
            <a:pPr lvl="1"/>
            <a:r>
              <a:rPr lang="en-US" sz="1600" dirty="0" smtClean="0"/>
              <a:t>Change Data Capture and Change Tracking</a:t>
            </a:r>
          </a:p>
          <a:p>
            <a:pPr lvl="0"/>
            <a:r>
              <a:rPr lang="en-US" sz="2000" dirty="0" smtClean="0"/>
              <a:t>Relational engine and Beyond relational enhancements are </a:t>
            </a:r>
          </a:p>
          <a:p>
            <a:pPr lvl="1"/>
            <a:r>
              <a:rPr lang="en-US" sz="1600" dirty="0" smtClean="0"/>
              <a:t>File Stream, Filtered Index, </a:t>
            </a:r>
            <a:r>
              <a:rPr lang="en-US" sz="1600" smtClean="0"/>
              <a:t>Sparse Column</a:t>
            </a:r>
            <a:endParaRPr lang="en-US" sz="2000" dirty="0" smtClean="0"/>
          </a:p>
        </p:txBody>
      </p:sp>
    </p:spTree>
    <p:extLst>
      <p:ext uri="{BB962C8B-B14F-4D97-AF65-F5344CB8AC3E}">
        <p14:creationId xmlns:p14="http://schemas.microsoft.com/office/powerpoint/2010/main" xmlns="" val="767074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84D75BB8-792A-4A8A-95C7-AC0961EA95FD}" type="slidenum">
              <a:rPr lang="en-US" smtClean="0"/>
              <a:pPr/>
              <a:t>19</a:t>
            </a:fld>
            <a:endParaRPr lang="en-US" smtClean="0"/>
          </a:p>
        </p:txBody>
      </p:sp>
      <p:sp>
        <p:nvSpPr>
          <p:cNvPr id="16387" name="Rectangle 2"/>
          <p:cNvSpPr>
            <a:spLocks noGrp="1" noChangeArrowheads="1"/>
          </p:cNvSpPr>
          <p:nvPr>
            <p:ph type="title"/>
          </p:nvPr>
        </p:nvSpPr>
        <p:spPr/>
        <p:txBody>
          <a:bodyPr/>
          <a:lstStyle/>
          <a:p>
            <a:pPr eaLnBrk="1" hangingPunct="1"/>
            <a:r>
              <a:rPr lang="en-US" sz="3600" dirty="0" smtClean="0"/>
              <a:t>SQL Server 2008 new features: Source</a:t>
            </a:r>
          </a:p>
        </p:txBody>
      </p:sp>
      <p:sp>
        <p:nvSpPr>
          <p:cNvPr id="16388" name="Rectangle 3"/>
          <p:cNvSpPr>
            <a:spLocks noGrp="1" noChangeArrowheads="1"/>
          </p:cNvSpPr>
          <p:nvPr>
            <p:ph type="body" idx="1"/>
          </p:nvPr>
        </p:nvSpPr>
        <p:spPr/>
        <p:txBody>
          <a:bodyPr/>
          <a:lstStyle/>
          <a:p>
            <a:pPr eaLnBrk="1" hangingPunct="1"/>
            <a:r>
              <a:rPr lang="en-US" dirty="0" smtClean="0"/>
              <a:t>Introducing Microsoft SQL Server 2008 by Microsoft Press</a:t>
            </a:r>
          </a:p>
          <a:p>
            <a:pPr eaLnBrk="1" hangingPunct="1"/>
            <a:r>
              <a:rPr lang="en-US" dirty="0" smtClean="0"/>
              <a:t>Microsoft SQL Server 2008 new features by </a:t>
            </a:r>
            <a:r>
              <a:rPr lang="en-US" dirty="0" err="1" smtClean="0"/>
              <a:t>Mcgraw</a:t>
            </a:r>
            <a:r>
              <a:rPr lang="en-US" dirty="0" smtClean="0"/>
              <a:t>-Hill</a:t>
            </a:r>
          </a:p>
          <a:p>
            <a:pPr eaLnBrk="1" hangingPunct="1"/>
            <a:r>
              <a:rPr lang="en-US" dirty="0" smtClean="0"/>
              <a:t>SQL Server 2008 Transact-SQL Recipes by </a:t>
            </a:r>
            <a:r>
              <a:rPr lang="en-US" dirty="0" err="1" smtClean="0"/>
              <a:t>Apress</a:t>
            </a:r>
            <a:endParaRPr lang="en-US" dirty="0" smtClean="0"/>
          </a:p>
          <a:p>
            <a:pPr eaLnBrk="1" hangingPunct="1"/>
            <a:r>
              <a:rPr lang="en-US" dirty="0" smtClean="0"/>
              <a:t>MSDN website</a:t>
            </a:r>
          </a:p>
        </p:txBody>
      </p:sp>
      <p:sp>
        <p:nvSpPr>
          <p:cNvPr id="16389"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algn="l" eaLnBrk="0" hangingPunct="0"/>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16390" name="Picture 7"/>
          <p:cNvPicPr>
            <a:picLocks noChangeAspect="1" noChangeArrowheads="1"/>
          </p:cNvPicPr>
          <p:nvPr/>
        </p:nvPicPr>
        <p:blipFill>
          <a:blip r:embed="rId2" cstate="print"/>
          <a:srcRect/>
          <a:stretch>
            <a:fillRect/>
          </a:stretch>
        </p:blipFill>
        <p:spPr bwMode="auto">
          <a:xfrm>
            <a:off x="8153400" y="0"/>
            <a:ext cx="990600" cy="990600"/>
          </a:xfrm>
          <a:prstGeom prst="rect">
            <a:avLst/>
          </a:prstGeom>
          <a:noFill/>
          <a:ln w="9525" algn="ctr">
            <a:noFill/>
            <a:miter lim="800000"/>
            <a:headEnd/>
            <a:tailEnd/>
          </a:ln>
        </p:spPr>
      </p:pic>
    </p:spTree>
    <p:extLst>
      <p:ext uri="{BB962C8B-B14F-4D97-AF65-F5344CB8AC3E}">
        <p14:creationId xmlns:p14="http://schemas.microsoft.com/office/powerpoint/2010/main" xmlns="" val="240969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765BF110-0D88-4B39-8506-EBA8A5507183}" type="slidenum">
              <a:rPr lang="en-US" smtClean="0"/>
              <a:pPr/>
              <a:t>2</a:t>
            </a:fld>
            <a:endParaRPr lang="en-US"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smtClean="0"/>
              <a:t>About the Author</a:t>
            </a:r>
          </a:p>
        </p:txBody>
      </p:sp>
      <p:graphicFrame>
        <p:nvGraphicFramePr>
          <p:cNvPr id="33870" name="Group 78"/>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 </a:t>
                      </a:r>
                      <a:endParaRPr kumimoji="0" lang="en-US" sz="1600" b="0" i="0" u="none" strike="noStrike" cap="none" normalizeH="0" baseline="0" dirty="0" smtClean="0">
                        <a:ln>
                          <a:noFill/>
                        </a:ln>
                        <a:solidFill>
                          <a:schemeClr val="tx1"/>
                        </a:solidFill>
                        <a:effectLst/>
                        <a:latin typeface="Cambria" pitchFamily="18" charset="0"/>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smtClean="0">
                          <a:ln>
                            <a:noFill/>
                          </a:ln>
                          <a:solidFill>
                            <a:schemeClr val="tx1"/>
                          </a:solidFill>
                          <a:effectLst/>
                          <a:latin typeface="Cambria" pitchFamily="18" charset="0"/>
                        </a:rPr>
                        <a:t> </a:t>
                      </a:r>
                      <a:endParaRPr kumimoji="0" lang="en-US" sz="1600" b="0" i="0" u="none" strike="noStrike" cap="none" normalizeH="0" baseline="0" dirty="0" smtClean="0">
                        <a:ln>
                          <a:noFill/>
                        </a:ln>
                        <a:solidFill>
                          <a:schemeClr val="tx1"/>
                        </a:solidFill>
                        <a:effectLst/>
                        <a:latin typeface="Cambria" pitchFamily="18" charset="0"/>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SS2008/0611/1.0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cstate="print"/>
          <a:srcRect/>
          <a:stretch>
            <a:fillRect/>
          </a:stretch>
        </p:blipFill>
        <p:spPr bwMode="auto">
          <a:xfrm>
            <a:off x="3494088" y="4052888"/>
            <a:ext cx="2093912" cy="2093912"/>
          </a:xfrm>
          <a:prstGeom prst="rect">
            <a:avLst/>
          </a:prstGeom>
          <a:noFill/>
          <a:ln w="9525">
            <a:noFill/>
            <a:miter lim="800000"/>
            <a:headEnd/>
            <a:tailEnd/>
          </a:ln>
        </p:spPr>
      </p:pic>
    </p:spTree>
    <p:extLst>
      <p:ext uri="{BB962C8B-B14F-4D97-AF65-F5344CB8AC3E}">
        <p14:creationId xmlns:p14="http://schemas.microsoft.com/office/powerpoint/2010/main" xmlns="" val="16009242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ctrTitle"/>
          </p:nvPr>
        </p:nvSpPr>
        <p:spPr/>
        <p:txBody>
          <a:bodyPr/>
          <a:lstStyle/>
          <a:p>
            <a:pPr eaLnBrk="1" hangingPunct="1"/>
            <a:r>
              <a:rPr lang="en-US" sz="3200" dirty="0" smtClean="0">
                <a:latin typeface="Trebuchet MS" pitchFamily="34" charset="0"/>
              </a:rPr>
              <a:t>You have successfully completed </a:t>
            </a:r>
            <a:br>
              <a:rPr lang="en-US" sz="3200" dirty="0" smtClean="0">
                <a:latin typeface="Trebuchet MS" pitchFamily="34" charset="0"/>
              </a:rPr>
            </a:br>
            <a:r>
              <a:rPr lang="en-US" sz="3200" dirty="0" smtClean="0">
                <a:latin typeface="Trebuchet MS" pitchFamily="34" charset="0"/>
              </a:rPr>
              <a:t>SQL Server 2008 new features</a:t>
            </a:r>
          </a:p>
        </p:txBody>
      </p:sp>
      <p:sp>
        <p:nvSpPr>
          <p:cNvPr id="17411" name="Rectangle 5"/>
          <p:cNvSpPr>
            <a:spLocks noGrp="1" noChangeArrowheads="1"/>
          </p:cNvSpPr>
          <p:nvPr>
            <p:ph type="subTitle" idx="1"/>
          </p:nvPr>
        </p:nvSpPr>
        <p:spPr/>
        <p:txBody>
          <a:bodyPr/>
          <a:lstStyle/>
          <a:p>
            <a:pPr eaLnBrk="1" hangingPunct="1"/>
            <a:r>
              <a:rPr lang="en-US" b="0" u="sng" dirty="0" smtClean="0">
                <a:latin typeface="Gill Sans MT" pitchFamily="34" charset="0"/>
              </a:rPr>
              <a:t>Click here to proceed</a:t>
            </a:r>
            <a:endParaRPr lang="en-US" dirty="0" smtClean="0"/>
          </a:p>
        </p:txBody>
      </p:sp>
      <p:pic>
        <p:nvPicPr>
          <p:cNvPr id="17412" name="Picture 7" descr="MrSmarty_Mascot_L"/>
          <p:cNvPicPr>
            <a:picLocks noChangeAspect="1" noChangeArrowheads="1"/>
          </p:cNvPicPr>
          <p:nvPr/>
        </p:nvPicPr>
        <p:blipFill>
          <a:blip r:embed="rId2" cstate="print"/>
          <a:srcRect/>
          <a:stretch>
            <a:fillRect/>
          </a:stretch>
        </p:blipFill>
        <p:spPr bwMode="auto">
          <a:xfrm>
            <a:off x="7505700" y="917575"/>
            <a:ext cx="1371600" cy="1444625"/>
          </a:xfrm>
          <a:prstGeom prst="rect">
            <a:avLst/>
          </a:prstGeom>
          <a:noFill/>
          <a:ln w="9525">
            <a:solidFill>
              <a:srgbClr val="3366FF"/>
            </a:solidFill>
            <a:miter lim="800000"/>
            <a:headEnd/>
            <a:tailEnd/>
          </a:ln>
        </p:spPr>
      </p:pic>
    </p:spTree>
    <p:extLst>
      <p:ext uri="{BB962C8B-B14F-4D97-AF65-F5344CB8AC3E}">
        <p14:creationId xmlns:p14="http://schemas.microsoft.com/office/powerpoint/2010/main" xmlns="" val="1887250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BD1073CF-BA55-4779-9A9F-23DE1822E1D5}" type="slidenum">
              <a:rPr lang="en-US" smtClean="0"/>
              <a:pPr/>
              <a:t>3</a:t>
            </a:fld>
            <a:endParaRPr lang="en-US" smtClean="0"/>
          </a:p>
        </p:txBody>
      </p:sp>
      <p:sp>
        <p:nvSpPr>
          <p:cNvPr id="5123" name="Rectangle 2"/>
          <p:cNvSpPr>
            <a:spLocks noGrp="1" noChangeArrowheads="1"/>
          </p:cNvSpPr>
          <p:nvPr>
            <p:ph type="title"/>
          </p:nvPr>
        </p:nvSpPr>
        <p:spPr/>
        <p:txBody>
          <a:bodyPr/>
          <a:lstStyle/>
          <a:p>
            <a:pPr eaLnBrk="1" hangingPunct="1"/>
            <a:r>
              <a:rPr lang="en-US" sz="3600" smtClean="0"/>
              <a:t>Icons Used</a:t>
            </a:r>
          </a:p>
        </p:txBody>
      </p:sp>
      <p:pic>
        <p:nvPicPr>
          <p:cNvPr id="5124" name="Picture 6"/>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Contacts</a:t>
            </a:r>
          </a:p>
        </p:txBody>
      </p:sp>
      <p:pic>
        <p:nvPicPr>
          <p:cNvPr id="5127" name="Picture 9"/>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Demonstration</a:t>
            </a:r>
          </a:p>
        </p:txBody>
      </p:sp>
      <p:pic>
        <p:nvPicPr>
          <p:cNvPr id="5130" name="Picture 13"/>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Coding Standards</a:t>
            </a:r>
          </a:p>
        </p:txBody>
      </p:sp>
      <p:pic>
        <p:nvPicPr>
          <p:cNvPr id="5133" name="Picture 17"/>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Tools</a:t>
            </a:r>
          </a:p>
        </p:txBody>
      </p:sp>
      <p:pic>
        <p:nvPicPr>
          <p:cNvPr id="5136" name="Picture 20"/>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A Welcome Break</a:t>
            </a:r>
          </a:p>
        </p:txBody>
      </p:sp>
      <p:pic>
        <p:nvPicPr>
          <p:cNvPr id="5138" name="Picture 27"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extLst>
      <p:ext uri="{BB962C8B-B14F-4D97-AF65-F5344CB8AC3E}">
        <p14:creationId xmlns:p14="http://schemas.microsoft.com/office/powerpoint/2010/main" xmlns="" val="2662252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TEMPORARY TABLES VS. </a:t>
            </a:r>
            <a:br>
              <a:rPr lang="en-US" sz="4400" dirty="0" smtClean="0"/>
            </a:br>
            <a:r>
              <a:rPr lang="en-US" sz="4400" dirty="0" smtClean="0"/>
              <a:t>TABLE VARIABLES</a:t>
            </a:r>
            <a:endParaRPr lang="en-US" sz="4400" dirty="0"/>
          </a:p>
        </p:txBody>
      </p:sp>
      <p:sp>
        <p:nvSpPr>
          <p:cNvPr id="3" name="Subtitle 2"/>
          <p:cNvSpPr>
            <a:spLocks noGrp="1"/>
          </p:cNvSpPr>
          <p:nvPr>
            <p:ph type="subTitle" idx="1"/>
          </p:nvPr>
        </p:nvSpPr>
        <p:spPr/>
        <p:txBody>
          <a:bodyPr>
            <a:normAutofit fontScale="62500" lnSpcReduction="20000"/>
          </a:bodyPr>
          <a:lstStyle/>
          <a:p>
            <a:r>
              <a:rPr lang="en-US" sz="2400" i="1" dirty="0" smtClean="0"/>
              <a:t>Microsoft introduced table variables in SQL Server 2000 as an alternative to using temporary tables</a:t>
            </a:r>
            <a:endParaRPr lang="en-US" sz="2400" i="1" dirty="0"/>
          </a:p>
        </p:txBody>
      </p:sp>
    </p:spTree>
    <p:extLst>
      <p:ext uri="{BB962C8B-B14F-4D97-AF65-F5344CB8AC3E}">
        <p14:creationId xmlns:p14="http://schemas.microsoft.com/office/powerpoint/2010/main" xmlns="" val="608049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Overview</a:t>
            </a:r>
            <a:endParaRPr lang="en-US" dirty="0"/>
          </a:p>
        </p:txBody>
      </p:sp>
      <p:sp>
        <p:nvSpPr>
          <p:cNvPr id="3" name="Content Placeholder 2"/>
          <p:cNvSpPr>
            <a:spLocks noGrp="1"/>
          </p:cNvSpPr>
          <p:nvPr>
            <p:ph idx="1"/>
          </p:nvPr>
        </p:nvSpPr>
        <p:spPr/>
        <p:txBody>
          <a:bodyPr/>
          <a:lstStyle/>
          <a:p>
            <a:r>
              <a:rPr lang="en-US" sz="2800" dirty="0" smtClean="0"/>
              <a:t>What is a Temporary Table?</a:t>
            </a:r>
          </a:p>
          <a:p>
            <a:r>
              <a:rPr lang="en-US" sz="2800" dirty="0" smtClean="0"/>
              <a:t>Different flavors of Temporary Tables.</a:t>
            </a:r>
          </a:p>
          <a:p>
            <a:r>
              <a:rPr lang="en-US" sz="2800" dirty="0" smtClean="0"/>
              <a:t>What is a Table Variable?</a:t>
            </a:r>
          </a:p>
          <a:p>
            <a:r>
              <a:rPr lang="en-US" sz="2800" dirty="0" smtClean="0"/>
              <a:t>What are the Similarities &amp; Differences?</a:t>
            </a:r>
          </a:p>
          <a:p>
            <a:r>
              <a:rPr lang="en-US" sz="2800" dirty="0" smtClean="0"/>
              <a:t>When to choose Temporary Tables &amp; Table Variables?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ctr"/>
            <a:r>
              <a:rPr lang="en-US" sz="4400" dirty="0" smtClean="0"/>
              <a:t>TEMPORARY TABLE</a:t>
            </a:r>
            <a:endParaRPr lang="en-US" sz="4400" dirty="0"/>
          </a:p>
        </p:txBody>
      </p:sp>
      <p:sp>
        <p:nvSpPr>
          <p:cNvPr id="3" name="Content Placeholder 2"/>
          <p:cNvSpPr>
            <a:spLocks noGrp="1"/>
          </p:cNvSpPr>
          <p:nvPr>
            <p:ph idx="1"/>
          </p:nvPr>
        </p:nvSpPr>
        <p:spPr/>
        <p:txBody>
          <a:bodyPr>
            <a:normAutofit/>
          </a:bodyPr>
          <a:lstStyle/>
          <a:p>
            <a:pPr marL="0" indent="0">
              <a:buNone/>
            </a:pPr>
            <a:r>
              <a:rPr lang="en-US" dirty="0" smtClean="0"/>
              <a:t>	</a:t>
            </a:r>
            <a:r>
              <a:rPr lang="en-US" sz="2800" dirty="0" smtClean="0"/>
              <a:t>To provide workspace for the intermediate results when processing data within a batch or procedure.</a:t>
            </a:r>
          </a:p>
          <a:p>
            <a:pPr marL="0" indent="0">
              <a:buNone/>
            </a:pPr>
            <a:r>
              <a:rPr lang="en-US" sz="2800" dirty="0" smtClean="0"/>
              <a:t>Syntax:</a:t>
            </a:r>
          </a:p>
          <a:p>
            <a:pPr marL="0" indent="0">
              <a:buNone/>
            </a:pPr>
            <a:r>
              <a:rPr lang="en-US" sz="2800" i="1" dirty="0" smtClean="0"/>
              <a:t>	CREATE TABLE #</a:t>
            </a:r>
            <a:r>
              <a:rPr lang="en-US" sz="2800" i="1" dirty="0" err="1" smtClean="0"/>
              <a:t>tbl_name</a:t>
            </a:r>
            <a:r>
              <a:rPr lang="en-US" sz="2800" i="1" dirty="0" smtClean="0"/>
              <a:t>  </a:t>
            </a:r>
            <a:br>
              <a:rPr lang="en-US" sz="2800" i="1" dirty="0" smtClean="0"/>
            </a:br>
            <a:r>
              <a:rPr lang="en-US" sz="2800" i="1" dirty="0" smtClean="0"/>
              <a:t>   	(</a:t>
            </a:r>
          </a:p>
          <a:p>
            <a:pPr marL="0" indent="0">
              <a:buNone/>
            </a:pPr>
            <a:r>
              <a:rPr lang="en-US" sz="2800" i="1" dirty="0" smtClean="0"/>
              <a:t>	&lt;</a:t>
            </a:r>
            <a:r>
              <a:rPr lang="en-US" sz="2800" i="1" dirty="0" err="1" smtClean="0"/>
              <a:t>column_name</a:t>
            </a:r>
            <a:r>
              <a:rPr lang="en-US" sz="2800" i="1" dirty="0" smtClean="0"/>
              <a:t>&gt; </a:t>
            </a:r>
            <a:br>
              <a:rPr lang="en-US" sz="2800" i="1" dirty="0" smtClean="0"/>
            </a:br>
            <a:r>
              <a:rPr lang="en-US" sz="2800" i="1" dirty="0" smtClean="0"/>
              <a:t>  	)</a:t>
            </a:r>
            <a:endParaRPr lang="en-US" sz="2800" i="1" dirty="0"/>
          </a:p>
        </p:txBody>
      </p:sp>
    </p:spTree>
    <p:extLst>
      <p:ext uri="{BB962C8B-B14F-4D97-AF65-F5344CB8AC3E}">
        <p14:creationId xmlns:p14="http://schemas.microsoft.com/office/powerpoint/2010/main" xmlns="" val="1657566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Different flavors of temporary tables</a:t>
            </a:r>
            <a:endParaRPr lang="en-US" sz="4400" dirty="0"/>
          </a:p>
        </p:txBody>
      </p:sp>
      <p:sp>
        <p:nvSpPr>
          <p:cNvPr id="3" name="Content Placeholder 2"/>
          <p:cNvSpPr>
            <a:spLocks noGrp="1"/>
          </p:cNvSpPr>
          <p:nvPr>
            <p:ph idx="1"/>
          </p:nvPr>
        </p:nvSpPr>
        <p:spPr/>
        <p:txBody>
          <a:bodyPr>
            <a:normAutofit/>
          </a:bodyPr>
          <a:lstStyle/>
          <a:p>
            <a:endParaRPr lang="en-US" sz="2800" dirty="0" smtClean="0"/>
          </a:p>
          <a:p>
            <a:r>
              <a:rPr lang="en-US" sz="2800" dirty="0" smtClean="0"/>
              <a:t>Local Temporary Table (starting with #)</a:t>
            </a:r>
          </a:p>
          <a:p>
            <a:r>
              <a:rPr lang="en-US" sz="2800" dirty="0" smtClean="0"/>
              <a:t>Global Temporary Table (starting with ##)</a:t>
            </a:r>
          </a:p>
          <a:p>
            <a:r>
              <a:rPr lang="en-US" sz="2800" dirty="0" smtClean="0"/>
              <a:t>Persistent Temporary Table (prefixed by </a:t>
            </a:r>
            <a:r>
              <a:rPr lang="en-US" sz="2800" dirty="0" err="1" smtClean="0"/>
              <a:t>TempDB</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ctr"/>
            <a:r>
              <a:rPr lang="en-US" sz="4400" dirty="0" smtClean="0"/>
              <a:t>TABLE VARIABLE (1/3)</a:t>
            </a:r>
            <a:endParaRPr lang="en-US" sz="4400" dirty="0"/>
          </a:p>
        </p:txBody>
      </p:sp>
      <p:sp>
        <p:nvSpPr>
          <p:cNvPr id="3" name="Content Placeholder 2"/>
          <p:cNvSpPr>
            <a:spLocks noGrp="1"/>
          </p:cNvSpPr>
          <p:nvPr>
            <p:ph idx="1"/>
          </p:nvPr>
        </p:nvSpPr>
        <p:spPr/>
        <p:txBody>
          <a:bodyPr>
            <a:normAutofit/>
          </a:bodyPr>
          <a:lstStyle/>
          <a:p>
            <a:pPr marL="0" indent="0">
              <a:buNone/>
            </a:pPr>
            <a:r>
              <a:rPr lang="en-US" dirty="0" smtClean="0"/>
              <a:t>	</a:t>
            </a:r>
            <a:r>
              <a:rPr lang="en-US" sz="2800" dirty="0" smtClean="0"/>
              <a:t>Used for returning datasets from table-valued functions, that is one or more rows and/or columns from a UDF. It will no longer exist after the procedure exits.</a:t>
            </a:r>
          </a:p>
          <a:p>
            <a:pPr marL="0" indent="0">
              <a:buNone/>
            </a:pPr>
            <a:r>
              <a:rPr lang="en-US" sz="2800" dirty="0" smtClean="0"/>
              <a:t>Syntax:</a:t>
            </a:r>
          </a:p>
          <a:p>
            <a:pPr marL="0" indent="0">
              <a:buNone/>
            </a:pPr>
            <a:r>
              <a:rPr lang="en-US" sz="2800" i="1" dirty="0" smtClean="0"/>
              <a:t>	</a:t>
            </a:r>
            <a:r>
              <a:rPr lang="en-US" sz="2800" i="1" dirty="0"/>
              <a:t>DECLARE </a:t>
            </a:r>
            <a:r>
              <a:rPr lang="en-US" sz="2800" i="1" dirty="0" smtClean="0"/>
              <a:t>@</a:t>
            </a:r>
            <a:r>
              <a:rPr lang="en-US" sz="2800" i="1" dirty="0" err="1" smtClean="0"/>
              <a:t>var_name</a:t>
            </a:r>
            <a:r>
              <a:rPr lang="en-US" sz="2800" i="1" dirty="0" smtClean="0"/>
              <a:t>  </a:t>
            </a:r>
            <a:r>
              <a:rPr lang="en-US" sz="2800" i="1" dirty="0"/>
              <a:t>TABLE </a:t>
            </a:r>
          </a:p>
          <a:p>
            <a:pPr marL="0" indent="0">
              <a:buNone/>
            </a:pPr>
            <a:r>
              <a:rPr lang="en-US" sz="2800" i="1" dirty="0" smtClean="0"/>
              <a:t>	(</a:t>
            </a:r>
          </a:p>
          <a:p>
            <a:pPr marL="0" indent="0">
              <a:buNone/>
            </a:pPr>
            <a:r>
              <a:rPr lang="en-US" sz="2800" i="1" dirty="0"/>
              <a:t>	&lt;</a:t>
            </a:r>
            <a:r>
              <a:rPr lang="en-US" sz="2800" i="1" dirty="0" err="1"/>
              <a:t>column_name</a:t>
            </a:r>
            <a:r>
              <a:rPr lang="en-US" sz="2800" i="1" dirty="0"/>
              <a:t>&gt; </a:t>
            </a:r>
            <a:br>
              <a:rPr lang="en-US" sz="2800" i="1" dirty="0"/>
            </a:br>
            <a:r>
              <a:rPr lang="en-US" sz="2800" i="1" dirty="0"/>
              <a:t> </a:t>
            </a:r>
            <a:r>
              <a:rPr lang="en-US" sz="2800" i="1" dirty="0" smtClean="0"/>
              <a:t>	)</a:t>
            </a:r>
            <a:endParaRPr lang="en-US" sz="2800" i="1" dirty="0"/>
          </a:p>
        </p:txBody>
      </p:sp>
    </p:spTree>
    <p:extLst>
      <p:ext uri="{BB962C8B-B14F-4D97-AF65-F5344CB8AC3E}">
        <p14:creationId xmlns:p14="http://schemas.microsoft.com/office/powerpoint/2010/main" xmlns="" val="1657566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TABLE VARIABLE (2/3)</a:t>
            </a:r>
            <a:endParaRPr lang="en-US" sz="4000" dirty="0"/>
          </a:p>
        </p:txBody>
      </p:sp>
      <p:sp>
        <p:nvSpPr>
          <p:cNvPr id="3" name="Content Placeholder 2"/>
          <p:cNvSpPr>
            <a:spLocks noGrp="1"/>
          </p:cNvSpPr>
          <p:nvPr>
            <p:ph idx="1"/>
          </p:nvPr>
        </p:nvSpPr>
        <p:spPr>
          <a:xfrm>
            <a:off x="609600" y="1371600"/>
            <a:ext cx="7924800" cy="5257800"/>
          </a:xfrm>
        </p:spPr>
        <p:txBody>
          <a:bodyPr>
            <a:normAutofit fontScale="85000" lnSpcReduction="20000"/>
          </a:bodyPr>
          <a:lstStyle/>
          <a:p>
            <a:pPr>
              <a:buNone/>
            </a:pPr>
            <a:r>
              <a:rPr lang="en-US" sz="3100" dirty="0" err="1" smtClean="0"/>
              <a:t>Eg</a:t>
            </a:r>
            <a:r>
              <a:rPr lang="en-US" sz="3100" dirty="0" smtClean="0"/>
              <a:t>:</a:t>
            </a:r>
          </a:p>
          <a:p>
            <a:pPr>
              <a:buNone/>
            </a:pPr>
            <a:r>
              <a:rPr lang="en-US" sz="3100" dirty="0" smtClean="0"/>
              <a:t>create procedure temp3</a:t>
            </a:r>
          </a:p>
          <a:p>
            <a:pPr>
              <a:buNone/>
            </a:pPr>
            <a:r>
              <a:rPr lang="en-US" sz="3100" dirty="0" smtClean="0"/>
              <a:t>as</a:t>
            </a:r>
          </a:p>
          <a:p>
            <a:pPr>
              <a:buNone/>
            </a:pPr>
            <a:r>
              <a:rPr lang="en-US" sz="3100" dirty="0" smtClean="0"/>
              <a:t>declare @</a:t>
            </a:r>
            <a:r>
              <a:rPr lang="en-US" sz="3100" dirty="0" err="1" smtClean="0"/>
              <a:t>tabl</a:t>
            </a:r>
            <a:r>
              <a:rPr lang="en-US" sz="3100" dirty="0" smtClean="0"/>
              <a:t> table(</a:t>
            </a:r>
            <a:r>
              <a:rPr lang="en-US" sz="3100" dirty="0" err="1" smtClean="0"/>
              <a:t>empid</a:t>
            </a:r>
            <a:r>
              <a:rPr lang="en-US" sz="3100" dirty="0" smtClean="0"/>
              <a:t> </a:t>
            </a:r>
            <a:r>
              <a:rPr lang="en-US" sz="3100" dirty="0" err="1" smtClean="0"/>
              <a:t>int</a:t>
            </a:r>
            <a:r>
              <a:rPr lang="en-US" sz="3100" dirty="0" smtClean="0"/>
              <a:t> primary </a:t>
            </a:r>
            <a:r>
              <a:rPr lang="en-US" sz="3100" dirty="0" err="1" smtClean="0"/>
              <a:t>key,name</a:t>
            </a:r>
            <a:r>
              <a:rPr lang="en-US" sz="3100" dirty="0" smtClean="0"/>
              <a:t> </a:t>
            </a:r>
            <a:r>
              <a:rPr lang="en-US" sz="3100" dirty="0" err="1" smtClean="0"/>
              <a:t>varchar</a:t>
            </a:r>
            <a:r>
              <a:rPr lang="en-US" sz="3100" dirty="0" smtClean="0"/>
              <a:t>(100))</a:t>
            </a:r>
          </a:p>
          <a:p>
            <a:pPr>
              <a:buNone/>
            </a:pPr>
            <a:r>
              <a:rPr lang="en-US" sz="3100" dirty="0" smtClean="0"/>
              <a:t>begin</a:t>
            </a:r>
          </a:p>
          <a:p>
            <a:pPr>
              <a:buNone/>
            </a:pPr>
            <a:r>
              <a:rPr lang="en-US" sz="3100" dirty="0" smtClean="0"/>
              <a:t>insert into @</a:t>
            </a:r>
            <a:r>
              <a:rPr lang="en-US" sz="3100" dirty="0" err="1" smtClean="0"/>
              <a:t>tabl</a:t>
            </a:r>
            <a:r>
              <a:rPr lang="en-US" sz="3100" dirty="0" smtClean="0"/>
              <a:t> select </a:t>
            </a:r>
            <a:r>
              <a:rPr lang="en-US" sz="3100" dirty="0" err="1" smtClean="0"/>
              <a:t>EmployeeID,Title</a:t>
            </a:r>
            <a:r>
              <a:rPr lang="en-US" sz="3100" dirty="0" smtClean="0"/>
              <a:t> from </a:t>
            </a:r>
            <a:r>
              <a:rPr lang="en-US" sz="3100" dirty="0" err="1" smtClean="0"/>
              <a:t>HumanResources.Employee</a:t>
            </a:r>
            <a:r>
              <a:rPr lang="en-US" sz="3100" dirty="0" smtClean="0"/>
              <a:t> </a:t>
            </a:r>
          </a:p>
          <a:p>
            <a:pPr>
              <a:buNone/>
            </a:pPr>
            <a:r>
              <a:rPr lang="en-US" sz="3100" dirty="0" smtClean="0"/>
              <a:t>where </a:t>
            </a:r>
            <a:r>
              <a:rPr lang="en-US" sz="3100" dirty="0" err="1" smtClean="0"/>
              <a:t>EmployeeID</a:t>
            </a:r>
            <a:r>
              <a:rPr lang="en-US" sz="3100" dirty="0" smtClean="0"/>
              <a:t> between 1 and 10</a:t>
            </a:r>
          </a:p>
          <a:p>
            <a:pPr>
              <a:buNone/>
            </a:pPr>
            <a:r>
              <a:rPr lang="en-US" sz="3100" dirty="0" smtClean="0"/>
              <a:t>select * from @</a:t>
            </a:r>
            <a:r>
              <a:rPr lang="en-US" sz="3100" dirty="0" err="1" smtClean="0"/>
              <a:t>tabl</a:t>
            </a:r>
            <a:endParaRPr lang="en-US" sz="3100" dirty="0" smtClean="0"/>
          </a:p>
          <a:p>
            <a:pPr>
              <a:buNone/>
            </a:pPr>
            <a:r>
              <a:rPr lang="en-US" sz="3100" dirty="0" smtClean="0"/>
              <a:t>end</a:t>
            </a:r>
          </a:p>
          <a:p>
            <a:pPr>
              <a:buNone/>
            </a:pPr>
            <a:r>
              <a:rPr lang="en-US" sz="3100" dirty="0" smtClean="0"/>
              <a:t> </a:t>
            </a:r>
          </a:p>
          <a:p>
            <a:pPr>
              <a:buNone/>
            </a:pPr>
            <a:r>
              <a:rPr lang="en-US" sz="3100" dirty="0" smtClean="0"/>
              <a:t>exec temp3</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Theme1</Template>
  <TotalTime>746</TotalTime>
  <Words>579</Words>
  <Application>Microsoft Office PowerPoint</Application>
  <PresentationFormat>On-screen Show (4:3)</PresentationFormat>
  <Paragraphs>132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Theme1</vt:lpstr>
      <vt:lpstr>SQL Server 2008 new features</vt:lpstr>
      <vt:lpstr>About the Author</vt:lpstr>
      <vt:lpstr>Icons Used</vt:lpstr>
      <vt:lpstr>TEMPORARY TABLES VS.  TABLE VARIABLES</vt:lpstr>
      <vt:lpstr>Overview</vt:lpstr>
      <vt:lpstr>TEMPORARY TABLE</vt:lpstr>
      <vt:lpstr>Different flavors of temporary tables</vt:lpstr>
      <vt:lpstr>TABLE VARIABLE (1/3)</vt:lpstr>
      <vt:lpstr>TABLE VARIABLE (2/3)</vt:lpstr>
      <vt:lpstr>TABLE VARIABLE (3/3)</vt:lpstr>
      <vt:lpstr>DIFFERENCES</vt:lpstr>
      <vt:lpstr>EXAMPLE  </vt:lpstr>
      <vt:lpstr>SIMILARITIES</vt:lpstr>
      <vt:lpstr>CHOOSING BETWEEN TEMPORARY TABLES &amp;  TABLE VARIABLES</vt:lpstr>
      <vt:lpstr>SUMMARY</vt:lpstr>
      <vt:lpstr>References </vt:lpstr>
      <vt:lpstr>Test Your Understanding</vt:lpstr>
      <vt:lpstr>SQL Server 2008 new features: Summary</vt:lpstr>
      <vt:lpstr>SQL Server 2008 new features: Source</vt:lpstr>
      <vt:lpstr>You have successfully completed  SQL Server 2008 new features</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RANKING FUNCTIONS</dc:title>
  <dc:creator>K K, Praveena (Cognizant)</dc:creator>
  <cp:lastModifiedBy>217673</cp:lastModifiedBy>
  <cp:revision>110</cp:revision>
  <dcterms:created xsi:type="dcterms:W3CDTF">2012-09-21T10:24:13Z</dcterms:created>
  <dcterms:modified xsi:type="dcterms:W3CDTF">2012-11-01T04:38:17Z</dcterms:modified>
</cp:coreProperties>
</file>