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18" r:id="rId2"/>
    <p:sldId id="319" r:id="rId3"/>
    <p:sldId id="343" r:id="rId4"/>
    <p:sldId id="357" r:id="rId5"/>
    <p:sldId id="360" r:id="rId6"/>
    <p:sldId id="359" r:id="rId7"/>
    <p:sldId id="358" r:id="rId8"/>
    <p:sldId id="344" r:id="rId9"/>
    <p:sldId id="354" r:id="rId10"/>
    <p:sldId id="361" r:id="rId11"/>
    <p:sldId id="355" r:id="rId12"/>
    <p:sldId id="362" r:id="rId13"/>
    <p:sldId id="363" r:id="rId14"/>
    <p:sldId id="364" r:id="rId15"/>
    <p:sldId id="365" r:id="rId16"/>
    <p:sldId id="356" r:id="rId17"/>
    <p:sldId id="366" r:id="rId18"/>
    <p:sldId id="352" r:id="rId19"/>
    <p:sldId id="353" r:id="rId20"/>
  </p:sldIdLst>
  <p:sldSz cx="9906000" cy="6858000" type="A4"/>
  <p:notesSz cx="7099300" cy="10223500"/>
  <p:defaultTextStyle>
    <a:defPPr>
      <a:defRPr lang="en-US"/>
    </a:defPPr>
    <a:lvl1pPr algn="l" defTabSz="536433" rtl="0" fontAlgn="base">
      <a:spcBef>
        <a:spcPct val="0"/>
      </a:spcBef>
      <a:spcAft>
        <a:spcPct val="0"/>
      </a:spcAft>
      <a:defRPr kern="1200">
        <a:solidFill>
          <a:schemeClr val="tx1"/>
        </a:solidFill>
        <a:latin typeface="Arial" charset="0"/>
        <a:ea typeface="ＭＳ Ｐゴシック" charset="-128"/>
        <a:cs typeface="+mn-cs"/>
      </a:defRPr>
    </a:lvl1pPr>
    <a:lvl2pPr marL="536433" algn="l" defTabSz="536433" rtl="0" fontAlgn="base">
      <a:spcBef>
        <a:spcPct val="0"/>
      </a:spcBef>
      <a:spcAft>
        <a:spcPct val="0"/>
      </a:spcAft>
      <a:defRPr kern="1200">
        <a:solidFill>
          <a:schemeClr val="tx1"/>
        </a:solidFill>
        <a:latin typeface="Arial" charset="0"/>
        <a:ea typeface="ＭＳ Ｐゴシック" charset="-128"/>
        <a:cs typeface="+mn-cs"/>
      </a:defRPr>
    </a:lvl2pPr>
    <a:lvl3pPr marL="1072866" algn="l" defTabSz="536433" rtl="0" fontAlgn="base">
      <a:spcBef>
        <a:spcPct val="0"/>
      </a:spcBef>
      <a:spcAft>
        <a:spcPct val="0"/>
      </a:spcAft>
      <a:defRPr kern="1200">
        <a:solidFill>
          <a:schemeClr val="tx1"/>
        </a:solidFill>
        <a:latin typeface="Arial" charset="0"/>
        <a:ea typeface="ＭＳ Ｐゴシック" charset="-128"/>
        <a:cs typeface="+mn-cs"/>
      </a:defRPr>
    </a:lvl3pPr>
    <a:lvl4pPr marL="1609298" algn="l" defTabSz="536433" rtl="0" fontAlgn="base">
      <a:spcBef>
        <a:spcPct val="0"/>
      </a:spcBef>
      <a:spcAft>
        <a:spcPct val="0"/>
      </a:spcAft>
      <a:defRPr kern="1200">
        <a:solidFill>
          <a:schemeClr val="tx1"/>
        </a:solidFill>
        <a:latin typeface="Arial" charset="0"/>
        <a:ea typeface="ＭＳ Ｐゴシック" charset="-128"/>
        <a:cs typeface="+mn-cs"/>
      </a:defRPr>
    </a:lvl4pPr>
    <a:lvl5pPr marL="2145731" algn="l" defTabSz="536433" rtl="0" fontAlgn="base">
      <a:spcBef>
        <a:spcPct val="0"/>
      </a:spcBef>
      <a:spcAft>
        <a:spcPct val="0"/>
      </a:spcAft>
      <a:defRPr kern="1200">
        <a:solidFill>
          <a:schemeClr val="tx1"/>
        </a:solidFill>
        <a:latin typeface="Arial" charset="0"/>
        <a:ea typeface="ＭＳ Ｐゴシック" charset="-128"/>
        <a:cs typeface="+mn-cs"/>
      </a:defRPr>
    </a:lvl5pPr>
    <a:lvl6pPr marL="2682164" algn="l" defTabSz="1072866" rtl="0" eaLnBrk="1" latinLnBrk="0" hangingPunct="1">
      <a:defRPr kern="1200">
        <a:solidFill>
          <a:schemeClr val="tx1"/>
        </a:solidFill>
        <a:latin typeface="Arial" charset="0"/>
        <a:ea typeface="ＭＳ Ｐゴシック" charset="-128"/>
        <a:cs typeface="+mn-cs"/>
      </a:defRPr>
    </a:lvl6pPr>
    <a:lvl7pPr marL="3218597" algn="l" defTabSz="1072866" rtl="0" eaLnBrk="1" latinLnBrk="0" hangingPunct="1">
      <a:defRPr kern="1200">
        <a:solidFill>
          <a:schemeClr val="tx1"/>
        </a:solidFill>
        <a:latin typeface="Arial" charset="0"/>
        <a:ea typeface="ＭＳ Ｐゴシック" charset="-128"/>
        <a:cs typeface="+mn-cs"/>
      </a:defRPr>
    </a:lvl7pPr>
    <a:lvl8pPr marL="3755029" algn="l" defTabSz="1072866" rtl="0" eaLnBrk="1" latinLnBrk="0" hangingPunct="1">
      <a:defRPr kern="1200">
        <a:solidFill>
          <a:schemeClr val="tx1"/>
        </a:solidFill>
        <a:latin typeface="Arial" charset="0"/>
        <a:ea typeface="ＭＳ Ｐゴシック" charset="-128"/>
        <a:cs typeface="+mn-cs"/>
      </a:defRPr>
    </a:lvl8pPr>
    <a:lvl9pPr marL="4291462" algn="l" defTabSz="1072866" rtl="0" eaLnBrk="1" latinLnBrk="0" hangingPunct="1">
      <a:defRPr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Default Section" id="{64B58F4C-F476-43D3-ACC3-58145B09734A}">
          <p14:sldIdLst>
            <p14:sldId id="318"/>
            <p14:sldId id="319"/>
            <p14:sldId id="343"/>
            <p14:sldId id="357"/>
            <p14:sldId id="360"/>
            <p14:sldId id="359"/>
            <p14:sldId id="358"/>
            <p14:sldId id="344"/>
            <p14:sldId id="354"/>
            <p14:sldId id="361"/>
            <p14:sldId id="355"/>
            <p14:sldId id="362"/>
            <p14:sldId id="363"/>
            <p14:sldId id="364"/>
            <p14:sldId id="365"/>
            <p14:sldId id="356"/>
            <p14:sldId id="366"/>
            <p14:sldId id="352"/>
            <p14:sldId id="35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99BE"/>
    <a:srgbClr val="EEFA7A"/>
    <a:srgbClr val="FFFF66"/>
    <a:srgbClr val="17B20B"/>
    <a:srgbClr val="0879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1000" autoAdjust="0"/>
  </p:normalViewPr>
  <p:slideViewPr>
    <p:cSldViewPr snapToGrid="0" snapToObjects="1">
      <p:cViewPr>
        <p:scale>
          <a:sx n="80" d="100"/>
          <a:sy n="80" d="100"/>
        </p:scale>
        <p:origin x="-672" y="-72"/>
      </p:cViewPr>
      <p:guideLst>
        <p:guide orient="horz" pos="2160"/>
        <p:guide pos="3120"/>
      </p:guideLst>
    </p:cSldViewPr>
  </p:slideViewPr>
  <p:outlineViewPr>
    <p:cViewPr>
      <p:scale>
        <a:sx n="33" d="100"/>
        <a:sy n="33" d="100"/>
      </p:scale>
      <p:origin x="264" y="1729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49" d="100"/>
          <a:sy n="49" d="100"/>
        </p:scale>
        <p:origin x="-3006" y="-108"/>
      </p:cViewPr>
      <p:guideLst>
        <p:guide orient="horz" pos="3220"/>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F4CD2D4D-B9A0-4DDB-BCF4-1D900C686F6C}" type="datetimeFigureOut">
              <a:rPr lang="en-GB" smtClean="0"/>
              <a:pPr/>
              <a:t>22/01/2013</a:t>
            </a:fld>
            <a:endParaRPr lang="en-GB" dirty="0"/>
          </a:p>
        </p:txBody>
      </p:sp>
      <p:sp>
        <p:nvSpPr>
          <p:cNvPr id="4" name="Footer Placeholder 3"/>
          <p:cNvSpPr>
            <a:spLocks noGrp="1"/>
          </p:cNvSpPr>
          <p:nvPr>
            <p:ph type="ftr" sz="quarter" idx="2"/>
          </p:nvPr>
        </p:nvSpPr>
        <p:spPr>
          <a:xfrm>
            <a:off x="0" y="9710738"/>
            <a:ext cx="3076575" cy="511175"/>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4021138" y="9710738"/>
            <a:ext cx="3076575" cy="511175"/>
          </a:xfrm>
          <a:prstGeom prst="rect">
            <a:avLst/>
          </a:prstGeom>
        </p:spPr>
        <p:txBody>
          <a:bodyPr vert="horz" lIns="91440" tIns="45720" rIns="91440" bIns="45720" rtlCol="0" anchor="b"/>
          <a:lstStyle>
            <a:lvl1pPr algn="r">
              <a:defRPr sz="1200"/>
            </a:lvl1pPr>
          </a:lstStyle>
          <a:p>
            <a:fld id="{F1F03232-5359-4C46-BA92-6E34C1D4222E}" type="slidenum">
              <a:rPr lang="en-GB" smtClean="0"/>
              <a:pPr/>
              <a:t>‹#›</a:t>
            </a:fld>
            <a:endParaRPr lang="en-GB" dirty="0"/>
          </a:p>
        </p:txBody>
      </p:sp>
    </p:spTree>
    <p:extLst>
      <p:ext uri="{BB962C8B-B14F-4D97-AF65-F5344CB8AC3E}">
        <p14:creationId xmlns:p14="http://schemas.microsoft.com/office/powerpoint/2010/main" val="2440903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175"/>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021294" y="0"/>
            <a:ext cx="3076363" cy="511175"/>
          </a:xfrm>
          <a:prstGeom prst="rect">
            <a:avLst/>
          </a:prstGeom>
        </p:spPr>
        <p:txBody>
          <a:bodyPr vert="horz" lIns="96661" tIns="48331" rIns="96661" bIns="48331" rtlCol="0"/>
          <a:lstStyle>
            <a:lvl1pPr algn="r">
              <a:defRPr sz="1300"/>
            </a:lvl1pPr>
          </a:lstStyle>
          <a:p>
            <a:fld id="{616C6774-B8C7-429D-B761-9616F6109D18}" type="datetimeFigureOut">
              <a:rPr lang="en-US" smtClean="0"/>
              <a:pPr/>
              <a:t>1/22/2013</a:t>
            </a:fld>
            <a:endParaRPr lang="en-US" dirty="0"/>
          </a:p>
        </p:txBody>
      </p:sp>
      <p:sp>
        <p:nvSpPr>
          <p:cNvPr id="4" name="Slide Image Placeholder 3"/>
          <p:cNvSpPr>
            <a:spLocks noGrp="1" noRot="1" noChangeAspect="1"/>
          </p:cNvSpPr>
          <p:nvPr>
            <p:ph type="sldImg" idx="2"/>
          </p:nvPr>
        </p:nvSpPr>
        <p:spPr>
          <a:xfrm>
            <a:off x="781050" y="766763"/>
            <a:ext cx="5537200" cy="3833812"/>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09930" y="4856163"/>
            <a:ext cx="5679440" cy="4600575"/>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10551"/>
            <a:ext cx="3076363" cy="511175"/>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10551"/>
            <a:ext cx="3076363" cy="511175"/>
          </a:xfrm>
          <a:prstGeom prst="rect">
            <a:avLst/>
          </a:prstGeom>
        </p:spPr>
        <p:txBody>
          <a:bodyPr vert="horz" lIns="96661" tIns="48331" rIns="96661" bIns="48331" rtlCol="0" anchor="b"/>
          <a:lstStyle>
            <a:lvl1pPr algn="r">
              <a:defRPr sz="1300"/>
            </a:lvl1pPr>
          </a:lstStyle>
          <a:p>
            <a:fld id="{1F9A96D6-8A49-4C4A-965F-93B0D7B54281}" type="slidenum">
              <a:rPr lang="en-US" smtClean="0"/>
              <a:pPr/>
              <a:t>‹#›</a:t>
            </a:fld>
            <a:endParaRPr lang="en-US" dirty="0"/>
          </a:p>
        </p:txBody>
      </p:sp>
    </p:spTree>
    <p:extLst>
      <p:ext uri="{BB962C8B-B14F-4D97-AF65-F5344CB8AC3E}">
        <p14:creationId xmlns:p14="http://schemas.microsoft.com/office/powerpoint/2010/main" val="942137909"/>
      </p:ext>
    </p:extLst>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96D6-8A49-4C4A-965F-93B0D7B5428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906000" cy="1016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lIns="107287" tIns="53643" rIns="107287" bIns="53643" anchor="ctr"/>
          <a:lstStyle/>
          <a:p>
            <a:pPr fontAlgn="auto">
              <a:spcBef>
                <a:spcPts val="0"/>
              </a:spcBef>
              <a:spcAft>
                <a:spcPts val="0"/>
              </a:spcAft>
              <a:defRPr/>
            </a:pPr>
            <a:endParaRPr lang="en-US" dirty="0"/>
          </a:p>
        </p:txBody>
      </p:sp>
      <p:sp>
        <p:nvSpPr>
          <p:cNvPr id="4" name="Rectangle 3"/>
          <p:cNvSpPr>
            <a:spLocks noChangeArrowheads="1"/>
          </p:cNvSpPr>
          <p:nvPr userDrawn="1"/>
        </p:nvSpPr>
        <p:spPr bwMode="auto">
          <a:xfrm>
            <a:off x="0" y="4724400"/>
            <a:ext cx="9906000" cy="21336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lIns="107287" tIns="53643" rIns="107287" bIns="53643" anchor="ctr"/>
          <a:lstStyle/>
          <a:p>
            <a:pPr fontAlgn="auto">
              <a:spcBef>
                <a:spcPts val="0"/>
              </a:spcBef>
              <a:spcAft>
                <a:spcPts val="0"/>
              </a:spcAft>
              <a:defRPr/>
            </a:pPr>
            <a:endParaRPr lang="en-US" dirty="0"/>
          </a:p>
        </p:txBody>
      </p:sp>
      <p:sp>
        <p:nvSpPr>
          <p:cNvPr id="5" name="Text Box 1042"/>
          <p:cNvSpPr txBox="1">
            <a:spLocks noChangeArrowheads="1"/>
          </p:cNvSpPr>
          <p:nvPr userDrawn="1"/>
        </p:nvSpPr>
        <p:spPr bwMode="auto">
          <a:xfrm>
            <a:off x="412750" y="6197602"/>
            <a:ext cx="6604000" cy="385333"/>
          </a:xfrm>
          <a:prstGeom prst="rect">
            <a:avLst/>
          </a:prstGeom>
          <a:noFill/>
          <a:ln w="9525">
            <a:noFill/>
            <a:miter lim="800000"/>
            <a:headEnd/>
            <a:tailEnd/>
          </a:ln>
        </p:spPr>
        <p:txBody>
          <a:bodyPr lIns="107287" tIns="53643" rIns="107287" bIns="53643">
            <a:spAutoFit/>
          </a:bodyPr>
          <a:lstStyle/>
          <a:p>
            <a:pPr>
              <a:lnSpc>
                <a:spcPct val="150000"/>
              </a:lnSpc>
              <a:spcBef>
                <a:spcPct val="50000"/>
              </a:spcBef>
            </a:pPr>
            <a:r>
              <a:rPr lang="en-US" sz="1200" dirty="0">
                <a:solidFill>
                  <a:srgbClr val="808388"/>
                </a:solidFill>
                <a:latin typeface="+mn-lt"/>
              </a:rPr>
              <a:t>©</a:t>
            </a:r>
            <a:r>
              <a:rPr lang="en-US" sz="1200" dirty="0" smtClean="0">
                <a:solidFill>
                  <a:srgbClr val="808388"/>
                </a:solidFill>
                <a:latin typeface="+mn-lt"/>
              </a:rPr>
              <a:t>2012, </a:t>
            </a:r>
            <a:r>
              <a:rPr lang="en-US" sz="1200" dirty="0">
                <a:solidFill>
                  <a:srgbClr val="808388"/>
                </a:solidFill>
                <a:latin typeface="+mn-lt"/>
              </a:rPr>
              <a:t>Cognizant 		</a:t>
            </a:r>
          </a:p>
        </p:txBody>
      </p:sp>
      <p:pic>
        <p:nvPicPr>
          <p:cNvPr id="6" name="Picture 9" descr="Cognizant_36x84_04D.png"/>
          <p:cNvPicPr>
            <a:picLocks noChangeAspect="1"/>
          </p:cNvPicPr>
          <p:nvPr userDrawn="1"/>
        </p:nvPicPr>
        <p:blipFill>
          <a:blip r:embed="rId2"/>
          <a:srcRect t="1440"/>
          <a:stretch>
            <a:fillRect/>
          </a:stretch>
        </p:blipFill>
        <p:spPr bwMode="auto">
          <a:xfrm>
            <a:off x="201216" y="0"/>
            <a:ext cx="624284" cy="4819651"/>
          </a:xfrm>
          <a:prstGeom prst="rect">
            <a:avLst/>
          </a:prstGeom>
          <a:noFill/>
          <a:ln w="9525">
            <a:noFill/>
            <a:miter lim="800000"/>
            <a:headEnd/>
            <a:tailEnd/>
          </a:ln>
        </p:spPr>
      </p:pic>
      <p:pic>
        <p:nvPicPr>
          <p:cNvPr id="8" name="CG_logoReflect_RGB.png" descr="/Users/jason_feuilly/Desktop/CG_logoReflect_RGB.png"/>
          <p:cNvPicPr>
            <a:picLocks noChangeAspect="1"/>
          </p:cNvPicPr>
          <p:nvPr userDrawn="1"/>
        </p:nvPicPr>
        <p:blipFill>
          <a:blip r:embed="rId3"/>
          <a:srcRect/>
          <a:stretch>
            <a:fillRect/>
          </a:stretch>
        </p:blipFill>
        <p:spPr bwMode="auto">
          <a:xfrm>
            <a:off x="7016749" y="5723603"/>
            <a:ext cx="2887577" cy="1140748"/>
          </a:xfrm>
          <a:prstGeom prst="rect">
            <a:avLst/>
          </a:prstGeom>
          <a:noFill/>
          <a:ln w="9525">
            <a:noFill/>
            <a:miter lim="800000"/>
            <a:headEnd/>
            <a:tailEnd/>
          </a:ln>
        </p:spPr>
      </p:pic>
      <p:sp>
        <p:nvSpPr>
          <p:cNvPr id="13" name="Rectangle 3"/>
          <p:cNvSpPr>
            <a:spLocks noGrp="1" noChangeArrowheads="1"/>
          </p:cNvSpPr>
          <p:nvPr>
            <p:ph type="subTitle" idx="13"/>
          </p:nvPr>
        </p:nvSpPr>
        <p:spPr>
          <a:xfrm>
            <a:off x="1403351" y="3461564"/>
            <a:ext cx="4531077" cy="1422400"/>
          </a:xfrm>
          <a:prstGeom prst="rect">
            <a:avLst/>
          </a:prstGeom>
        </p:spPr>
        <p:txBody>
          <a:bodyPr lIns="107287" tIns="53643" rIns="107287" bIns="53643"/>
          <a:lstStyle>
            <a:lvl1pPr marL="0" indent="0">
              <a:buFontTx/>
              <a:buNone/>
              <a:defRPr sz="2100">
                <a:solidFill>
                  <a:srgbClr val="3E9AC0"/>
                </a:solidFill>
                <a:latin typeface="+mj-lt"/>
                <a:cs typeface="Trebuchet MS"/>
              </a:defRPr>
            </a:lvl1pPr>
          </a:lstStyle>
          <a:p>
            <a:r>
              <a:rPr lang="en-US" dirty="0" smtClean="0"/>
              <a:t>Click to edit Master subtitle style</a:t>
            </a:r>
            <a:endParaRPr lang="en-US" dirty="0"/>
          </a:p>
        </p:txBody>
      </p:sp>
      <p:sp>
        <p:nvSpPr>
          <p:cNvPr id="12" name="Title 11"/>
          <p:cNvSpPr>
            <a:spLocks noGrp="1"/>
          </p:cNvSpPr>
          <p:nvPr>
            <p:ph type="title"/>
          </p:nvPr>
        </p:nvSpPr>
        <p:spPr>
          <a:xfrm>
            <a:off x="1403350" y="1672048"/>
            <a:ext cx="7521485" cy="1731456"/>
          </a:xfrm>
          <a:prstGeom prst="rect">
            <a:avLst/>
          </a:prstGeom>
        </p:spPr>
        <p:txBody>
          <a:bodyPr lIns="107287" tIns="53643" rIns="107287" bIns="53643"/>
          <a:lstStyle>
            <a:lvl1pPr algn="l">
              <a:defRPr sz="3300" b="1"/>
            </a:lvl1pPr>
          </a:lstStyle>
          <a:p>
            <a:r>
              <a:rPr lang="en-US" smtClean="0"/>
              <a:t>Click to edit Master title style</a:t>
            </a:r>
            <a:endParaRPr lang="en-US"/>
          </a:p>
        </p:txBody>
      </p:sp>
      <p:pic>
        <p:nvPicPr>
          <p:cNvPr id="10" name="Picture 7" descr="side_circles.png"/>
          <p:cNvPicPr>
            <a:picLocks noChangeAspect="1"/>
          </p:cNvPicPr>
          <p:nvPr userDrawn="1"/>
        </p:nvPicPr>
        <p:blipFill>
          <a:blip r:embed="rId4"/>
          <a:srcRect r="53333"/>
          <a:stretch>
            <a:fillRect/>
          </a:stretch>
        </p:blipFill>
        <p:spPr bwMode="auto">
          <a:xfrm>
            <a:off x="9622236" y="1672048"/>
            <a:ext cx="283765" cy="3437467"/>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906000" cy="1016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lIns="107287" tIns="53643" rIns="107287" bIns="53643" anchor="ctr"/>
          <a:lstStyle/>
          <a:p>
            <a:pPr fontAlgn="auto">
              <a:spcBef>
                <a:spcPts val="0"/>
              </a:spcBef>
              <a:spcAft>
                <a:spcPts val="0"/>
              </a:spcAft>
              <a:defRPr/>
            </a:pPr>
            <a:endParaRPr lang="en-US" dirty="0"/>
          </a:p>
        </p:txBody>
      </p:sp>
      <p:sp>
        <p:nvSpPr>
          <p:cNvPr id="5" name="Rectangle 4"/>
          <p:cNvSpPr>
            <a:spLocks noChangeArrowheads="1"/>
          </p:cNvSpPr>
          <p:nvPr userDrawn="1"/>
        </p:nvSpPr>
        <p:spPr bwMode="auto">
          <a:xfrm>
            <a:off x="0" y="5334000"/>
            <a:ext cx="9906000" cy="1524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lIns="107287" tIns="53643" rIns="107287" bIns="53643" anchor="ctr"/>
          <a:lstStyle/>
          <a:p>
            <a:pPr fontAlgn="auto">
              <a:spcBef>
                <a:spcPts val="0"/>
              </a:spcBef>
              <a:spcAft>
                <a:spcPts val="0"/>
              </a:spcAft>
              <a:defRPr/>
            </a:pPr>
            <a:endParaRPr lang="en-US" dirty="0"/>
          </a:p>
        </p:txBody>
      </p:sp>
      <p:sp>
        <p:nvSpPr>
          <p:cNvPr id="6" name="Rectangle 33"/>
          <p:cNvSpPr>
            <a:spLocks noChangeArrowheads="1"/>
          </p:cNvSpPr>
          <p:nvPr userDrawn="1"/>
        </p:nvSpPr>
        <p:spPr bwMode="auto">
          <a:xfrm>
            <a:off x="455214" y="6167642"/>
            <a:ext cx="5613400" cy="599017"/>
          </a:xfrm>
          <a:prstGeom prst="rect">
            <a:avLst/>
          </a:prstGeom>
          <a:noFill/>
          <a:ln w="9525">
            <a:noFill/>
            <a:miter lim="800000"/>
            <a:headEnd/>
            <a:tailEnd/>
          </a:ln>
          <a:effectLst/>
        </p:spPr>
        <p:txBody>
          <a:bodyPr lIns="0" tIns="0" rIns="0" bIns="0" anchor="ctr" anchorCtr="0"/>
          <a:lstStyle/>
          <a:p>
            <a:pPr eaLnBrk="0" hangingPunct="0">
              <a:lnSpc>
                <a:spcPct val="190000"/>
              </a:lnSpc>
            </a:pPr>
            <a:r>
              <a:rPr lang="en-US" sz="1100" dirty="0">
                <a:solidFill>
                  <a:srgbClr val="000000"/>
                </a:solidFill>
                <a:latin typeface="+mn-lt"/>
              </a:rPr>
              <a:t>      |  © </a:t>
            </a:r>
            <a:r>
              <a:rPr lang="en-US" sz="1100" dirty="0" smtClean="0">
                <a:solidFill>
                  <a:srgbClr val="000000"/>
                </a:solidFill>
                <a:latin typeface="+mn-lt"/>
              </a:rPr>
              <a:t>2012, </a:t>
            </a:r>
            <a:r>
              <a:rPr lang="en-US" sz="1100" dirty="0">
                <a:solidFill>
                  <a:srgbClr val="000000"/>
                </a:solidFill>
                <a:latin typeface="+mn-lt"/>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8170092" y="6197185"/>
            <a:ext cx="1735908" cy="660814"/>
          </a:xfrm>
          <a:prstGeom prst="rect">
            <a:avLst/>
          </a:prstGeom>
          <a:noFill/>
          <a:ln w="9525">
            <a:noFill/>
            <a:miter lim="800000"/>
            <a:headEnd/>
            <a:tailEnd/>
          </a:ln>
        </p:spPr>
      </p:pic>
      <p:cxnSp>
        <p:nvCxnSpPr>
          <p:cNvPr id="8" name="Straight Connector 9"/>
          <p:cNvCxnSpPr>
            <a:cxnSpLocks noChangeShapeType="1"/>
          </p:cNvCxnSpPr>
          <p:nvPr userDrawn="1"/>
        </p:nvCxnSpPr>
        <p:spPr bwMode="auto">
          <a:xfrm>
            <a:off x="165100" y="304800"/>
            <a:ext cx="9493250" cy="2117"/>
          </a:xfrm>
          <a:prstGeom prst="line">
            <a:avLst/>
          </a:prstGeom>
          <a:noFill/>
          <a:ln w="9525">
            <a:solidFill>
              <a:srgbClr val="55B738"/>
            </a:solidFill>
            <a:round/>
            <a:headEnd/>
            <a:tailEnd/>
          </a:ln>
        </p:spPr>
      </p:cxnSp>
      <p:sp>
        <p:nvSpPr>
          <p:cNvPr id="12" name="Title 1"/>
          <p:cNvSpPr>
            <a:spLocks noGrp="1"/>
          </p:cNvSpPr>
          <p:nvPr>
            <p:ph type="title"/>
          </p:nvPr>
        </p:nvSpPr>
        <p:spPr>
          <a:xfrm>
            <a:off x="165100" y="308665"/>
            <a:ext cx="9493250" cy="402535"/>
          </a:xfrm>
          <a:prstGeom prst="rect">
            <a:avLst/>
          </a:prstGeom>
        </p:spPr>
        <p:txBody>
          <a:bodyPr lIns="107287" tIns="53643" rIns="107287" bIns="53643">
            <a:normAutofit/>
          </a:bodyPr>
          <a:lstStyle>
            <a:lvl1pPr algn="l">
              <a:defRPr sz="2000" b="1">
                <a:solidFill>
                  <a:srgbClr val="3D99BE"/>
                </a:solidFill>
              </a:defRPr>
            </a:lvl1pPr>
          </a:lstStyle>
          <a:p>
            <a:r>
              <a:rPr lang="en-US" dirty="0" smtClean="0"/>
              <a:t>Click to edit Master title style</a:t>
            </a:r>
            <a:endParaRPr lang="en-US" dirty="0"/>
          </a:p>
        </p:txBody>
      </p:sp>
      <p:sp>
        <p:nvSpPr>
          <p:cNvPr id="10" name="Rectangle 42"/>
          <p:cNvSpPr>
            <a:spLocks noGrp="1" noChangeArrowheads="1"/>
          </p:cNvSpPr>
          <p:nvPr>
            <p:ph type="sldNum" sz="quarter" idx="10"/>
          </p:nvPr>
        </p:nvSpPr>
        <p:spPr>
          <a:xfrm>
            <a:off x="82550" y="6197185"/>
            <a:ext cx="495300" cy="609600"/>
          </a:xfrm>
          <a:prstGeom prst="rect">
            <a:avLst/>
          </a:prstGeom>
        </p:spPr>
        <p:txBody>
          <a:bodyPr lIns="0" tIns="0" rIns="0" bIns="0" anchor="ctr" anchorCtr="0"/>
          <a:lstStyle>
            <a:lvl1pPr algn="r">
              <a:defRPr sz="1100">
                <a:solidFill>
                  <a:srgbClr val="6DB23F"/>
                </a:solidFill>
                <a:latin typeface="+mn-lt"/>
              </a:defRPr>
            </a:lvl1pPr>
          </a:lstStyle>
          <a:p>
            <a:fld id="{70A9E9B6-A925-4FEC-ADAA-6DF736B3E6B2}" type="slidenum">
              <a:rPr lang="en-US" smtClean="0"/>
              <a:pPr/>
              <a:t>‹#›</a:t>
            </a:fld>
            <a:endParaRPr lang="en-US" dirty="0"/>
          </a:p>
        </p:txBody>
      </p:sp>
      <p:sp>
        <p:nvSpPr>
          <p:cNvPr id="13" name="Text Placeholder 12"/>
          <p:cNvSpPr>
            <a:spLocks noGrp="1"/>
          </p:cNvSpPr>
          <p:nvPr>
            <p:ph type="body" sz="quarter" idx="11"/>
          </p:nvPr>
        </p:nvSpPr>
        <p:spPr>
          <a:xfrm>
            <a:off x="165100" y="1008578"/>
            <a:ext cx="9493250" cy="5159064"/>
          </a:xfrm>
          <a:prstGeom prst="rect">
            <a:avLst/>
          </a:prstGeom>
        </p:spPr>
        <p:txBody>
          <a:bodyPr lIns="107287" tIns="53643" rIns="107287" bIns="53643"/>
          <a:lstStyle>
            <a:lvl1pPr>
              <a:defRPr sz="1400">
                <a:solidFill>
                  <a:srgbClr val="3D99BE"/>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906000" cy="1016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lIns="107287" tIns="53643" rIns="107287" bIns="53643" anchor="ctr"/>
          <a:lstStyle/>
          <a:p>
            <a:pPr fontAlgn="auto">
              <a:spcBef>
                <a:spcPts val="0"/>
              </a:spcBef>
              <a:spcAft>
                <a:spcPts val="0"/>
              </a:spcAft>
              <a:defRPr/>
            </a:pPr>
            <a:endParaRPr lang="en-US" dirty="0"/>
          </a:p>
        </p:txBody>
      </p:sp>
      <p:sp>
        <p:nvSpPr>
          <p:cNvPr id="4" name="Rectangle 3"/>
          <p:cNvSpPr>
            <a:spLocks noChangeArrowheads="1"/>
          </p:cNvSpPr>
          <p:nvPr userDrawn="1"/>
        </p:nvSpPr>
        <p:spPr bwMode="auto">
          <a:xfrm>
            <a:off x="0" y="5334000"/>
            <a:ext cx="9906000" cy="1524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lIns="107287" tIns="53643" rIns="107287" bIns="53643" anchor="ctr"/>
          <a:lstStyle/>
          <a:p>
            <a:pPr fontAlgn="auto">
              <a:spcBef>
                <a:spcPts val="0"/>
              </a:spcBef>
              <a:spcAft>
                <a:spcPts val="0"/>
              </a:spcAft>
              <a:defRPr/>
            </a:pPr>
            <a:endParaRPr lang="en-US" dirty="0"/>
          </a:p>
        </p:txBody>
      </p:sp>
      <p:sp>
        <p:nvSpPr>
          <p:cNvPr id="7" name="Round Same Side Corner Rectangle 10"/>
          <p:cNvSpPr>
            <a:spLocks noChangeArrowheads="1"/>
          </p:cNvSpPr>
          <p:nvPr userDrawn="1"/>
        </p:nvSpPr>
        <p:spPr bwMode="auto">
          <a:xfrm rot="5400000">
            <a:off x="2424576" y="-199958"/>
            <a:ext cx="2269067" cy="7118218"/>
          </a:xfrm>
          <a:custGeom>
            <a:avLst/>
            <a:gdLst>
              <a:gd name="T0" fmla="*/ 1701800 w 1701800"/>
              <a:gd name="T1" fmla="*/ 3285067 h 6570133"/>
              <a:gd name="T2" fmla="*/ 850900 w 1701800"/>
              <a:gd name="T3" fmla="*/ 6570133 h 6570133"/>
              <a:gd name="T4" fmla="*/ 0 w 1701800"/>
              <a:gd name="T5" fmla="*/ 3285067 h 6570133"/>
              <a:gd name="T6" fmla="*/ 850900 w 1701800"/>
              <a:gd name="T7" fmla="*/ 0 h 6570133"/>
              <a:gd name="T8" fmla="*/ 0 60000 65536"/>
              <a:gd name="T9" fmla="*/ 1 60000 65536"/>
              <a:gd name="T10" fmla="*/ 2 60000 65536"/>
              <a:gd name="T11" fmla="*/ 3 60000 65536"/>
              <a:gd name="T12" fmla="*/ 83075 w 1701800"/>
              <a:gd name="T13" fmla="*/ 83075 h 6570133"/>
              <a:gd name="T14" fmla="*/ 1618725 w 1701800"/>
              <a:gd name="T15" fmla="*/ 6570133 h 6570133"/>
            </a:gdLst>
            <a:ahLst/>
            <a:cxnLst>
              <a:cxn ang="T8">
                <a:pos x="T0" y="T1"/>
              </a:cxn>
              <a:cxn ang="T9">
                <a:pos x="T2" y="T3"/>
              </a:cxn>
              <a:cxn ang="T10">
                <a:pos x="T4" y="T5"/>
              </a:cxn>
              <a:cxn ang="T11">
                <a:pos x="T6" y="T7"/>
              </a:cxn>
            </a:cxnLst>
            <a:rect l="T12" t="T13" r="T14" b="T15"/>
            <a:pathLst>
              <a:path w="1701800" h="6570133">
                <a:moveTo>
                  <a:pt x="283639" y="0"/>
                </a:moveTo>
                <a:lnTo>
                  <a:pt x="1418161" y="0"/>
                </a:lnTo>
                <a:lnTo>
                  <a:pt x="1418160" y="0"/>
                </a:lnTo>
                <a:cubicBezTo>
                  <a:pt x="1574810" y="0"/>
                  <a:pt x="1701800" y="126989"/>
                  <a:pt x="1701800" y="283639"/>
                </a:cubicBezTo>
                <a:lnTo>
                  <a:pt x="1701800" y="6570133"/>
                </a:lnTo>
                <a:lnTo>
                  <a:pt x="0" y="6570133"/>
                </a:lnTo>
                <a:lnTo>
                  <a:pt x="0" y="283639"/>
                </a:lnTo>
                <a:cubicBezTo>
                  <a:pt x="0" y="126989"/>
                  <a:pt x="126989" y="0"/>
                  <a:pt x="283638" y="0"/>
                </a:cubicBezTo>
                <a:close/>
              </a:path>
            </a:pathLst>
          </a:custGeom>
          <a:gradFill flip="none" rotWithShape="1">
            <a:gsLst>
              <a:gs pos="0">
                <a:schemeClr val="accent5">
                  <a:lumMod val="50000"/>
                </a:schemeClr>
              </a:gs>
              <a:gs pos="50000">
                <a:schemeClr val="accent5">
                  <a:lumMod val="60000"/>
                  <a:lumOff val="40000"/>
                </a:schemeClr>
              </a:gs>
              <a:gs pos="100000">
                <a:schemeClr val="accent5">
                  <a:lumMod val="50000"/>
                </a:schemeClr>
              </a:gs>
            </a:gsLst>
            <a:lin ang="0" scaled="1"/>
            <a:tileRect/>
          </a:gradFill>
          <a:ln w="9525">
            <a:noFill/>
            <a:round/>
            <a:headEnd/>
            <a:tailEnd/>
          </a:ln>
          <a:effectLst>
            <a:outerShdw dist="38100" dir="2700000" rotWithShape="0">
              <a:srgbClr val="808080">
                <a:alpha val="42999"/>
              </a:srgbClr>
            </a:outerShdw>
          </a:effectLst>
        </p:spPr>
        <p:txBody>
          <a:bodyPr lIns="107287" tIns="53643" rIns="107287" bIns="53643"/>
          <a:lstStyle/>
          <a:p>
            <a:pPr eaLnBrk="0" fontAlgn="auto" hangingPunct="0">
              <a:spcBef>
                <a:spcPts val="0"/>
              </a:spcBef>
              <a:spcAft>
                <a:spcPts val="0"/>
              </a:spcAft>
              <a:defRPr/>
            </a:pPr>
            <a:endParaRPr lang="en-US" dirty="0">
              <a:latin typeface="Arial" pitchFamily="-12" charset="0"/>
              <a:ea typeface="ＭＳ Ｐゴシック" pitchFamily="-12" charset="-128"/>
              <a:cs typeface="ＭＳ Ｐゴシック" pitchFamily="-12" charset="-128"/>
            </a:endParaRPr>
          </a:p>
        </p:txBody>
      </p:sp>
      <p:sp>
        <p:nvSpPr>
          <p:cNvPr id="15" name="Text Placeholder 2"/>
          <p:cNvSpPr>
            <a:spLocks noGrp="1"/>
          </p:cNvSpPr>
          <p:nvPr>
            <p:ph idx="1"/>
          </p:nvPr>
        </p:nvSpPr>
        <p:spPr>
          <a:xfrm>
            <a:off x="192621" y="2528723"/>
            <a:ext cx="6576483" cy="1524000"/>
          </a:xfrm>
          <a:prstGeom prst="rect">
            <a:avLst/>
          </a:prstGeom>
        </p:spPr>
        <p:txBody>
          <a:bodyPr lIns="107287" tIns="53643" rIns="107287" bIns="53643" rtlCol="0">
            <a:normAutofit/>
          </a:bodyPr>
          <a:lstStyle>
            <a:lvl1pPr algn="l">
              <a:defRPr sz="2800">
                <a:solidFill>
                  <a:schemeClr val="bg1"/>
                </a:solidFill>
                <a:latin typeface="Trebuchet MS"/>
                <a:cs typeface="Trebuchet MS"/>
              </a:defRPr>
            </a:lvl1pPr>
            <a:lvl2pPr algn="l">
              <a:defRPr sz="2800">
                <a:latin typeface="Trebuchet MS"/>
                <a:cs typeface="Trebuchet MS"/>
              </a:defRPr>
            </a:lvl2pPr>
            <a:lvl3pPr algn="l">
              <a:defRPr sz="2300">
                <a:latin typeface="Trebuchet MS"/>
                <a:cs typeface="Trebuchet MS"/>
              </a:defRPr>
            </a:lvl3pPr>
            <a:lvl4pPr algn="l">
              <a:defRPr>
                <a:latin typeface="Trebuchet MS"/>
                <a:cs typeface="Trebuchet MS"/>
              </a:defRPr>
            </a:lvl4pPr>
            <a:lvl5pPr algn="l">
              <a:defRPr>
                <a:latin typeface="Trebuchet MS"/>
                <a:cs typeface="Trebuchet MS"/>
              </a:defRPr>
            </a:lvl5pPr>
          </a:lstStyle>
          <a:p>
            <a:pPr lvl="0"/>
            <a:endParaRPr lang="en-US" noProof="0" dirty="0" smtClean="0"/>
          </a:p>
        </p:txBody>
      </p:sp>
      <p:sp>
        <p:nvSpPr>
          <p:cNvPr id="9" name="Rectangle 33"/>
          <p:cNvSpPr>
            <a:spLocks noChangeArrowheads="1"/>
          </p:cNvSpPr>
          <p:nvPr userDrawn="1"/>
        </p:nvSpPr>
        <p:spPr bwMode="auto">
          <a:xfrm>
            <a:off x="455214" y="6167642"/>
            <a:ext cx="5613400" cy="599017"/>
          </a:xfrm>
          <a:prstGeom prst="rect">
            <a:avLst/>
          </a:prstGeom>
          <a:noFill/>
          <a:ln w="9525">
            <a:noFill/>
            <a:miter lim="800000"/>
            <a:headEnd/>
            <a:tailEnd/>
          </a:ln>
          <a:effectLst/>
        </p:spPr>
        <p:txBody>
          <a:bodyPr lIns="0" tIns="0" rIns="0" bIns="0" anchor="ctr" anchorCtr="0"/>
          <a:lstStyle/>
          <a:p>
            <a:pPr eaLnBrk="0" hangingPunct="0">
              <a:lnSpc>
                <a:spcPct val="190000"/>
              </a:lnSpc>
            </a:pPr>
            <a:r>
              <a:rPr lang="en-US" sz="1100" dirty="0">
                <a:solidFill>
                  <a:srgbClr val="000000"/>
                </a:solidFill>
                <a:latin typeface="+mn-lt"/>
              </a:rPr>
              <a:t>      |  © </a:t>
            </a:r>
            <a:r>
              <a:rPr lang="en-US" sz="1100" dirty="0" smtClean="0">
                <a:solidFill>
                  <a:srgbClr val="000000"/>
                </a:solidFill>
                <a:latin typeface="+mn-lt"/>
              </a:rPr>
              <a:t>2012, </a:t>
            </a:r>
            <a:r>
              <a:rPr lang="en-US" sz="1100" dirty="0">
                <a:solidFill>
                  <a:srgbClr val="000000"/>
                </a:solidFill>
                <a:latin typeface="+mn-lt"/>
              </a:rPr>
              <a:t>Cognizant 		</a:t>
            </a:r>
          </a:p>
        </p:txBody>
      </p:sp>
      <p:pic>
        <p:nvPicPr>
          <p:cNvPr id="11" name="CG_logoReflect_RGB.png" descr="/Users/jason_feuilly/Desktop/CG_logoReflect_RGB.png"/>
          <p:cNvPicPr>
            <a:picLocks noChangeAspect="1"/>
          </p:cNvPicPr>
          <p:nvPr userDrawn="1"/>
        </p:nvPicPr>
        <p:blipFill>
          <a:blip r:embed="rId2"/>
          <a:srcRect/>
          <a:stretch>
            <a:fillRect/>
          </a:stretch>
        </p:blipFill>
        <p:spPr bwMode="auto">
          <a:xfrm>
            <a:off x="8170092" y="6197185"/>
            <a:ext cx="1735908" cy="660814"/>
          </a:xfrm>
          <a:prstGeom prst="rect">
            <a:avLst/>
          </a:prstGeom>
          <a:noFill/>
          <a:ln w="9525">
            <a:noFill/>
            <a:miter lim="800000"/>
            <a:headEnd/>
            <a:tailEnd/>
          </a:ln>
        </p:spPr>
      </p:pic>
      <p:sp>
        <p:nvSpPr>
          <p:cNvPr id="12" name="Rectangle 42"/>
          <p:cNvSpPr>
            <a:spLocks noGrp="1" noChangeArrowheads="1"/>
          </p:cNvSpPr>
          <p:nvPr>
            <p:ph type="sldNum" sz="quarter" idx="10"/>
          </p:nvPr>
        </p:nvSpPr>
        <p:spPr>
          <a:xfrm>
            <a:off x="82550" y="6197185"/>
            <a:ext cx="495300" cy="609600"/>
          </a:xfrm>
          <a:prstGeom prst="rect">
            <a:avLst/>
          </a:prstGeom>
        </p:spPr>
        <p:txBody>
          <a:bodyPr lIns="0" tIns="0" rIns="0" bIns="0" anchor="ctr" anchorCtr="0"/>
          <a:lstStyle>
            <a:lvl1pPr algn="r">
              <a:defRPr sz="1100">
                <a:solidFill>
                  <a:srgbClr val="6DB23F"/>
                </a:solidFill>
                <a:latin typeface="+mn-lt"/>
              </a:defRPr>
            </a:lvl1pPr>
          </a:lstStyle>
          <a:p>
            <a:fld id="{70A9E9B6-A925-4FEC-ADAA-6DF736B3E6B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hf hdr="0" ftr="0" dt="0"/>
  <p:txStyles>
    <p:titleStyle>
      <a:lvl1pPr algn="ctr" defTabSz="536433" rtl="0" fontAlgn="base">
        <a:spcBef>
          <a:spcPct val="0"/>
        </a:spcBef>
        <a:spcAft>
          <a:spcPct val="0"/>
        </a:spcAft>
        <a:defRPr sz="5200" kern="1200">
          <a:solidFill>
            <a:schemeClr val="tx1"/>
          </a:solidFill>
          <a:latin typeface="+mj-lt"/>
          <a:ea typeface="ＭＳ Ｐゴシック" charset="-128"/>
          <a:cs typeface="+mj-cs"/>
        </a:defRPr>
      </a:lvl1pPr>
      <a:lvl2pPr algn="ctr" defTabSz="536433" rtl="0" fontAlgn="base">
        <a:spcBef>
          <a:spcPct val="0"/>
        </a:spcBef>
        <a:spcAft>
          <a:spcPct val="0"/>
        </a:spcAft>
        <a:defRPr sz="5200">
          <a:solidFill>
            <a:schemeClr val="tx1"/>
          </a:solidFill>
          <a:latin typeface="Calibri" charset="0"/>
          <a:ea typeface="ＭＳ Ｐゴシック" charset="-128"/>
        </a:defRPr>
      </a:lvl2pPr>
      <a:lvl3pPr algn="ctr" defTabSz="536433" rtl="0" fontAlgn="base">
        <a:spcBef>
          <a:spcPct val="0"/>
        </a:spcBef>
        <a:spcAft>
          <a:spcPct val="0"/>
        </a:spcAft>
        <a:defRPr sz="5200">
          <a:solidFill>
            <a:schemeClr val="tx1"/>
          </a:solidFill>
          <a:latin typeface="Calibri" charset="0"/>
          <a:ea typeface="ＭＳ Ｐゴシック" charset="-128"/>
        </a:defRPr>
      </a:lvl3pPr>
      <a:lvl4pPr algn="ctr" defTabSz="536433" rtl="0" fontAlgn="base">
        <a:spcBef>
          <a:spcPct val="0"/>
        </a:spcBef>
        <a:spcAft>
          <a:spcPct val="0"/>
        </a:spcAft>
        <a:defRPr sz="5200">
          <a:solidFill>
            <a:schemeClr val="tx1"/>
          </a:solidFill>
          <a:latin typeface="Calibri" charset="0"/>
          <a:ea typeface="ＭＳ Ｐゴシック" charset="-128"/>
        </a:defRPr>
      </a:lvl4pPr>
      <a:lvl5pPr algn="ctr" defTabSz="536433" rtl="0" fontAlgn="base">
        <a:spcBef>
          <a:spcPct val="0"/>
        </a:spcBef>
        <a:spcAft>
          <a:spcPct val="0"/>
        </a:spcAft>
        <a:defRPr sz="5200">
          <a:solidFill>
            <a:schemeClr val="tx1"/>
          </a:solidFill>
          <a:latin typeface="Calibri" charset="0"/>
          <a:ea typeface="ＭＳ Ｐゴシック" charset="-128"/>
        </a:defRPr>
      </a:lvl5pPr>
      <a:lvl6pPr marL="536433" algn="ctr" defTabSz="536433" rtl="0" fontAlgn="base">
        <a:spcBef>
          <a:spcPct val="0"/>
        </a:spcBef>
        <a:spcAft>
          <a:spcPct val="0"/>
        </a:spcAft>
        <a:defRPr sz="5200">
          <a:solidFill>
            <a:schemeClr val="tx1"/>
          </a:solidFill>
          <a:latin typeface="Calibri" charset="0"/>
          <a:ea typeface="ＭＳ Ｐゴシック" charset="-128"/>
        </a:defRPr>
      </a:lvl6pPr>
      <a:lvl7pPr marL="1072866" algn="ctr" defTabSz="536433" rtl="0" fontAlgn="base">
        <a:spcBef>
          <a:spcPct val="0"/>
        </a:spcBef>
        <a:spcAft>
          <a:spcPct val="0"/>
        </a:spcAft>
        <a:defRPr sz="5200">
          <a:solidFill>
            <a:schemeClr val="tx1"/>
          </a:solidFill>
          <a:latin typeface="Calibri" charset="0"/>
          <a:ea typeface="ＭＳ Ｐゴシック" charset="-128"/>
        </a:defRPr>
      </a:lvl7pPr>
      <a:lvl8pPr marL="1609298" algn="ctr" defTabSz="536433" rtl="0" fontAlgn="base">
        <a:spcBef>
          <a:spcPct val="0"/>
        </a:spcBef>
        <a:spcAft>
          <a:spcPct val="0"/>
        </a:spcAft>
        <a:defRPr sz="5200">
          <a:solidFill>
            <a:schemeClr val="tx1"/>
          </a:solidFill>
          <a:latin typeface="Calibri" charset="0"/>
          <a:ea typeface="ＭＳ Ｐゴシック" charset="-128"/>
        </a:defRPr>
      </a:lvl8pPr>
      <a:lvl9pPr marL="2145731" algn="ctr" defTabSz="536433" rtl="0" fontAlgn="base">
        <a:spcBef>
          <a:spcPct val="0"/>
        </a:spcBef>
        <a:spcAft>
          <a:spcPct val="0"/>
        </a:spcAft>
        <a:defRPr sz="5200">
          <a:solidFill>
            <a:schemeClr val="tx1"/>
          </a:solidFill>
          <a:latin typeface="Calibri" charset="0"/>
          <a:ea typeface="ＭＳ Ｐゴシック" charset="-128"/>
        </a:defRPr>
      </a:lvl9pPr>
    </p:titleStyle>
    <p:bodyStyle>
      <a:lvl1pPr marL="402325" indent="-402325" algn="l" defTabSz="536433" rtl="0" fontAlgn="base">
        <a:spcBef>
          <a:spcPct val="20000"/>
        </a:spcBef>
        <a:spcAft>
          <a:spcPct val="0"/>
        </a:spcAft>
        <a:buFont typeface="Arial" charset="0"/>
        <a:buChar char="•"/>
        <a:defRPr sz="3800" kern="1200">
          <a:solidFill>
            <a:schemeClr val="tx1"/>
          </a:solidFill>
          <a:latin typeface="+mn-lt"/>
          <a:ea typeface="ＭＳ Ｐゴシック" charset="-128"/>
          <a:cs typeface="+mn-cs"/>
        </a:defRPr>
      </a:lvl1pPr>
      <a:lvl2pPr marL="871703" indent="-335270" algn="l" defTabSz="536433" rtl="0" fontAlgn="base">
        <a:spcBef>
          <a:spcPct val="20000"/>
        </a:spcBef>
        <a:spcAft>
          <a:spcPct val="0"/>
        </a:spcAft>
        <a:buFont typeface="Arial" charset="0"/>
        <a:buChar char="–"/>
        <a:defRPr sz="3300" kern="1200">
          <a:solidFill>
            <a:schemeClr val="tx1"/>
          </a:solidFill>
          <a:latin typeface="+mn-lt"/>
          <a:ea typeface="ＭＳ Ｐゴシック" charset="-128"/>
          <a:cs typeface="+mn-cs"/>
        </a:defRPr>
      </a:lvl2pPr>
      <a:lvl3pPr marL="1341082" indent="-268216" algn="l" defTabSz="536433"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3pPr>
      <a:lvl4pPr marL="1877515" indent="-268216" algn="l" defTabSz="536433" rtl="0" fontAlgn="base">
        <a:spcBef>
          <a:spcPct val="20000"/>
        </a:spcBef>
        <a:spcAft>
          <a:spcPct val="0"/>
        </a:spcAft>
        <a:buFont typeface="Arial" charset="0"/>
        <a:buChar char="–"/>
        <a:defRPr sz="2300" kern="1200">
          <a:solidFill>
            <a:schemeClr val="tx1"/>
          </a:solidFill>
          <a:latin typeface="+mn-lt"/>
          <a:ea typeface="ＭＳ Ｐゴシック" charset="-128"/>
          <a:cs typeface="+mn-cs"/>
        </a:defRPr>
      </a:lvl4pPr>
      <a:lvl5pPr marL="2413947" indent="-268216" algn="l" defTabSz="536433" rtl="0" fontAlgn="base">
        <a:spcBef>
          <a:spcPct val="20000"/>
        </a:spcBef>
        <a:spcAft>
          <a:spcPct val="0"/>
        </a:spcAft>
        <a:buFont typeface="Arial" charset="0"/>
        <a:buChar char="»"/>
        <a:defRPr sz="2300" kern="1200">
          <a:solidFill>
            <a:schemeClr val="tx1"/>
          </a:solidFill>
          <a:latin typeface="+mn-lt"/>
          <a:ea typeface="ＭＳ Ｐゴシック" charset="-128"/>
          <a:cs typeface="+mn-cs"/>
        </a:defRPr>
      </a:lvl5pPr>
      <a:lvl6pPr marL="2950380" indent="-268216" algn="l" defTabSz="536433" rtl="0" eaLnBrk="1" latinLnBrk="0" hangingPunct="1">
        <a:spcBef>
          <a:spcPct val="20000"/>
        </a:spcBef>
        <a:buFont typeface="Arial"/>
        <a:buChar char="•"/>
        <a:defRPr sz="2300" kern="1200">
          <a:solidFill>
            <a:schemeClr val="tx1"/>
          </a:solidFill>
          <a:latin typeface="+mn-lt"/>
          <a:ea typeface="+mn-ea"/>
          <a:cs typeface="+mn-cs"/>
        </a:defRPr>
      </a:lvl6pPr>
      <a:lvl7pPr marL="3486813" indent="-268216" algn="l" defTabSz="536433" rtl="0" eaLnBrk="1" latinLnBrk="0" hangingPunct="1">
        <a:spcBef>
          <a:spcPct val="20000"/>
        </a:spcBef>
        <a:buFont typeface="Arial"/>
        <a:buChar char="•"/>
        <a:defRPr sz="2300" kern="1200">
          <a:solidFill>
            <a:schemeClr val="tx1"/>
          </a:solidFill>
          <a:latin typeface="+mn-lt"/>
          <a:ea typeface="+mn-ea"/>
          <a:cs typeface="+mn-cs"/>
        </a:defRPr>
      </a:lvl7pPr>
      <a:lvl8pPr marL="4023246" indent="-268216" algn="l" defTabSz="536433" rtl="0" eaLnBrk="1" latinLnBrk="0" hangingPunct="1">
        <a:spcBef>
          <a:spcPct val="20000"/>
        </a:spcBef>
        <a:buFont typeface="Arial"/>
        <a:buChar char="•"/>
        <a:defRPr sz="2300" kern="1200">
          <a:solidFill>
            <a:schemeClr val="tx1"/>
          </a:solidFill>
          <a:latin typeface="+mn-lt"/>
          <a:ea typeface="+mn-ea"/>
          <a:cs typeface="+mn-cs"/>
        </a:defRPr>
      </a:lvl8pPr>
      <a:lvl9pPr marL="4559678" indent="-268216" algn="l" defTabSz="536433"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36433" rtl="0" eaLnBrk="1" latinLnBrk="0" hangingPunct="1">
        <a:defRPr sz="2100" kern="1200">
          <a:solidFill>
            <a:schemeClr val="tx1"/>
          </a:solidFill>
          <a:latin typeface="+mn-lt"/>
          <a:ea typeface="+mn-ea"/>
          <a:cs typeface="+mn-cs"/>
        </a:defRPr>
      </a:lvl1pPr>
      <a:lvl2pPr marL="536433" algn="l" defTabSz="536433" rtl="0" eaLnBrk="1" latinLnBrk="0" hangingPunct="1">
        <a:defRPr sz="2100" kern="1200">
          <a:solidFill>
            <a:schemeClr val="tx1"/>
          </a:solidFill>
          <a:latin typeface="+mn-lt"/>
          <a:ea typeface="+mn-ea"/>
          <a:cs typeface="+mn-cs"/>
        </a:defRPr>
      </a:lvl2pPr>
      <a:lvl3pPr marL="1072866" algn="l" defTabSz="536433" rtl="0" eaLnBrk="1" latinLnBrk="0" hangingPunct="1">
        <a:defRPr sz="2100" kern="1200">
          <a:solidFill>
            <a:schemeClr val="tx1"/>
          </a:solidFill>
          <a:latin typeface="+mn-lt"/>
          <a:ea typeface="+mn-ea"/>
          <a:cs typeface="+mn-cs"/>
        </a:defRPr>
      </a:lvl3pPr>
      <a:lvl4pPr marL="1609298" algn="l" defTabSz="536433" rtl="0" eaLnBrk="1" latinLnBrk="0" hangingPunct="1">
        <a:defRPr sz="2100" kern="1200">
          <a:solidFill>
            <a:schemeClr val="tx1"/>
          </a:solidFill>
          <a:latin typeface="+mn-lt"/>
          <a:ea typeface="+mn-ea"/>
          <a:cs typeface="+mn-cs"/>
        </a:defRPr>
      </a:lvl4pPr>
      <a:lvl5pPr marL="2145731" algn="l" defTabSz="536433" rtl="0" eaLnBrk="1" latinLnBrk="0" hangingPunct="1">
        <a:defRPr sz="2100" kern="1200">
          <a:solidFill>
            <a:schemeClr val="tx1"/>
          </a:solidFill>
          <a:latin typeface="+mn-lt"/>
          <a:ea typeface="+mn-ea"/>
          <a:cs typeface="+mn-cs"/>
        </a:defRPr>
      </a:lvl5pPr>
      <a:lvl6pPr marL="2682164" algn="l" defTabSz="536433" rtl="0" eaLnBrk="1" latinLnBrk="0" hangingPunct="1">
        <a:defRPr sz="2100" kern="1200">
          <a:solidFill>
            <a:schemeClr val="tx1"/>
          </a:solidFill>
          <a:latin typeface="+mn-lt"/>
          <a:ea typeface="+mn-ea"/>
          <a:cs typeface="+mn-cs"/>
        </a:defRPr>
      </a:lvl6pPr>
      <a:lvl7pPr marL="3218597" algn="l" defTabSz="536433" rtl="0" eaLnBrk="1" latinLnBrk="0" hangingPunct="1">
        <a:defRPr sz="2100" kern="1200">
          <a:solidFill>
            <a:schemeClr val="tx1"/>
          </a:solidFill>
          <a:latin typeface="+mn-lt"/>
          <a:ea typeface="+mn-ea"/>
          <a:cs typeface="+mn-cs"/>
        </a:defRPr>
      </a:lvl7pPr>
      <a:lvl8pPr marL="3755029" algn="l" defTabSz="536433" rtl="0" eaLnBrk="1" latinLnBrk="0" hangingPunct="1">
        <a:defRPr sz="2100" kern="1200">
          <a:solidFill>
            <a:schemeClr val="tx1"/>
          </a:solidFill>
          <a:latin typeface="+mn-lt"/>
          <a:ea typeface="+mn-ea"/>
          <a:cs typeface="+mn-cs"/>
        </a:defRPr>
      </a:lvl8pPr>
      <a:lvl9pPr marL="4291462" algn="l" defTabSz="53643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ommarskog.se/share_data.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03350" y="2004557"/>
            <a:ext cx="7521485" cy="1731456"/>
          </a:xfrm>
        </p:spPr>
        <p:txBody>
          <a:bodyPr/>
          <a:lstStyle/>
          <a:p>
            <a:pPr algn="ctr"/>
            <a:r>
              <a:rPr lang="en-US" sz="2800" dirty="0" smtClean="0">
                <a:solidFill>
                  <a:srgbClr val="3D99BE"/>
                </a:solidFill>
              </a:rPr>
              <a:t>ERROR HANDLING</a:t>
            </a:r>
            <a:endParaRPr lang="en-US" sz="2800" dirty="0">
              <a:solidFill>
                <a:srgbClr val="3D99B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93"/>
            <a:ext cx="9493250" cy="402535"/>
          </a:xfrm>
        </p:spPr>
        <p:txBody>
          <a:bodyPr>
            <a:normAutofit fontScale="90000"/>
          </a:bodyPr>
          <a:lstStyle/>
          <a:p>
            <a:r>
              <a:rPr lang="en-US" dirty="0" smtClean="0"/>
              <a:t>Control Over Error Handling</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10</a:t>
            </a:fld>
            <a:endParaRPr lang="en-US" dirty="0"/>
          </a:p>
        </p:txBody>
      </p:sp>
      <p:sp>
        <p:nvSpPr>
          <p:cNvPr id="4" name="Text Placeholder 3"/>
          <p:cNvSpPr>
            <a:spLocks noGrp="1"/>
          </p:cNvSpPr>
          <p:nvPr>
            <p:ph type="body" sz="quarter" idx="11"/>
          </p:nvPr>
        </p:nvSpPr>
        <p:spPr>
          <a:xfrm>
            <a:off x="165100" y="592941"/>
            <a:ext cx="9493250" cy="5159064"/>
          </a:xfrm>
        </p:spPr>
        <p:txBody>
          <a:bodyPr/>
          <a:lstStyle/>
          <a:p>
            <a:pPr marL="0" indent="0">
              <a:buNone/>
            </a:pPr>
            <a:r>
              <a:rPr lang="en-US" b="1" dirty="0"/>
              <a:t>SET </a:t>
            </a:r>
            <a:r>
              <a:rPr lang="en-US" b="1" dirty="0" smtClean="0"/>
              <a:t>XACT_ABORT </a:t>
            </a:r>
          </a:p>
          <a:p>
            <a:pPr>
              <a:lnSpc>
                <a:spcPct val="150000"/>
              </a:lnSpc>
            </a:pPr>
            <a:r>
              <a:rPr lang="en-US" dirty="0"/>
              <a:t>Specifies whether SQL Server automatically rolls back the current transaction when a Transact-SQL statement raises a run-time error.</a:t>
            </a:r>
          </a:p>
          <a:p>
            <a:pPr>
              <a:lnSpc>
                <a:spcPct val="150000"/>
              </a:lnSpc>
            </a:pPr>
            <a:r>
              <a:rPr lang="en-US" dirty="0"/>
              <a:t>When SET XACT_ABORT is ON, if a Transact-SQL statement raises a run-time error, the entire transaction is terminated and rolled back. </a:t>
            </a:r>
          </a:p>
          <a:p>
            <a:pPr>
              <a:lnSpc>
                <a:spcPct val="150000"/>
              </a:lnSpc>
            </a:pPr>
            <a:r>
              <a:rPr lang="en-US" dirty="0"/>
              <a:t>When SET XACT_ABORT is OFF, in some cases only the Transact-SQL statement that raised the error is rolled back and the transaction continues processing. Depending upon the severity of the error, the entire transaction may be rolled back even when SET XACT_ABORT is OFF. OFF is the default setting.</a:t>
            </a:r>
          </a:p>
          <a:p>
            <a:pPr>
              <a:lnSpc>
                <a:spcPct val="150000"/>
              </a:lnSpc>
            </a:pPr>
            <a:r>
              <a:rPr lang="en-US" dirty="0"/>
              <a:t>Compile errors, such as syntax errors, are not affected by SET XACT_ABORT.</a:t>
            </a:r>
          </a:p>
          <a:p>
            <a:pPr>
              <a:lnSpc>
                <a:spcPct val="150000"/>
              </a:lnSpc>
            </a:pPr>
            <a:r>
              <a:rPr lang="en-US" dirty="0"/>
              <a:t>XACT_ABORT must be set ON for data modification statements in an implicit or explicit transaction against most OLE DB providers, including SQL Server. </a:t>
            </a:r>
          </a:p>
          <a:p>
            <a:pPr marL="0" indent="0">
              <a:buNone/>
            </a:pPr>
            <a:endParaRPr lang="en-US" dirty="0"/>
          </a:p>
        </p:txBody>
      </p:sp>
    </p:spTree>
    <p:extLst>
      <p:ext uri="{BB962C8B-B14F-4D97-AF65-F5344CB8AC3E}">
        <p14:creationId xmlns:p14="http://schemas.microsoft.com/office/powerpoint/2010/main" val="989822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1782"/>
            <a:ext cx="9493250" cy="402535"/>
          </a:xfrm>
        </p:spPr>
        <p:txBody>
          <a:bodyPr>
            <a:normAutofit fontScale="90000"/>
          </a:bodyPr>
          <a:lstStyle/>
          <a:p>
            <a:r>
              <a:rPr lang="en-US" dirty="0" smtClean="0"/>
              <a:t>How do I handle Errors?</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11</a:t>
            </a:fld>
            <a:endParaRPr lang="en-US" dirty="0"/>
          </a:p>
        </p:txBody>
      </p:sp>
      <p:sp>
        <p:nvSpPr>
          <p:cNvPr id="4" name="Text Placeholder 3"/>
          <p:cNvSpPr>
            <a:spLocks noGrp="1"/>
          </p:cNvSpPr>
          <p:nvPr>
            <p:ph type="body" sz="quarter" idx="11"/>
          </p:nvPr>
        </p:nvSpPr>
        <p:spPr>
          <a:xfrm>
            <a:off x="165099" y="546265"/>
            <a:ext cx="5119419" cy="5621377"/>
          </a:xfrm>
        </p:spPr>
        <p:txBody>
          <a:bodyPr/>
          <a:lstStyle/>
          <a:p>
            <a:pPr>
              <a:lnSpc>
                <a:spcPct val="150000"/>
              </a:lnSpc>
            </a:pPr>
            <a:r>
              <a:rPr lang="en-US" dirty="0"/>
              <a:t>The most common mechanism for handling errors in SQL is by</a:t>
            </a:r>
          </a:p>
          <a:p>
            <a:pPr marL="871704" lvl="2" indent="-402325">
              <a:lnSpc>
                <a:spcPct val="150000"/>
              </a:lnSpc>
            </a:pPr>
            <a:r>
              <a:rPr lang="en-US" sz="1400" dirty="0">
                <a:solidFill>
                  <a:srgbClr val="3D99BE"/>
                </a:solidFill>
              </a:rPr>
              <a:t>@@Error</a:t>
            </a:r>
          </a:p>
          <a:p>
            <a:pPr marL="871704" lvl="2" indent="-402325">
              <a:lnSpc>
                <a:spcPct val="150000"/>
              </a:lnSpc>
            </a:pPr>
            <a:r>
              <a:rPr lang="en-US" sz="1400" dirty="0">
                <a:solidFill>
                  <a:srgbClr val="3D99BE"/>
                </a:solidFill>
              </a:rPr>
              <a:t>Try Catch Blocks</a:t>
            </a:r>
          </a:p>
          <a:p>
            <a:pPr>
              <a:lnSpc>
                <a:spcPct val="150000"/>
              </a:lnSpc>
            </a:pPr>
            <a:r>
              <a:rPr lang="en-US" dirty="0"/>
              <a:t>Raise Errors can be used with @@Error or Try Catch to return the error to the calling </a:t>
            </a:r>
            <a:r>
              <a:rPr lang="en-US" dirty="0" smtClean="0"/>
              <a:t>Application</a:t>
            </a:r>
          </a:p>
          <a:p>
            <a:pPr>
              <a:lnSpc>
                <a:spcPct val="150000"/>
              </a:lnSpc>
            </a:pPr>
            <a:endParaRPr lang="en-US" dirty="0"/>
          </a:p>
          <a:p>
            <a:pPr marL="0" indent="0">
              <a:lnSpc>
                <a:spcPct val="150000"/>
              </a:lnSpc>
              <a:buNone/>
            </a:pPr>
            <a:r>
              <a:rPr lang="en-US" i="1" dirty="0" smtClean="0"/>
              <a:t>Note : </a:t>
            </a:r>
          </a:p>
          <a:p>
            <a:pPr>
              <a:lnSpc>
                <a:spcPct val="150000"/>
              </a:lnSpc>
            </a:pPr>
            <a:r>
              <a:rPr lang="en-US" i="1" dirty="0" smtClean="0"/>
              <a:t>SQL 2012 includes Throw along with Try and Catch Blocks.</a:t>
            </a:r>
          </a:p>
          <a:p>
            <a:pPr>
              <a:lnSpc>
                <a:spcPct val="150000"/>
              </a:lnSpc>
            </a:pPr>
            <a:r>
              <a:rPr lang="en-US" i="1" dirty="0" smtClean="0"/>
              <a:t>Though the @@Error is supported , it is  better to handle errors with Try Catch Blocks in new programming</a:t>
            </a:r>
          </a:p>
          <a:p>
            <a:endParaRPr lang="en-US" dirty="0"/>
          </a:p>
        </p:txBody>
      </p:sp>
      <p:pic>
        <p:nvPicPr>
          <p:cNvPr id="5122" name="Picture 2" descr="C:\Users\351282\Desktop\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608" y="1018496"/>
            <a:ext cx="3782659" cy="2615354"/>
          </a:xfrm>
          <a:prstGeom prst="rect">
            <a:avLst/>
          </a:prstGeom>
          <a:noFill/>
          <a:effectLst>
            <a:outerShdw blurRad="76200" dir="13500000" sy="23000" kx="1200000" algn="br" rotWithShape="0">
              <a:prstClr val="black">
                <a:alpha val="20000"/>
              </a:prstClr>
            </a:outerShdw>
          </a:effectLst>
          <a:scene3d>
            <a:camera prst="isometricOffAxis1Righ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454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0"/>
            <a:ext cx="9493250" cy="402535"/>
          </a:xfrm>
        </p:spPr>
        <p:txBody>
          <a:bodyPr>
            <a:normAutofit fontScale="90000"/>
          </a:bodyPr>
          <a:lstStyle/>
          <a:p>
            <a:r>
              <a:rPr lang="en-US" dirty="0" smtClean="0"/>
              <a:t>@@Error</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12</a:t>
            </a:fld>
            <a:endParaRPr lang="en-US" dirty="0"/>
          </a:p>
        </p:txBody>
      </p:sp>
      <p:sp>
        <p:nvSpPr>
          <p:cNvPr id="4" name="Text Placeholder 3"/>
          <p:cNvSpPr>
            <a:spLocks noGrp="1"/>
          </p:cNvSpPr>
          <p:nvPr>
            <p:ph type="body" sz="quarter" idx="11"/>
          </p:nvPr>
        </p:nvSpPr>
        <p:spPr>
          <a:xfrm>
            <a:off x="165100" y="558139"/>
            <a:ext cx="9493250" cy="5639045"/>
          </a:xfrm>
        </p:spPr>
        <p:txBody>
          <a:bodyPr/>
          <a:lstStyle/>
          <a:p>
            <a:pPr>
              <a:lnSpc>
                <a:spcPct val="150000"/>
              </a:lnSpc>
            </a:pPr>
            <a:r>
              <a:rPr lang="en-US" dirty="0"/>
              <a:t>It is a global variable which returns the error number for the last Transact-SQL statement executed.</a:t>
            </a:r>
          </a:p>
          <a:p>
            <a:pPr>
              <a:lnSpc>
                <a:spcPct val="150000"/>
              </a:lnSpc>
            </a:pPr>
            <a:r>
              <a:rPr lang="en-US" dirty="0" smtClean="0"/>
              <a:t>If </a:t>
            </a:r>
            <a:r>
              <a:rPr lang="en-US" dirty="0"/>
              <a:t>SQL Server emits a message with a severity of 11 or higher, @@error will hold the number of that message. And if SQL Server emits a message with a severity level of 10 or lower, SQL Server does not set @@error, and thus you cannot tell from T-SQL that the message was produced.</a:t>
            </a:r>
          </a:p>
          <a:p>
            <a:pPr>
              <a:lnSpc>
                <a:spcPct val="150000"/>
              </a:lnSpc>
            </a:pPr>
            <a:r>
              <a:rPr lang="en-US" dirty="0" smtClean="0"/>
              <a:t>Returns </a:t>
            </a:r>
            <a:r>
              <a:rPr lang="en-US" dirty="0"/>
              <a:t>an error number if the previous statement encountered an </a:t>
            </a:r>
            <a:r>
              <a:rPr lang="en-US" dirty="0" smtClean="0"/>
              <a:t>error else returns zero. </a:t>
            </a:r>
            <a:r>
              <a:rPr lang="en-US" dirty="0"/>
              <a:t>If the error was one of the errors in the </a:t>
            </a:r>
            <a:r>
              <a:rPr lang="en-US" dirty="0" err="1"/>
              <a:t>sys.messages</a:t>
            </a:r>
            <a:r>
              <a:rPr lang="en-US" dirty="0"/>
              <a:t> catalog view, then @@ERROR contains the value from the </a:t>
            </a:r>
            <a:r>
              <a:rPr lang="en-US" dirty="0" err="1"/>
              <a:t>sys.messages.message_id</a:t>
            </a:r>
            <a:r>
              <a:rPr lang="en-US" dirty="0"/>
              <a:t> column for that error. </a:t>
            </a:r>
          </a:p>
          <a:p>
            <a:pPr>
              <a:lnSpc>
                <a:spcPct val="150000"/>
              </a:lnSpc>
            </a:pPr>
            <a:r>
              <a:rPr lang="en-US" dirty="0"/>
              <a:t>Because @@ERROR is cleared and reset on each statement executed, check it immediately following the statement being verified, or save it to a local variable that can be checked later</a:t>
            </a:r>
          </a:p>
          <a:p>
            <a:pPr>
              <a:lnSpc>
                <a:spcPct val="150000"/>
              </a:lnSpc>
            </a:pPr>
            <a:r>
              <a:rPr lang="en-US" dirty="0" smtClean="0"/>
              <a:t>@@Error should be checked immediately after the following statements</a:t>
            </a:r>
            <a:endParaRPr lang="en-US" dirty="0"/>
          </a:p>
          <a:p>
            <a:pPr marL="871704" lvl="2" indent="-402325"/>
            <a:r>
              <a:rPr lang="en-US" sz="1400" dirty="0">
                <a:solidFill>
                  <a:srgbClr val="3D99BE"/>
                </a:solidFill>
              </a:rPr>
              <a:t>DML statements</a:t>
            </a:r>
            <a:r>
              <a:rPr lang="en-US" sz="1400" dirty="0" smtClean="0">
                <a:solidFill>
                  <a:srgbClr val="3D99BE"/>
                </a:solidFill>
              </a:rPr>
              <a:t>, </a:t>
            </a:r>
            <a:r>
              <a:rPr lang="en-US" sz="1400" dirty="0">
                <a:solidFill>
                  <a:srgbClr val="3D99BE"/>
                </a:solidFill>
              </a:rPr>
              <a:t>even when they affect temp tables or table variables. </a:t>
            </a:r>
          </a:p>
          <a:p>
            <a:pPr marL="871704" lvl="2" indent="-402325"/>
            <a:r>
              <a:rPr lang="en-US" sz="1400" dirty="0">
                <a:solidFill>
                  <a:srgbClr val="3D99BE"/>
                </a:solidFill>
              </a:rPr>
              <a:t>SELECT </a:t>
            </a:r>
            <a:r>
              <a:rPr lang="en-US" sz="1400" dirty="0" smtClean="0">
                <a:solidFill>
                  <a:srgbClr val="3D99BE"/>
                </a:solidFill>
              </a:rPr>
              <a:t>INTO</a:t>
            </a:r>
            <a:endParaRPr lang="en-US" sz="1400" dirty="0">
              <a:solidFill>
                <a:srgbClr val="3D99BE"/>
              </a:solidFill>
            </a:endParaRPr>
          </a:p>
          <a:p>
            <a:pPr marL="871704" lvl="2" indent="-402325"/>
            <a:r>
              <a:rPr lang="en-US" sz="1400" dirty="0">
                <a:solidFill>
                  <a:srgbClr val="3D99BE"/>
                </a:solidFill>
              </a:rPr>
              <a:t>Invocation of stored </a:t>
            </a:r>
            <a:r>
              <a:rPr lang="en-US" sz="1400" dirty="0" smtClean="0">
                <a:solidFill>
                  <a:srgbClr val="3D99BE"/>
                </a:solidFill>
              </a:rPr>
              <a:t>procedures</a:t>
            </a:r>
            <a:r>
              <a:rPr lang="en-US" sz="1400" dirty="0">
                <a:solidFill>
                  <a:srgbClr val="3D99BE"/>
                </a:solidFill>
              </a:rPr>
              <a:t> </a:t>
            </a:r>
            <a:r>
              <a:rPr lang="en-US" sz="1400" dirty="0" smtClean="0">
                <a:solidFill>
                  <a:srgbClr val="3D99BE"/>
                </a:solidFill>
              </a:rPr>
              <a:t>or </a:t>
            </a:r>
            <a:r>
              <a:rPr lang="en-US" sz="1400" dirty="0">
                <a:solidFill>
                  <a:srgbClr val="3D99BE"/>
                </a:solidFill>
              </a:rPr>
              <a:t>dynamic </a:t>
            </a:r>
            <a:r>
              <a:rPr lang="en-US" sz="1400" dirty="0" smtClean="0">
                <a:solidFill>
                  <a:srgbClr val="3D99BE"/>
                </a:solidFill>
              </a:rPr>
              <a:t>SQL</a:t>
            </a:r>
            <a:endParaRPr lang="en-US" sz="1400" dirty="0">
              <a:solidFill>
                <a:srgbClr val="3D99BE"/>
              </a:solidFill>
            </a:endParaRPr>
          </a:p>
          <a:p>
            <a:pPr marL="871704" lvl="2" indent="-402325"/>
            <a:r>
              <a:rPr lang="en-US" sz="1400" dirty="0">
                <a:solidFill>
                  <a:srgbClr val="3D99BE"/>
                </a:solidFill>
              </a:rPr>
              <a:t>COMMIT </a:t>
            </a:r>
            <a:r>
              <a:rPr lang="en-US" sz="1400" dirty="0" smtClean="0">
                <a:solidFill>
                  <a:srgbClr val="3D99BE"/>
                </a:solidFill>
              </a:rPr>
              <a:t>TRANSACTION</a:t>
            </a:r>
            <a:endParaRPr lang="en-US" sz="1400" dirty="0">
              <a:solidFill>
                <a:srgbClr val="3D99BE"/>
              </a:solidFill>
            </a:endParaRPr>
          </a:p>
          <a:p>
            <a:pPr marL="871704" lvl="2" indent="-402325"/>
            <a:r>
              <a:rPr lang="en-US" sz="1400" dirty="0">
                <a:solidFill>
                  <a:srgbClr val="3D99BE"/>
                </a:solidFill>
              </a:rPr>
              <a:t>DECLARE </a:t>
            </a:r>
            <a:r>
              <a:rPr lang="en-US" sz="1400" dirty="0" smtClean="0">
                <a:solidFill>
                  <a:srgbClr val="3D99BE"/>
                </a:solidFill>
              </a:rPr>
              <a:t>,</a:t>
            </a:r>
            <a:r>
              <a:rPr lang="en-US" sz="1400" dirty="0">
                <a:solidFill>
                  <a:srgbClr val="3D99BE"/>
                </a:solidFill>
              </a:rPr>
              <a:t>OPEN </a:t>
            </a:r>
            <a:r>
              <a:rPr lang="en-US" sz="1400" dirty="0" smtClean="0">
                <a:solidFill>
                  <a:srgbClr val="3D99BE"/>
                </a:solidFill>
              </a:rPr>
              <a:t>and FETCH </a:t>
            </a:r>
            <a:r>
              <a:rPr lang="en-US" sz="1400" dirty="0">
                <a:solidFill>
                  <a:srgbClr val="3D99BE"/>
                </a:solidFill>
              </a:rPr>
              <a:t>from cursor. </a:t>
            </a:r>
            <a:endParaRPr lang="en-US" sz="1400" dirty="0">
              <a:solidFill>
                <a:srgbClr val="3D99BE"/>
              </a:solidFill>
            </a:endParaRPr>
          </a:p>
          <a:p>
            <a:pPr marL="469379" lvl="2" indent="0">
              <a:buNone/>
            </a:pPr>
            <a:endParaRPr lang="en-US" sz="1400" dirty="0">
              <a:solidFill>
                <a:srgbClr val="3D99BE"/>
              </a:solidFill>
            </a:endParaRPr>
          </a:p>
          <a:p>
            <a:pPr>
              <a:lnSpc>
                <a:spcPct val="150000"/>
              </a:lnSpc>
            </a:pPr>
            <a:endParaRPr lang="en-US" dirty="0"/>
          </a:p>
        </p:txBody>
      </p:sp>
    </p:spTree>
    <p:extLst>
      <p:ext uri="{BB962C8B-B14F-4D97-AF65-F5344CB8AC3E}">
        <p14:creationId xmlns:p14="http://schemas.microsoft.com/office/powerpoint/2010/main" val="3559782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 y="0"/>
            <a:ext cx="9493250" cy="402535"/>
          </a:xfrm>
        </p:spPr>
        <p:txBody>
          <a:bodyPr>
            <a:normAutofit fontScale="90000"/>
          </a:bodyPr>
          <a:lstStyle/>
          <a:p>
            <a:r>
              <a:rPr lang="en-US" dirty="0" smtClean="0"/>
              <a:t>Structure and Semantics of Try </a:t>
            </a:r>
            <a:r>
              <a:rPr lang="en-US" dirty="0" smtClean="0"/>
              <a:t>and Catch</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13</a:t>
            </a:fld>
            <a:endParaRPr lang="en-US" dirty="0"/>
          </a:p>
        </p:txBody>
      </p:sp>
      <p:sp>
        <p:nvSpPr>
          <p:cNvPr id="4" name="Text Placeholder 3"/>
          <p:cNvSpPr>
            <a:spLocks noGrp="1"/>
          </p:cNvSpPr>
          <p:nvPr>
            <p:ph type="body" sz="quarter" idx="11"/>
          </p:nvPr>
        </p:nvSpPr>
        <p:spPr>
          <a:xfrm>
            <a:off x="165100" y="533564"/>
            <a:ext cx="4905664" cy="6009740"/>
          </a:xfrm>
        </p:spPr>
        <p:txBody>
          <a:bodyPr/>
          <a:lstStyle/>
          <a:p>
            <a:r>
              <a:rPr lang="en-US" dirty="0" smtClean="0"/>
              <a:t>Structure of Try Catch Block is as follows</a:t>
            </a:r>
          </a:p>
          <a:p>
            <a:pPr marL="0" indent="0">
              <a:buNone/>
            </a:pPr>
            <a:endParaRPr lang="en-US" dirty="0" smtClean="0"/>
          </a:p>
          <a:p>
            <a:pPr marL="536433" lvl="1" indent="0">
              <a:buNone/>
            </a:pPr>
            <a:r>
              <a:rPr lang="en-US" sz="1400" b="1" dirty="0">
                <a:solidFill>
                  <a:schemeClr val="tx2">
                    <a:lumMod val="60000"/>
                    <a:lumOff val="40000"/>
                  </a:schemeClr>
                </a:solidFill>
              </a:rPr>
              <a:t>BEGIN TRY </a:t>
            </a:r>
            <a:endParaRPr lang="en-US" sz="1400" b="1" dirty="0" smtClean="0">
              <a:solidFill>
                <a:schemeClr val="tx2">
                  <a:lumMod val="60000"/>
                  <a:lumOff val="40000"/>
                </a:schemeClr>
              </a:solidFill>
            </a:endParaRPr>
          </a:p>
          <a:p>
            <a:pPr marL="536433" lvl="1" indent="0">
              <a:buNone/>
            </a:pPr>
            <a:r>
              <a:rPr lang="en-US" sz="1400" b="1" dirty="0">
                <a:solidFill>
                  <a:schemeClr val="tx2">
                    <a:lumMod val="60000"/>
                    <a:lumOff val="40000"/>
                  </a:schemeClr>
                </a:solidFill>
              </a:rPr>
              <a:t>	</a:t>
            </a:r>
            <a:r>
              <a:rPr lang="en-US" sz="1400" b="1" dirty="0" smtClean="0">
                <a:solidFill>
                  <a:schemeClr val="tx2">
                    <a:lumMod val="60000"/>
                    <a:lumOff val="40000"/>
                  </a:schemeClr>
                </a:solidFill>
              </a:rPr>
              <a:t>&lt;</a:t>
            </a:r>
            <a:r>
              <a:rPr lang="en-US" sz="1400" b="1" dirty="0">
                <a:solidFill>
                  <a:schemeClr val="tx2">
                    <a:lumMod val="60000"/>
                    <a:lumOff val="40000"/>
                  </a:schemeClr>
                </a:solidFill>
              </a:rPr>
              <a:t>regular code&gt; </a:t>
            </a:r>
            <a:endParaRPr lang="en-US" sz="1400" b="1" dirty="0" smtClean="0">
              <a:solidFill>
                <a:schemeClr val="tx2">
                  <a:lumMod val="60000"/>
                  <a:lumOff val="40000"/>
                </a:schemeClr>
              </a:solidFill>
            </a:endParaRPr>
          </a:p>
          <a:p>
            <a:pPr marL="536433" lvl="1" indent="0">
              <a:buNone/>
            </a:pPr>
            <a:r>
              <a:rPr lang="en-US" sz="1400" b="1" dirty="0" smtClean="0">
                <a:solidFill>
                  <a:schemeClr val="tx2">
                    <a:lumMod val="60000"/>
                    <a:lumOff val="40000"/>
                  </a:schemeClr>
                </a:solidFill>
              </a:rPr>
              <a:t>END </a:t>
            </a:r>
            <a:r>
              <a:rPr lang="en-US" sz="1400" b="1" dirty="0">
                <a:solidFill>
                  <a:schemeClr val="tx2">
                    <a:lumMod val="60000"/>
                    <a:lumOff val="40000"/>
                  </a:schemeClr>
                </a:solidFill>
              </a:rPr>
              <a:t>TRY </a:t>
            </a:r>
            <a:endParaRPr lang="en-US" sz="1400" b="1" dirty="0" smtClean="0">
              <a:solidFill>
                <a:schemeClr val="tx2">
                  <a:lumMod val="60000"/>
                  <a:lumOff val="40000"/>
                </a:schemeClr>
              </a:solidFill>
            </a:endParaRPr>
          </a:p>
          <a:p>
            <a:pPr marL="536433" lvl="1" indent="0">
              <a:buNone/>
            </a:pPr>
            <a:r>
              <a:rPr lang="en-US" sz="1400" b="1" dirty="0" smtClean="0">
                <a:solidFill>
                  <a:schemeClr val="tx2">
                    <a:lumMod val="60000"/>
                    <a:lumOff val="40000"/>
                  </a:schemeClr>
                </a:solidFill>
              </a:rPr>
              <a:t>BEGIN </a:t>
            </a:r>
            <a:r>
              <a:rPr lang="en-US" sz="1400" b="1" dirty="0">
                <a:solidFill>
                  <a:schemeClr val="tx2">
                    <a:lumMod val="60000"/>
                    <a:lumOff val="40000"/>
                  </a:schemeClr>
                </a:solidFill>
              </a:rPr>
              <a:t>CATCH </a:t>
            </a:r>
            <a:endParaRPr lang="en-US" sz="1400" b="1" dirty="0" smtClean="0">
              <a:solidFill>
                <a:schemeClr val="tx2">
                  <a:lumMod val="60000"/>
                  <a:lumOff val="40000"/>
                </a:schemeClr>
              </a:solidFill>
            </a:endParaRPr>
          </a:p>
          <a:p>
            <a:pPr marL="536433" lvl="1" indent="0">
              <a:buNone/>
            </a:pPr>
            <a:r>
              <a:rPr lang="en-US" sz="1400" b="1" dirty="0">
                <a:solidFill>
                  <a:schemeClr val="tx2">
                    <a:lumMod val="60000"/>
                    <a:lumOff val="40000"/>
                  </a:schemeClr>
                </a:solidFill>
              </a:rPr>
              <a:t>	</a:t>
            </a:r>
            <a:r>
              <a:rPr lang="en-US" sz="1400" b="1" dirty="0" smtClean="0">
                <a:solidFill>
                  <a:schemeClr val="tx2">
                    <a:lumMod val="60000"/>
                    <a:lumOff val="40000"/>
                  </a:schemeClr>
                </a:solidFill>
              </a:rPr>
              <a:t>&lt;</a:t>
            </a:r>
            <a:r>
              <a:rPr lang="en-US" sz="1400" b="1" dirty="0">
                <a:solidFill>
                  <a:schemeClr val="tx2">
                    <a:lumMod val="60000"/>
                    <a:lumOff val="40000"/>
                  </a:schemeClr>
                </a:solidFill>
              </a:rPr>
              <a:t>error handling&gt; </a:t>
            </a:r>
            <a:endParaRPr lang="en-US" sz="1400" b="1" dirty="0" smtClean="0">
              <a:solidFill>
                <a:schemeClr val="tx2">
                  <a:lumMod val="60000"/>
                  <a:lumOff val="40000"/>
                </a:schemeClr>
              </a:solidFill>
            </a:endParaRPr>
          </a:p>
          <a:p>
            <a:pPr marL="536433" lvl="1" indent="0">
              <a:buNone/>
            </a:pPr>
            <a:r>
              <a:rPr lang="en-US" sz="1400" b="1" dirty="0" smtClean="0">
                <a:solidFill>
                  <a:schemeClr val="tx2">
                    <a:lumMod val="60000"/>
                    <a:lumOff val="40000"/>
                  </a:schemeClr>
                </a:solidFill>
              </a:rPr>
              <a:t>END CATCH</a:t>
            </a:r>
          </a:p>
          <a:p>
            <a:pPr marL="536433" lvl="1" indent="0">
              <a:buNone/>
            </a:pPr>
            <a:r>
              <a:rPr lang="en-US" sz="1400" b="1" dirty="0" smtClean="0">
                <a:solidFill>
                  <a:schemeClr val="tx2">
                    <a:lumMod val="60000"/>
                    <a:lumOff val="40000"/>
                  </a:schemeClr>
                </a:solidFill>
              </a:rPr>
              <a:t>	</a:t>
            </a:r>
          </a:p>
          <a:p>
            <a:pPr>
              <a:lnSpc>
                <a:spcPct val="150000"/>
              </a:lnSpc>
            </a:pPr>
            <a:r>
              <a:rPr lang="en-US" dirty="0"/>
              <a:t>A TRY block must be immediately followed by a CATCH block.</a:t>
            </a:r>
          </a:p>
          <a:p>
            <a:pPr>
              <a:lnSpc>
                <a:spcPct val="150000"/>
              </a:lnSpc>
            </a:pPr>
            <a:r>
              <a:rPr lang="en-US" dirty="0" smtClean="0"/>
              <a:t>If </a:t>
            </a:r>
            <a:r>
              <a:rPr lang="en-US" dirty="0"/>
              <a:t>any error occurs in regular code, execution is transferred to the CATCH block, and the error handling code is executed. </a:t>
            </a:r>
            <a:endParaRPr lang="en-US" dirty="0" smtClean="0"/>
          </a:p>
          <a:p>
            <a:pPr>
              <a:lnSpc>
                <a:spcPct val="150000"/>
              </a:lnSpc>
            </a:pPr>
            <a:r>
              <a:rPr lang="en-US" dirty="0" smtClean="0"/>
              <a:t>The </a:t>
            </a:r>
            <a:r>
              <a:rPr lang="en-US" dirty="0"/>
              <a:t>original error is not propagated further, so unless you re-raise the error, the caller</a:t>
            </a:r>
            <a:r>
              <a:rPr lang="en-US" dirty="0" smtClean="0"/>
              <a:t>,, </a:t>
            </a:r>
            <a:r>
              <a:rPr lang="en-US" dirty="0"/>
              <a:t>will not know about the error</a:t>
            </a:r>
            <a:r>
              <a:rPr lang="en-US" dirty="0" smtClean="0"/>
              <a:t>.</a:t>
            </a:r>
          </a:p>
          <a:p>
            <a:pPr>
              <a:lnSpc>
                <a:spcPct val="150000"/>
              </a:lnSpc>
            </a:pPr>
            <a:r>
              <a:rPr lang="en-US" dirty="0"/>
              <a:t>TRY-CATCH can nest. That is in the example above, both </a:t>
            </a:r>
            <a:r>
              <a:rPr lang="en-US" b="1" i="1" dirty="0"/>
              <a:t>regular code</a:t>
            </a:r>
            <a:r>
              <a:rPr lang="en-US" dirty="0"/>
              <a:t> and </a:t>
            </a:r>
            <a:r>
              <a:rPr lang="en-US" b="1" i="1" dirty="0"/>
              <a:t>error handling</a:t>
            </a:r>
            <a:r>
              <a:rPr lang="en-US" dirty="0"/>
              <a:t> can include an inner TRY-CATCH block.</a:t>
            </a:r>
            <a:endParaRPr lang="en-US" dirty="0" smtClean="0"/>
          </a:p>
          <a:p>
            <a:pPr>
              <a:lnSpc>
                <a:spcPct val="150000"/>
              </a:lnSpc>
            </a:pPr>
            <a:endParaRPr lang="en-US" dirty="0"/>
          </a:p>
        </p:txBody>
      </p:sp>
      <p:pic>
        <p:nvPicPr>
          <p:cNvPr id="6146" name="Picture 2" descr="C:\Users\351282\Desktop\TryCa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542" y="1768598"/>
            <a:ext cx="5112442" cy="2185885"/>
          </a:xfrm>
          <a:prstGeom prst="roundRect">
            <a:avLst>
              <a:gd name="adj"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025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1782"/>
            <a:ext cx="9493250" cy="402535"/>
          </a:xfrm>
        </p:spPr>
        <p:txBody>
          <a:bodyPr>
            <a:normAutofit fontScale="90000"/>
          </a:bodyPr>
          <a:lstStyle/>
          <a:p>
            <a:r>
              <a:rPr lang="en-US" dirty="0" smtClean="0"/>
              <a:t>More on Try Catch</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14</a:t>
            </a:fld>
            <a:endParaRPr lang="en-US" dirty="0"/>
          </a:p>
        </p:txBody>
      </p:sp>
      <p:sp>
        <p:nvSpPr>
          <p:cNvPr id="4" name="Text Placeholder 3"/>
          <p:cNvSpPr>
            <a:spLocks noGrp="1"/>
          </p:cNvSpPr>
          <p:nvPr>
            <p:ph type="body" sz="quarter" idx="11"/>
          </p:nvPr>
        </p:nvSpPr>
        <p:spPr>
          <a:xfrm>
            <a:off x="165100" y="425367"/>
            <a:ext cx="9493250" cy="5855360"/>
          </a:xfrm>
        </p:spPr>
        <p:txBody>
          <a:bodyPr/>
          <a:lstStyle/>
          <a:p>
            <a:pPr>
              <a:lnSpc>
                <a:spcPct val="150000"/>
              </a:lnSpc>
            </a:pPr>
            <a:r>
              <a:rPr lang="en-US" dirty="0"/>
              <a:t>Each TRY…CATCH construct must be inside a single batch, stored procedure, or trigger. For example, you cannot place a TRY block in one batch and the associated CATCH block in another batch</a:t>
            </a:r>
            <a:r>
              <a:rPr lang="en-US" dirty="0"/>
              <a:t>.</a:t>
            </a:r>
          </a:p>
          <a:p>
            <a:pPr>
              <a:lnSpc>
                <a:spcPct val="150000"/>
              </a:lnSpc>
            </a:pPr>
            <a:r>
              <a:rPr lang="en-US" dirty="0" smtClean="0"/>
              <a:t>Errors </a:t>
            </a:r>
            <a:r>
              <a:rPr lang="en-US" dirty="0"/>
              <a:t>that have a severity of 20 or higher that cause the Database Engine to close the connection will not be handled by the TRY…CATCH block. </a:t>
            </a:r>
            <a:r>
              <a:rPr lang="en-US" dirty="0"/>
              <a:t>However, TRY…CATCH will handle errors with a severity of 20 or higher as long as the connection is not closed</a:t>
            </a:r>
            <a:r>
              <a:rPr lang="en-US" dirty="0"/>
              <a:t>.</a:t>
            </a:r>
          </a:p>
          <a:p>
            <a:pPr>
              <a:lnSpc>
                <a:spcPct val="150000"/>
              </a:lnSpc>
            </a:pPr>
            <a:r>
              <a:rPr lang="en-US" dirty="0"/>
              <a:t>Errors that have a severity of 10 or lower are considered warnings or informational messages, and are not handled by TRY…CATCH blocks</a:t>
            </a:r>
            <a:r>
              <a:rPr lang="en-US" dirty="0"/>
              <a:t>.</a:t>
            </a:r>
          </a:p>
          <a:p>
            <a:pPr>
              <a:lnSpc>
                <a:spcPct val="150000"/>
              </a:lnSpc>
            </a:pPr>
            <a:r>
              <a:rPr lang="en-US" dirty="0"/>
              <a:t>There are two types of errors that will not be handled by TRY…CATCH if the error occurs in the same execution level as the TRY…CATCH construct:</a:t>
            </a:r>
          </a:p>
          <a:p>
            <a:pPr marL="871704" lvl="2" indent="-402325">
              <a:lnSpc>
                <a:spcPct val="150000"/>
              </a:lnSpc>
            </a:pPr>
            <a:r>
              <a:rPr lang="en-US" sz="1400" dirty="0">
                <a:solidFill>
                  <a:srgbClr val="3D99BE"/>
                </a:solidFill>
              </a:rPr>
              <a:t>Compile errors, such as syntax errors that prevent a batch from executing.</a:t>
            </a:r>
          </a:p>
          <a:p>
            <a:pPr marL="871704" lvl="2" indent="-402325">
              <a:lnSpc>
                <a:spcPct val="150000"/>
              </a:lnSpc>
            </a:pPr>
            <a:r>
              <a:rPr lang="en-US" sz="1400" dirty="0">
                <a:solidFill>
                  <a:srgbClr val="3D99BE"/>
                </a:solidFill>
              </a:rPr>
              <a:t>Errors that occur during statement-level recompilation, such as object name resolution errors that happen after compilation due to deferred name resolution.</a:t>
            </a:r>
          </a:p>
          <a:p>
            <a:pPr>
              <a:lnSpc>
                <a:spcPct val="150000"/>
              </a:lnSpc>
            </a:pPr>
            <a:r>
              <a:rPr lang="en-US" dirty="0"/>
              <a:t>You can use TRY…CATCH to handle errors that occur during compilation or statement-level recompilation by executing the error-generating code in a separate batch within the TRY block. For example, you do this by placing the code in a stored procedure or by executing a dynamic Transact-SQL statement using </a:t>
            </a:r>
            <a:r>
              <a:rPr lang="en-US" dirty="0" err="1"/>
              <a:t>sp_executesql</a:t>
            </a:r>
            <a:r>
              <a:rPr lang="en-US" dirty="0"/>
              <a:t>. This allows TRY…CATCH to catch the error at a higher level of execution than the error occurrence.</a:t>
            </a:r>
          </a:p>
        </p:txBody>
      </p:sp>
    </p:spTree>
    <p:extLst>
      <p:ext uri="{BB962C8B-B14F-4D97-AF65-F5344CB8AC3E}">
        <p14:creationId xmlns:p14="http://schemas.microsoft.com/office/powerpoint/2010/main" val="51474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2394"/>
            <a:ext cx="9493250" cy="402535"/>
          </a:xfrm>
        </p:spPr>
        <p:txBody>
          <a:bodyPr>
            <a:normAutofit fontScale="90000"/>
          </a:bodyPr>
          <a:lstStyle/>
          <a:p>
            <a:r>
              <a:rPr lang="en-US" dirty="0" smtClean="0"/>
              <a:t>Error Functions</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15</a:t>
            </a:fld>
            <a:endParaRPr lang="en-US" dirty="0"/>
          </a:p>
        </p:txBody>
      </p:sp>
      <p:sp>
        <p:nvSpPr>
          <p:cNvPr id="4" name="Text Placeholder 3"/>
          <p:cNvSpPr>
            <a:spLocks noGrp="1"/>
          </p:cNvSpPr>
          <p:nvPr>
            <p:ph type="body" sz="quarter" idx="11"/>
          </p:nvPr>
        </p:nvSpPr>
        <p:spPr>
          <a:xfrm>
            <a:off x="82550" y="569192"/>
            <a:ext cx="9493250" cy="5159064"/>
          </a:xfrm>
        </p:spPr>
        <p:txBody>
          <a:bodyPr/>
          <a:lstStyle/>
          <a:p>
            <a:pPr marL="0" indent="0">
              <a:buNone/>
            </a:pPr>
            <a:r>
              <a:rPr lang="en-US" dirty="0"/>
              <a:t>TRY…CATCH uses the following error functions to capture error information:</a:t>
            </a:r>
          </a:p>
          <a:p>
            <a:pPr>
              <a:lnSpc>
                <a:spcPct val="150000"/>
              </a:lnSpc>
            </a:pPr>
            <a:r>
              <a:rPr lang="en-US" dirty="0"/>
              <a:t>ERROR_NUMBER() returns the error number.</a:t>
            </a:r>
          </a:p>
          <a:p>
            <a:pPr>
              <a:lnSpc>
                <a:spcPct val="150000"/>
              </a:lnSpc>
            </a:pPr>
            <a:r>
              <a:rPr lang="en-US" dirty="0"/>
              <a:t>ERROR_MESSAGE() returns the complete text of the error message. The text includes the values supplied for any substitutable parameters such as lengths, object names, or times.</a:t>
            </a:r>
          </a:p>
          <a:p>
            <a:pPr>
              <a:lnSpc>
                <a:spcPct val="150000"/>
              </a:lnSpc>
            </a:pPr>
            <a:r>
              <a:rPr lang="en-US" dirty="0"/>
              <a:t>ERROR_SEVERITY() returns the error severity.</a:t>
            </a:r>
          </a:p>
          <a:p>
            <a:pPr>
              <a:lnSpc>
                <a:spcPct val="150000"/>
              </a:lnSpc>
            </a:pPr>
            <a:r>
              <a:rPr lang="en-US" dirty="0"/>
              <a:t>ERROR_STATE() returns the error state number.</a:t>
            </a:r>
          </a:p>
          <a:p>
            <a:pPr>
              <a:lnSpc>
                <a:spcPct val="150000"/>
              </a:lnSpc>
            </a:pPr>
            <a:r>
              <a:rPr lang="en-US" dirty="0"/>
              <a:t>ERROR_LINE() returns the line number inside the routine that caused the error.</a:t>
            </a:r>
          </a:p>
          <a:p>
            <a:pPr>
              <a:lnSpc>
                <a:spcPct val="150000"/>
              </a:lnSpc>
            </a:pPr>
            <a:r>
              <a:rPr lang="en-US" dirty="0"/>
              <a:t>ERROR_PROCEDURE() returns the name of the stored procedure or trigger where the error occurred</a:t>
            </a:r>
            <a:r>
              <a:rPr lang="en-US" dirty="0" smtClean="0"/>
              <a:t>.</a:t>
            </a:r>
          </a:p>
          <a:p>
            <a:pPr marL="0" indent="0">
              <a:lnSpc>
                <a:spcPct val="150000"/>
              </a:lnSpc>
              <a:buNone/>
            </a:pPr>
            <a:endParaRPr lang="en-US" dirty="0" smtClean="0"/>
          </a:p>
          <a:p>
            <a:pPr marL="0" indent="0">
              <a:lnSpc>
                <a:spcPct val="150000"/>
              </a:lnSpc>
              <a:buNone/>
            </a:pPr>
            <a:r>
              <a:rPr lang="en-US" dirty="0" smtClean="0"/>
              <a:t>Error </a:t>
            </a:r>
            <a:r>
              <a:rPr lang="en-US" dirty="0"/>
              <a:t>information is retrieved by using these functions from anywhere in the scope of the CATCH block of a TRY…CATCH construct. The error functions will return NULL if called outside the scope of a CATCH block</a:t>
            </a:r>
            <a:endParaRPr lang="en-US" dirty="0"/>
          </a:p>
          <a:p>
            <a:pPr>
              <a:lnSpc>
                <a:spcPct val="150000"/>
              </a:lnSpc>
            </a:pPr>
            <a:endParaRPr lang="en-US" dirty="0"/>
          </a:p>
        </p:txBody>
      </p:sp>
    </p:spTree>
    <p:extLst>
      <p:ext uri="{BB962C8B-B14F-4D97-AF65-F5344CB8AC3E}">
        <p14:creationId xmlns:p14="http://schemas.microsoft.com/office/powerpoint/2010/main" val="288870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36852"/>
            <a:ext cx="9493250" cy="402535"/>
          </a:xfrm>
        </p:spPr>
        <p:txBody>
          <a:bodyPr>
            <a:normAutofit fontScale="90000"/>
          </a:bodyPr>
          <a:lstStyle/>
          <a:p>
            <a:r>
              <a:rPr lang="en-US" dirty="0" smtClean="0"/>
              <a:t>Raiserror</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16</a:t>
            </a:fld>
            <a:endParaRPr lang="en-US" dirty="0"/>
          </a:p>
        </p:txBody>
      </p:sp>
      <p:sp>
        <p:nvSpPr>
          <p:cNvPr id="4" name="Text Placeholder 3"/>
          <p:cNvSpPr>
            <a:spLocks noGrp="1"/>
          </p:cNvSpPr>
          <p:nvPr>
            <p:ph type="body" sz="quarter" idx="11"/>
          </p:nvPr>
        </p:nvSpPr>
        <p:spPr>
          <a:xfrm>
            <a:off x="165100" y="402535"/>
            <a:ext cx="9493250" cy="6176395"/>
          </a:xfrm>
        </p:spPr>
        <p:txBody>
          <a:bodyPr/>
          <a:lstStyle/>
          <a:p>
            <a:pPr>
              <a:lnSpc>
                <a:spcPct val="150000"/>
              </a:lnSpc>
            </a:pPr>
            <a:r>
              <a:rPr lang="en-US" dirty="0"/>
              <a:t>Generates an error message and initiates error processing for the session. </a:t>
            </a:r>
            <a:r>
              <a:rPr lang="en-US" dirty="0"/>
              <a:t>The message is returned as a server error message to the calling application or to an associated CATCH block of a TRY…CATCH construct</a:t>
            </a:r>
            <a:r>
              <a:rPr lang="en-US" dirty="0" smtClean="0"/>
              <a:t>.</a:t>
            </a:r>
            <a:endParaRPr lang="en-US" dirty="0"/>
          </a:p>
          <a:p>
            <a:pPr>
              <a:lnSpc>
                <a:spcPct val="150000"/>
              </a:lnSpc>
            </a:pPr>
            <a:r>
              <a:rPr lang="en-US" dirty="0"/>
              <a:t>RAISERROR </a:t>
            </a:r>
            <a:r>
              <a:rPr lang="en-US" dirty="0"/>
              <a:t>can either reference a user-defined message stored in the </a:t>
            </a:r>
            <a:r>
              <a:rPr lang="en-US" dirty="0" err="1"/>
              <a:t>sys.messages</a:t>
            </a:r>
            <a:r>
              <a:rPr lang="en-US" dirty="0"/>
              <a:t> catalog view or build a message dynamically. </a:t>
            </a:r>
            <a:endParaRPr lang="en-US" dirty="0"/>
          </a:p>
          <a:p>
            <a:pPr>
              <a:lnSpc>
                <a:spcPct val="150000"/>
              </a:lnSpc>
            </a:pPr>
            <a:r>
              <a:rPr lang="en-US" dirty="0" smtClean="0"/>
              <a:t>Syntax</a:t>
            </a:r>
            <a:endParaRPr lang="en-US" b="1" dirty="0" smtClean="0"/>
          </a:p>
          <a:p>
            <a:pPr marL="536433" lvl="1" indent="0">
              <a:buNone/>
            </a:pPr>
            <a:r>
              <a:rPr lang="en-US" sz="1400" b="1" dirty="0">
                <a:solidFill>
                  <a:schemeClr val="tx2">
                    <a:lumMod val="60000"/>
                    <a:lumOff val="40000"/>
                  </a:schemeClr>
                </a:solidFill>
              </a:rPr>
              <a:t>RAISERROR </a:t>
            </a:r>
            <a:r>
              <a:rPr lang="en-US" sz="1400" b="1" dirty="0">
                <a:solidFill>
                  <a:schemeClr val="tx2">
                    <a:lumMod val="60000"/>
                    <a:lumOff val="40000"/>
                  </a:schemeClr>
                </a:solidFill>
              </a:rPr>
              <a:t>( { </a:t>
            </a:r>
            <a:r>
              <a:rPr lang="en-US" sz="1400" b="1" dirty="0" err="1">
                <a:solidFill>
                  <a:schemeClr val="tx2">
                    <a:lumMod val="60000"/>
                    <a:lumOff val="40000"/>
                  </a:schemeClr>
                </a:solidFill>
              </a:rPr>
              <a:t>msg_id</a:t>
            </a:r>
            <a:r>
              <a:rPr lang="en-US" sz="1400" b="1" dirty="0">
                <a:solidFill>
                  <a:schemeClr val="tx2">
                    <a:lumMod val="60000"/>
                    <a:lumOff val="40000"/>
                  </a:schemeClr>
                </a:solidFill>
              </a:rPr>
              <a:t> | </a:t>
            </a:r>
            <a:r>
              <a:rPr lang="en-US" sz="1400" b="1" dirty="0" err="1">
                <a:solidFill>
                  <a:schemeClr val="tx2">
                    <a:lumMod val="60000"/>
                    <a:lumOff val="40000"/>
                  </a:schemeClr>
                </a:solidFill>
              </a:rPr>
              <a:t>msg_str</a:t>
            </a:r>
            <a:r>
              <a:rPr lang="en-US" sz="1400" b="1" dirty="0">
                <a:solidFill>
                  <a:schemeClr val="tx2">
                    <a:lumMod val="60000"/>
                    <a:lumOff val="40000"/>
                  </a:schemeClr>
                </a:solidFill>
              </a:rPr>
              <a:t> | @</a:t>
            </a:r>
            <a:r>
              <a:rPr lang="en-US" sz="1400" b="1" dirty="0" err="1">
                <a:solidFill>
                  <a:schemeClr val="tx2">
                    <a:lumMod val="60000"/>
                    <a:lumOff val="40000"/>
                  </a:schemeClr>
                </a:solidFill>
              </a:rPr>
              <a:t>local_variable</a:t>
            </a:r>
            <a:r>
              <a:rPr lang="en-US" sz="1400" b="1" dirty="0">
                <a:solidFill>
                  <a:schemeClr val="tx2">
                    <a:lumMod val="60000"/>
                    <a:lumOff val="40000"/>
                  </a:schemeClr>
                </a:solidFill>
              </a:rPr>
              <a:t> } </a:t>
            </a:r>
            <a:r>
              <a:rPr lang="en-US" sz="1400" b="1" dirty="0" smtClean="0">
                <a:solidFill>
                  <a:schemeClr val="tx2">
                    <a:lumMod val="60000"/>
                    <a:lumOff val="40000"/>
                  </a:schemeClr>
                </a:solidFill>
              </a:rPr>
              <a:t> </a:t>
            </a:r>
          </a:p>
          <a:p>
            <a:pPr marL="536433" lvl="1" indent="0">
              <a:buNone/>
            </a:pPr>
            <a:r>
              <a:rPr lang="en-US" sz="1400" b="1" dirty="0" smtClean="0">
                <a:solidFill>
                  <a:schemeClr val="tx2">
                    <a:lumMod val="60000"/>
                    <a:lumOff val="40000"/>
                  </a:schemeClr>
                </a:solidFill>
              </a:rPr>
              <a:t>{ </a:t>
            </a:r>
            <a:r>
              <a:rPr lang="en-US" sz="1400" b="1" dirty="0">
                <a:solidFill>
                  <a:schemeClr val="tx2">
                    <a:lumMod val="60000"/>
                    <a:lumOff val="40000"/>
                  </a:schemeClr>
                </a:solidFill>
              </a:rPr>
              <a:t>,severity ,state } </a:t>
            </a:r>
            <a:endParaRPr lang="en-US" sz="1400" b="1" dirty="0" smtClean="0">
              <a:solidFill>
                <a:schemeClr val="tx2">
                  <a:lumMod val="60000"/>
                  <a:lumOff val="40000"/>
                </a:schemeClr>
              </a:solidFill>
            </a:endParaRPr>
          </a:p>
          <a:p>
            <a:pPr marL="536433" lvl="1" indent="0">
              <a:buNone/>
            </a:pPr>
            <a:r>
              <a:rPr lang="en-US" sz="1400" b="1" dirty="0" smtClean="0">
                <a:solidFill>
                  <a:schemeClr val="tx2">
                    <a:lumMod val="60000"/>
                    <a:lumOff val="40000"/>
                  </a:schemeClr>
                </a:solidFill>
              </a:rPr>
              <a:t>[ </a:t>
            </a:r>
            <a:r>
              <a:rPr lang="en-US" sz="1400" b="1" dirty="0">
                <a:solidFill>
                  <a:schemeClr val="tx2">
                    <a:lumMod val="60000"/>
                    <a:lumOff val="40000"/>
                  </a:schemeClr>
                </a:solidFill>
              </a:rPr>
              <a:t>,argument [ ,...n ] ] ) </a:t>
            </a:r>
            <a:endParaRPr lang="en-US" sz="1400" b="1" dirty="0" smtClean="0">
              <a:solidFill>
                <a:schemeClr val="tx2">
                  <a:lumMod val="60000"/>
                  <a:lumOff val="40000"/>
                </a:schemeClr>
              </a:solidFill>
            </a:endParaRPr>
          </a:p>
          <a:p>
            <a:pPr marL="536433" lvl="1" indent="0">
              <a:buNone/>
            </a:pPr>
            <a:r>
              <a:rPr lang="en-US" sz="1400" b="1" dirty="0" smtClean="0">
                <a:solidFill>
                  <a:schemeClr val="tx2">
                    <a:lumMod val="60000"/>
                    <a:lumOff val="40000"/>
                  </a:schemeClr>
                </a:solidFill>
              </a:rPr>
              <a:t>[ </a:t>
            </a:r>
            <a:r>
              <a:rPr lang="en-US" sz="1400" b="1" dirty="0">
                <a:solidFill>
                  <a:schemeClr val="tx2">
                    <a:lumMod val="60000"/>
                    <a:lumOff val="40000"/>
                  </a:schemeClr>
                </a:solidFill>
              </a:rPr>
              <a:t>WITH option [ ,...n ] ] </a:t>
            </a:r>
            <a:endParaRPr lang="en-US" sz="1400" b="1" dirty="0" smtClean="0">
              <a:solidFill>
                <a:schemeClr val="tx2">
                  <a:lumMod val="60000"/>
                  <a:lumOff val="40000"/>
                </a:schemeClr>
              </a:solidFill>
            </a:endParaRPr>
          </a:p>
          <a:p>
            <a:pPr marL="536433" lvl="1" indent="0">
              <a:buNone/>
            </a:pPr>
            <a:endParaRPr lang="en-US" sz="1400" b="1" dirty="0">
              <a:solidFill>
                <a:schemeClr val="tx2">
                  <a:lumMod val="60000"/>
                  <a:lumOff val="40000"/>
                </a:schemeClr>
              </a:solidFill>
            </a:endParaRPr>
          </a:p>
          <a:p>
            <a:pPr marL="871704" lvl="2" indent="-402325">
              <a:lnSpc>
                <a:spcPts val="1880"/>
              </a:lnSpc>
            </a:pPr>
            <a:r>
              <a:rPr lang="en-US" sz="1400" b="1" dirty="0" err="1">
                <a:solidFill>
                  <a:srgbClr val="3D99BE"/>
                </a:solidFill>
              </a:rPr>
              <a:t>msg_id</a:t>
            </a:r>
            <a:r>
              <a:rPr lang="en-US" sz="1400" dirty="0">
                <a:solidFill>
                  <a:srgbClr val="3D99BE"/>
                </a:solidFill>
              </a:rPr>
              <a:t> </a:t>
            </a:r>
            <a:r>
              <a:rPr lang="en-US" sz="1400" i="1" dirty="0">
                <a:solidFill>
                  <a:srgbClr val="3D99BE"/>
                </a:solidFill>
              </a:rPr>
              <a:t>- Is a user-defined error message number stored in the </a:t>
            </a:r>
            <a:r>
              <a:rPr lang="en-US" sz="1400" i="1" dirty="0" err="1">
                <a:solidFill>
                  <a:srgbClr val="3D99BE"/>
                </a:solidFill>
              </a:rPr>
              <a:t>sys.messages</a:t>
            </a:r>
            <a:r>
              <a:rPr lang="en-US" sz="1400" i="1" dirty="0">
                <a:solidFill>
                  <a:srgbClr val="3D99BE"/>
                </a:solidFill>
              </a:rPr>
              <a:t> catalog view using </a:t>
            </a:r>
            <a:r>
              <a:rPr lang="en-US" sz="1400" i="1" dirty="0" err="1">
                <a:solidFill>
                  <a:srgbClr val="3D99BE"/>
                </a:solidFill>
              </a:rPr>
              <a:t>sp_addmessage</a:t>
            </a:r>
            <a:r>
              <a:rPr lang="en-US" sz="1400" i="1" dirty="0">
                <a:solidFill>
                  <a:srgbClr val="3D99BE"/>
                </a:solidFill>
              </a:rPr>
              <a:t>. </a:t>
            </a:r>
            <a:r>
              <a:rPr lang="en-US" sz="1400" i="1" dirty="0">
                <a:solidFill>
                  <a:srgbClr val="3D99BE"/>
                </a:solidFill>
              </a:rPr>
              <a:t>Error numbers for user-defined error messages should be greater than 50000. </a:t>
            </a:r>
          </a:p>
          <a:p>
            <a:pPr marL="871704" lvl="2" indent="-402325">
              <a:lnSpc>
                <a:spcPts val="1880"/>
              </a:lnSpc>
            </a:pPr>
            <a:r>
              <a:rPr lang="en-US" sz="1400" b="1" dirty="0" err="1">
                <a:solidFill>
                  <a:srgbClr val="3D99BE"/>
                </a:solidFill>
              </a:rPr>
              <a:t>msg_str</a:t>
            </a:r>
            <a:r>
              <a:rPr lang="en-US" sz="1400" dirty="0">
                <a:solidFill>
                  <a:srgbClr val="3D99BE"/>
                </a:solidFill>
              </a:rPr>
              <a:t> </a:t>
            </a:r>
            <a:r>
              <a:rPr lang="en-US" sz="1400" i="1" dirty="0">
                <a:solidFill>
                  <a:srgbClr val="3D99BE"/>
                </a:solidFill>
              </a:rPr>
              <a:t>- Is a user-defined message with formatting similar to the </a:t>
            </a:r>
            <a:r>
              <a:rPr lang="en-US" sz="1400" i="1" dirty="0" err="1">
                <a:solidFill>
                  <a:srgbClr val="3D99BE"/>
                </a:solidFill>
              </a:rPr>
              <a:t>printf</a:t>
            </a:r>
            <a:r>
              <a:rPr lang="en-US" sz="1400" i="1" dirty="0">
                <a:solidFill>
                  <a:srgbClr val="3D99BE"/>
                </a:solidFill>
              </a:rPr>
              <a:t> function in the C standard </a:t>
            </a:r>
            <a:r>
              <a:rPr lang="en-US" sz="1400" i="1" dirty="0" smtClean="0">
                <a:solidFill>
                  <a:srgbClr val="3D99BE"/>
                </a:solidFill>
              </a:rPr>
              <a:t>library</a:t>
            </a:r>
          </a:p>
          <a:p>
            <a:pPr marL="871704" lvl="2" indent="-402325">
              <a:lnSpc>
                <a:spcPts val="1880"/>
              </a:lnSpc>
            </a:pPr>
            <a:r>
              <a:rPr lang="en-US" sz="1400" dirty="0" smtClean="0">
                <a:solidFill>
                  <a:srgbClr val="3D99BE"/>
                </a:solidFill>
              </a:rPr>
              <a:t>@</a:t>
            </a:r>
            <a:r>
              <a:rPr lang="en-US" sz="1400" b="1" dirty="0" err="1" smtClean="0">
                <a:solidFill>
                  <a:srgbClr val="3D99BE"/>
                </a:solidFill>
              </a:rPr>
              <a:t>local_variable</a:t>
            </a:r>
            <a:r>
              <a:rPr lang="en-US" sz="1400" dirty="0" smtClean="0">
                <a:solidFill>
                  <a:srgbClr val="3D99BE"/>
                </a:solidFill>
              </a:rPr>
              <a:t> –</a:t>
            </a:r>
            <a:r>
              <a:rPr lang="en-US" sz="1400" i="1" dirty="0" smtClean="0">
                <a:solidFill>
                  <a:srgbClr val="3D99BE"/>
                </a:solidFill>
              </a:rPr>
              <a:t>Is a </a:t>
            </a:r>
            <a:r>
              <a:rPr lang="en-US" sz="1400" i="1" dirty="0">
                <a:solidFill>
                  <a:srgbClr val="3D99BE"/>
                </a:solidFill>
              </a:rPr>
              <a:t>variable of any valid character data type that contains a string formatted in the same manner as </a:t>
            </a:r>
            <a:r>
              <a:rPr lang="en-US" sz="1400" i="1" dirty="0" err="1">
                <a:solidFill>
                  <a:srgbClr val="3D99BE"/>
                </a:solidFill>
              </a:rPr>
              <a:t>msg_str</a:t>
            </a:r>
            <a:r>
              <a:rPr lang="en-US" sz="1400" i="1" dirty="0">
                <a:solidFill>
                  <a:srgbClr val="3D99BE"/>
                </a:solidFill>
              </a:rPr>
              <a:t>. @</a:t>
            </a:r>
            <a:r>
              <a:rPr lang="en-US" sz="1400" i="1" dirty="0" err="1">
                <a:solidFill>
                  <a:srgbClr val="3D99BE"/>
                </a:solidFill>
              </a:rPr>
              <a:t>local_variable</a:t>
            </a:r>
            <a:r>
              <a:rPr lang="en-US" sz="1400" i="1" dirty="0">
                <a:solidFill>
                  <a:srgbClr val="3D99BE"/>
                </a:solidFill>
              </a:rPr>
              <a:t> must be char or </a:t>
            </a:r>
            <a:r>
              <a:rPr lang="en-US" sz="1400" i="1" dirty="0" err="1">
                <a:solidFill>
                  <a:srgbClr val="3D99BE"/>
                </a:solidFill>
              </a:rPr>
              <a:t>varchar</a:t>
            </a:r>
            <a:r>
              <a:rPr lang="en-US" sz="1400" i="1" dirty="0">
                <a:solidFill>
                  <a:srgbClr val="3D99BE"/>
                </a:solidFill>
              </a:rPr>
              <a:t>, or be able to be implicitly converted to these data types.</a:t>
            </a:r>
          </a:p>
          <a:p>
            <a:pPr marL="871704" lvl="2" indent="-402325">
              <a:lnSpc>
                <a:spcPts val="1880"/>
              </a:lnSpc>
            </a:pPr>
            <a:r>
              <a:rPr lang="en-US" sz="1400" b="1" dirty="0">
                <a:solidFill>
                  <a:srgbClr val="3D99BE"/>
                </a:solidFill>
              </a:rPr>
              <a:t>Severity</a:t>
            </a:r>
            <a:r>
              <a:rPr lang="en-US" sz="1400" dirty="0">
                <a:solidFill>
                  <a:srgbClr val="3D99BE"/>
                </a:solidFill>
              </a:rPr>
              <a:t> -</a:t>
            </a:r>
            <a:r>
              <a:rPr lang="en-US" sz="1400" i="1" dirty="0">
                <a:solidFill>
                  <a:srgbClr val="3D99BE"/>
                </a:solidFill>
              </a:rPr>
              <a:t>Is the user-defined severity level associated with this </a:t>
            </a:r>
            <a:r>
              <a:rPr lang="en-US" sz="1400" i="1" dirty="0" smtClean="0">
                <a:solidFill>
                  <a:srgbClr val="3D99BE"/>
                </a:solidFill>
              </a:rPr>
              <a:t>message</a:t>
            </a:r>
            <a:endParaRPr lang="en-US" sz="1400" i="1" dirty="0">
              <a:solidFill>
                <a:srgbClr val="3D99BE"/>
              </a:solidFill>
            </a:endParaRPr>
          </a:p>
          <a:p>
            <a:pPr marL="871704" lvl="2" indent="-402325">
              <a:lnSpc>
                <a:spcPts val="1880"/>
              </a:lnSpc>
            </a:pPr>
            <a:r>
              <a:rPr lang="en-US" sz="1400" b="1" dirty="0">
                <a:solidFill>
                  <a:srgbClr val="3D99BE"/>
                </a:solidFill>
              </a:rPr>
              <a:t>State</a:t>
            </a:r>
            <a:r>
              <a:rPr lang="en-US" sz="1400" dirty="0">
                <a:solidFill>
                  <a:srgbClr val="3D99BE"/>
                </a:solidFill>
              </a:rPr>
              <a:t> </a:t>
            </a:r>
            <a:r>
              <a:rPr lang="en-US" sz="1400" dirty="0" smtClean="0">
                <a:solidFill>
                  <a:srgbClr val="3D99BE"/>
                </a:solidFill>
              </a:rPr>
              <a:t>-</a:t>
            </a:r>
            <a:r>
              <a:rPr lang="en-US" sz="1400" i="1" dirty="0" smtClean="0">
                <a:solidFill>
                  <a:srgbClr val="3D99BE"/>
                </a:solidFill>
              </a:rPr>
              <a:t>Is </a:t>
            </a:r>
            <a:r>
              <a:rPr lang="en-US" sz="1400" i="1" dirty="0">
                <a:solidFill>
                  <a:srgbClr val="3D99BE"/>
                </a:solidFill>
              </a:rPr>
              <a:t>an integer from 0 through 255</a:t>
            </a:r>
            <a:r>
              <a:rPr lang="en-US" sz="1400" i="1" dirty="0">
                <a:solidFill>
                  <a:srgbClr val="3D99BE"/>
                </a:solidFill>
              </a:rPr>
              <a:t>.</a:t>
            </a:r>
          </a:p>
          <a:p>
            <a:pPr marL="871704" lvl="2" indent="-402325">
              <a:lnSpc>
                <a:spcPts val="1880"/>
              </a:lnSpc>
            </a:pPr>
            <a:r>
              <a:rPr lang="en-US" sz="1400" b="1" dirty="0" smtClean="0">
                <a:solidFill>
                  <a:srgbClr val="3D99BE"/>
                </a:solidFill>
              </a:rPr>
              <a:t>Argument</a:t>
            </a:r>
            <a:r>
              <a:rPr lang="en-US" sz="1400" dirty="0" smtClean="0">
                <a:solidFill>
                  <a:srgbClr val="3D99BE"/>
                </a:solidFill>
              </a:rPr>
              <a:t> -</a:t>
            </a:r>
            <a:r>
              <a:rPr lang="en-US" sz="1400" i="1" dirty="0" smtClean="0">
                <a:solidFill>
                  <a:srgbClr val="3D99BE"/>
                </a:solidFill>
              </a:rPr>
              <a:t>Are </a:t>
            </a:r>
            <a:r>
              <a:rPr lang="en-US" sz="1400" i="1" dirty="0">
                <a:solidFill>
                  <a:srgbClr val="3D99BE"/>
                </a:solidFill>
              </a:rPr>
              <a:t>the parameters used in the substitution for variables defined in </a:t>
            </a:r>
            <a:r>
              <a:rPr lang="en-US" sz="1400" i="1" dirty="0" err="1">
                <a:solidFill>
                  <a:srgbClr val="3D99BE"/>
                </a:solidFill>
              </a:rPr>
              <a:t>msg_str</a:t>
            </a:r>
            <a:r>
              <a:rPr lang="en-US" sz="1400" i="1" dirty="0">
                <a:solidFill>
                  <a:srgbClr val="3D99BE"/>
                </a:solidFill>
              </a:rPr>
              <a:t> or the message corresponding to </a:t>
            </a:r>
            <a:r>
              <a:rPr lang="en-US" sz="1400" i="1" dirty="0" err="1">
                <a:solidFill>
                  <a:srgbClr val="3D99BE"/>
                </a:solidFill>
              </a:rPr>
              <a:t>msg_id</a:t>
            </a:r>
            <a:r>
              <a:rPr lang="en-US" sz="1400" i="1" dirty="0" smtClean="0">
                <a:solidFill>
                  <a:srgbClr val="3D99BE"/>
                </a:solidFill>
              </a:rPr>
              <a:t>.</a:t>
            </a:r>
            <a:r>
              <a:rPr lang="en-US" sz="1400" dirty="0"/>
              <a:t> </a:t>
            </a:r>
            <a:endParaRPr lang="en-US" sz="1400" dirty="0" smtClean="0"/>
          </a:p>
          <a:p>
            <a:pPr marL="871704" lvl="2" indent="-402325">
              <a:lnSpc>
                <a:spcPts val="1880"/>
              </a:lnSpc>
            </a:pPr>
            <a:r>
              <a:rPr lang="en-US" sz="1400" b="1" dirty="0">
                <a:solidFill>
                  <a:srgbClr val="3D99BE"/>
                </a:solidFill>
              </a:rPr>
              <a:t>O</a:t>
            </a:r>
            <a:r>
              <a:rPr lang="en-US" sz="1400" b="1" dirty="0">
                <a:solidFill>
                  <a:srgbClr val="3D99BE"/>
                </a:solidFill>
              </a:rPr>
              <a:t>ption </a:t>
            </a:r>
            <a:r>
              <a:rPr lang="en-US" sz="1400" dirty="0">
                <a:solidFill>
                  <a:srgbClr val="3D99BE"/>
                </a:solidFill>
              </a:rPr>
              <a:t>–</a:t>
            </a:r>
            <a:r>
              <a:rPr lang="en-US" sz="1400" dirty="0" smtClean="0"/>
              <a:t> </a:t>
            </a:r>
            <a:r>
              <a:rPr lang="en-US" sz="1400" i="1" dirty="0">
                <a:solidFill>
                  <a:srgbClr val="3D99BE"/>
                </a:solidFill>
              </a:rPr>
              <a:t>is a custom option and can be either LOG,NOWAIT or </a:t>
            </a:r>
            <a:r>
              <a:rPr lang="en-US" sz="1400" i="1" dirty="0">
                <a:solidFill>
                  <a:srgbClr val="3D99BE"/>
                </a:solidFill>
              </a:rPr>
              <a:t>SETERROR</a:t>
            </a:r>
          </a:p>
          <a:p>
            <a:pPr marL="871704" lvl="2" indent="-402325">
              <a:lnSpc>
                <a:spcPts val="1880"/>
              </a:lnSpc>
            </a:pPr>
            <a:endParaRPr lang="en-US" sz="1400" dirty="0"/>
          </a:p>
          <a:p>
            <a:pPr marL="871704" lvl="2" indent="-402325"/>
            <a:endParaRPr lang="en-US" sz="1400" i="1" dirty="0">
              <a:solidFill>
                <a:srgbClr val="3D99BE"/>
              </a:solidFill>
            </a:endParaRPr>
          </a:p>
          <a:p>
            <a:pPr marL="536433" lvl="1" indent="0">
              <a:buNone/>
            </a:pPr>
            <a:endParaRPr lang="en-US" sz="1400" dirty="0" smtClean="0"/>
          </a:p>
          <a:p>
            <a:pPr marL="536433" lvl="1" indent="0">
              <a:buNone/>
            </a:pPr>
            <a:endParaRPr lang="en-US" sz="1400" b="1" dirty="0">
              <a:solidFill>
                <a:schemeClr val="tx2">
                  <a:lumMod val="60000"/>
                  <a:lumOff val="40000"/>
                </a:schemeClr>
              </a:solidFill>
            </a:endParaRPr>
          </a:p>
        </p:txBody>
      </p:sp>
      <p:pic>
        <p:nvPicPr>
          <p:cNvPr id="1026" name="Picture 2" descr="C:\Users\351282\Desktop\raise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406" y="1218706"/>
            <a:ext cx="2004705" cy="2202352"/>
          </a:xfrm>
          <a:prstGeom prst="ellipse">
            <a:avLst/>
          </a:prstGeom>
          <a:ln>
            <a:noFill/>
          </a:ln>
          <a:effectLst>
            <a:softEdge rad="127000"/>
          </a:effectLst>
          <a:scene3d>
            <a:camera prst="perspectiveHeroicExtremeLeftFacing" fov="7200000"/>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485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0"/>
            <a:ext cx="9493250" cy="402535"/>
          </a:xfrm>
        </p:spPr>
        <p:txBody>
          <a:bodyPr>
            <a:normAutofit fontScale="90000"/>
          </a:bodyPr>
          <a:lstStyle/>
          <a:p>
            <a:r>
              <a:rPr lang="en-US" dirty="0" smtClean="0"/>
              <a:t>Throw in SQL 2012</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17</a:t>
            </a:fld>
            <a:endParaRPr lang="en-US" dirty="0"/>
          </a:p>
        </p:txBody>
      </p:sp>
      <p:sp>
        <p:nvSpPr>
          <p:cNvPr id="4" name="Text Placeholder 3"/>
          <p:cNvSpPr>
            <a:spLocks noGrp="1"/>
          </p:cNvSpPr>
          <p:nvPr>
            <p:ph type="body" sz="quarter" idx="11"/>
          </p:nvPr>
        </p:nvSpPr>
        <p:spPr>
          <a:xfrm>
            <a:off x="165100" y="389434"/>
            <a:ext cx="9406412" cy="3113163"/>
          </a:xfrm>
        </p:spPr>
        <p:txBody>
          <a:bodyPr/>
          <a:lstStyle/>
          <a:p>
            <a:pPr>
              <a:lnSpc>
                <a:spcPct val="150000"/>
              </a:lnSpc>
            </a:pPr>
            <a:r>
              <a:rPr lang="en-US" dirty="0"/>
              <a:t>Raises an exception and transfers execution to a CATCH </a:t>
            </a:r>
            <a:r>
              <a:rPr lang="en-US" dirty="0"/>
              <a:t>block </a:t>
            </a:r>
            <a:r>
              <a:rPr lang="en-US" dirty="0"/>
              <a:t>of a TRY…CATCH construct in SQL Server 2012</a:t>
            </a:r>
            <a:r>
              <a:rPr lang="en-US" dirty="0"/>
              <a:t>.</a:t>
            </a:r>
          </a:p>
          <a:p>
            <a:pPr>
              <a:lnSpc>
                <a:spcPct val="150000"/>
              </a:lnSpc>
            </a:pPr>
            <a:r>
              <a:rPr lang="en-US" dirty="0" smtClean="0"/>
              <a:t>It </a:t>
            </a:r>
            <a:r>
              <a:rPr lang="en-US" dirty="0"/>
              <a:t>can be used in two ways</a:t>
            </a:r>
          </a:p>
          <a:p>
            <a:pPr marL="871704" lvl="2" indent="-402325">
              <a:lnSpc>
                <a:spcPct val="150000"/>
              </a:lnSpc>
            </a:pPr>
            <a:r>
              <a:rPr lang="en-US" sz="1400" dirty="0">
                <a:solidFill>
                  <a:srgbClr val="3D99BE"/>
                </a:solidFill>
              </a:rPr>
              <a:t>As an alternative to Raiserror</a:t>
            </a:r>
          </a:p>
          <a:p>
            <a:pPr marL="871704" lvl="2" indent="-402325">
              <a:lnSpc>
                <a:spcPct val="150000"/>
              </a:lnSpc>
            </a:pPr>
            <a:r>
              <a:rPr lang="en-US" sz="1400" dirty="0">
                <a:solidFill>
                  <a:srgbClr val="3D99BE"/>
                </a:solidFill>
              </a:rPr>
              <a:t>To Re-throw the original error in the Catch Block </a:t>
            </a:r>
          </a:p>
          <a:p>
            <a:pPr>
              <a:lnSpc>
                <a:spcPct val="150000"/>
              </a:lnSpc>
            </a:pPr>
            <a:r>
              <a:rPr lang="en-US" dirty="0"/>
              <a:t>Throw requires the </a:t>
            </a:r>
            <a:r>
              <a:rPr lang="en-US" dirty="0" err="1"/>
              <a:t>preceeding</a:t>
            </a:r>
            <a:r>
              <a:rPr lang="en-US" dirty="0"/>
              <a:t> statement to end with a proper statement terminator</a:t>
            </a:r>
          </a:p>
          <a:p>
            <a:pPr>
              <a:lnSpc>
                <a:spcPct val="150000"/>
              </a:lnSpc>
            </a:pPr>
            <a:r>
              <a:rPr lang="en-US" dirty="0"/>
              <a:t>Syntax</a:t>
            </a:r>
          </a:p>
          <a:p>
            <a:pPr marL="0" indent="0">
              <a:buNone/>
            </a:pPr>
            <a:r>
              <a:rPr lang="en-US" dirty="0"/>
              <a:t>	</a:t>
            </a:r>
            <a:r>
              <a:rPr lang="en-US" b="1" dirty="0" smtClean="0"/>
              <a:t>THROW </a:t>
            </a:r>
            <a:r>
              <a:rPr lang="en-US" b="1" dirty="0"/>
              <a:t>[ { </a:t>
            </a:r>
            <a:r>
              <a:rPr lang="en-US" b="1" dirty="0" err="1"/>
              <a:t>error_number</a:t>
            </a:r>
            <a:r>
              <a:rPr lang="en-US" b="1" dirty="0"/>
              <a:t> | @</a:t>
            </a:r>
            <a:r>
              <a:rPr lang="en-US" b="1" dirty="0" err="1" smtClean="0"/>
              <a:t>local_variable</a:t>
            </a:r>
            <a:r>
              <a:rPr lang="en-US" b="1" dirty="0" smtClean="0"/>
              <a:t> </a:t>
            </a:r>
            <a:r>
              <a:rPr lang="en-US" b="1" dirty="0"/>
              <a:t>}, { message | @</a:t>
            </a:r>
            <a:r>
              <a:rPr lang="en-US" b="1" dirty="0" err="1"/>
              <a:t>local_variable</a:t>
            </a:r>
            <a:r>
              <a:rPr lang="en-US" b="1" dirty="0"/>
              <a:t> }, { state | @</a:t>
            </a:r>
            <a:r>
              <a:rPr lang="en-US" b="1" dirty="0" err="1"/>
              <a:t>local_variable</a:t>
            </a:r>
            <a:r>
              <a:rPr lang="en-US" b="1" dirty="0"/>
              <a:t> } ] [ ; ] </a:t>
            </a:r>
            <a:endParaRPr lang="en-US" b="1" dirty="0" smtClean="0"/>
          </a:p>
          <a:p>
            <a:pPr marL="0" indent="0">
              <a:buNone/>
            </a:pPr>
            <a:endParaRPr lang="en-US" b="1" dirty="0"/>
          </a:p>
          <a:p>
            <a:pPr marL="0" indent="0">
              <a:buNone/>
            </a:pPr>
            <a:r>
              <a:rPr lang="en-US" dirty="0" smtClean="0"/>
              <a:t>The difference between Raiserror and Throw is mentioned in the table below</a:t>
            </a:r>
          </a:p>
          <a:p>
            <a:pPr marL="0" indent="0">
              <a:buNone/>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356788688"/>
              </p:ext>
            </p:extLst>
          </p:nvPr>
        </p:nvGraphicFramePr>
        <p:xfrm>
          <a:off x="261257" y="3679412"/>
          <a:ext cx="9559636" cy="2517773"/>
        </p:xfrm>
        <a:graphic>
          <a:graphicData uri="http://schemas.openxmlformats.org/drawingml/2006/table">
            <a:tbl>
              <a:tblPr firstRow="1">
                <a:tableStyleId>{5FD0F851-EC5A-4D38-B0AD-8093EC10F338}</a:tableStyleId>
              </a:tblPr>
              <a:tblGrid>
                <a:gridCol w="4779818"/>
                <a:gridCol w="4779818"/>
              </a:tblGrid>
              <a:tr h="194116">
                <a:tc>
                  <a:txBody>
                    <a:bodyPr/>
                    <a:lstStyle/>
                    <a:p>
                      <a:r>
                        <a:rPr lang="en-US" sz="1200" dirty="0">
                          <a:effectLst/>
                        </a:rPr>
                        <a:t>THROW</a:t>
                      </a:r>
                      <a:endParaRPr lang="en-US" sz="1200" b="1" dirty="0">
                        <a:effectLst/>
                      </a:endParaRPr>
                    </a:p>
                  </a:txBody>
                  <a:tcPr marL="28358" marR="0" marT="0" marB="0"/>
                </a:tc>
                <a:tc>
                  <a:txBody>
                    <a:bodyPr/>
                    <a:lstStyle/>
                    <a:p>
                      <a:r>
                        <a:rPr lang="en-US" sz="1200" dirty="0">
                          <a:effectLst/>
                        </a:rPr>
                        <a:t>RAISERROR</a:t>
                      </a:r>
                      <a:endParaRPr lang="en-US" sz="1200" b="1" dirty="0">
                        <a:effectLst/>
                      </a:endParaRPr>
                    </a:p>
                  </a:txBody>
                  <a:tcPr marL="28358" marR="0" marT="0" marB="0"/>
                </a:tc>
              </a:tr>
              <a:tr h="388232">
                <a:tc>
                  <a:txBody>
                    <a:bodyPr/>
                    <a:lstStyle/>
                    <a:p>
                      <a:r>
                        <a:rPr lang="en-US" sz="1200" dirty="0">
                          <a:effectLst/>
                        </a:rPr>
                        <a:t>Can only generate user exceptions (unless re-throwing in CATCH block)</a:t>
                      </a:r>
                    </a:p>
                  </a:txBody>
                  <a:tcPr marL="28358" marR="0" marT="0" marB="0"/>
                </a:tc>
                <a:tc>
                  <a:txBody>
                    <a:bodyPr/>
                    <a:lstStyle/>
                    <a:p>
                      <a:r>
                        <a:rPr lang="en-US" sz="1200">
                          <a:effectLst/>
                        </a:rPr>
                        <a:t>Can generate user (&gt;= 50000) and system (&lt; 50000) exceptions</a:t>
                      </a:r>
                    </a:p>
                  </a:txBody>
                  <a:tcPr marL="28358" marR="0" marT="0" marB="0"/>
                </a:tc>
              </a:tr>
              <a:tr h="388232">
                <a:tc>
                  <a:txBody>
                    <a:bodyPr/>
                    <a:lstStyle/>
                    <a:p>
                      <a:r>
                        <a:rPr lang="en-US" sz="1200" dirty="0">
                          <a:effectLst/>
                        </a:rPr>
                        <a:t>Supplies ad-hoc text; doesn’t utilize </a:t>
                      </a:r>
                      <a:r>
                        <a:rPr lang="en-US" sz="1200" dirty="0" err="1">
                          <a:effectLst/>
                        </a:rPr>
                        <a:t>sys.messages</a:t>
                      </a:r>
                      <a:endParaRPr lang="en-US" sz="1200" dirty="0">
                        <a:effectLst/>
                      </a:endParaRPr>
                    </a:p>
                  </a:txBody>
                  <a:tcPr marL="28358" marR="0" marT="0" marB="0"/>
                </a:tc>
                <a:tc>
                  <a:txBody>
                    <a:bodyPr/>
                    <a:lstStyle/>
                    <a:p>
                      <a:r>
                        <a:rPr lang="en-US" sz="1200" dirty="0">
                          <a:effectLst/>
                        </a:rPr>
                        <a:t>Requires user messages defined in </a:t>
                      </a:r>
                      <a:r>
                        <a:rPr lang="en-US" sz="1200" dirty="0" err="1">
                          <a:effectLst/>
                        </a:rPr>
                        <a:t>sys.messages</a:t>
                      </a:r>
                      <a:r>
                        <a:rPr lang="en-US" sz="1200" dirty="0">
                          <a:effectLst/>
                        </a:rPr>
                        <a:t> (except for code 50000)</a:t>
                      </a:r>
                    </a:p>
                  </a:txBody>
                  <a:tcPr marL="28358" marR="0" marT="0" marB="0"/>
                </a:tc>
              </a:tr>
              <a:tr h="256910">
                <a:tc>
                  <a:txBody>
                    <a:bodyPr/>
                    <a:lstStyle/>
                    <a:p>
                      <a:r>
                        <a:rPr lang="en-US" sz="1200">
                          <a:effectLst/>
                        </a:rPr>
                        <a:t>Doesn’t support token substitutions</a:t>
                      </a:r>
                    </a:p>
                  </a:txBody>
                  <a:tcPr marL="28358" marR="0" marT="0" marB="0"/>
                </a:tc>
                <a:tc>
                  <a:txBody>
                    <a:bodyPr/>
                    <a:lstStyle/>
                    <a:p>
                      <a:r>
                        <a:rPr lang="en-US" sz="1200" dirty="0">
                          <a:effectLst/>
                        </a:rPr>
                        <a:t>Supports token substitutions</a:t>
                      </a:r>
                    </a:p>
                  </a:txBody>
                  <a:tcPr marL="28358" marR="0" marT="0" marB="0"/>
                </a:tc>
              </a:tr>
              <a:tr h="388232">
                <a:tc>
                  <a:txBody>
                    <a:bodyPr/>
                    <a:lstStyle/>
                    <a:p>
                      <a:r>
                        <a:rPr lang="en-US" sz="1200">
                          <a:effectLst/>
                        </a:rPr>
                        <a:t>Always uses severity level 16 (unless re-throwing in a CATCH block)</a:t>
                      </a:r>
                    </a:p>
                  </a:txBody>
                  <a:tcPr marL="28358" marR="0" marT="0" marB="0"/>
                </a:tc>
                <a:tc>
                  <a:txBody>
                    <a:bodyPr/>
                    <a:lstStyle/>
                    <a:p>
                      <a:r>
                        <a:rPr lang="en-US" sz="1200" dirty="0">
                          <a:effectLst/>
                        </a:rPr>
                        <a:t>Can set any severity level</a:t>
                      </a:r>
                    </a:p>
                  </a:txBody>
                  <a:tcPr marL="28358" marR="0" marT="0" marB="0"/>
                </a:tc>
              </a:tr>
              <a:tr h="513819">
                <a:tc>
                  <a:txBody>
                    <a:bodyPr/>
                    <a:lstStyle/>
                    <a:p>
                      <a:r>
                        <a:rPr lang="en-US" sz="1200">
                          <a:effectLst/>
                        </a:rPr>
                        <a:t>Can re-throw original exception caught in the TRY block</a:t>
                      </a:r>
                    </a:p>
                  </a:txBody>
                  <a:tcPr marL="28358" marR="0" marT="0" marB="0"/>
                </a:tc>
                <a:tc>
                  <a:txBody>
                    <a:bodyPr/>
                    <a:lstStyle/>
                    <a:p>
                      <a:r>
                        <a:rPr lang="en-US" sz="1200">
                          <a:effectLst/>
                        </a:rPr>
                        <a:t>Always generates a new exception; the original exception is lost to the client</a:t>
                      </a:r>
                    </a:p>
                  </a:txBody>
                  <a:tcPr marL="28358" marR="0" marT="0" marB="0"/>
                </a:tc>
              </a:tr>
              <a:tr h="388232">
                <a:tc>
                  <a:txBody>
                    <a:bodyPr/>
                    <a:lstStyle/>
                    <a:p>
                      <a:r>
                        <a:rPr lang="en-US" sz="1200" dirty="0">
                          <a:effectLst/>
                        </a:rPr>
                        <a:t>Error messages are buffered, and don’t appear in real-time</a:t>
                      </a:r>
                    </a:p>
                  </a:txBody>
                  <a:tcPr marL="28358" marR="0" marT="0" marB="0"/>
                </a:tc>
                <a:tc>
                  <a:txBody>
                    <a:bodyPr/>
                    <a:lstStyle/>
                    <a:p>
                      <a:r>
                        <a:rPr lang="en-US" sz="1200" dirty="0">
                          <a:effectLst/>
                        </a:rPr>
                        <a:t>Supports WITH NOWAIT to immediate flush buffered output on error</a:t>
                      </a:r>
                    </a:p>
                  </a:txBody>
                  <a:tcPr marL="28358" marR="0" marT="0" marB="0"/>
                </a:tc>
              </a:tr>
            </a:tbl>
          </a:graphicData>
        </a:graphic>
      </p:graphicFrame>
    </p:spTree>
    <p:extLst>
      <p:ext uri="{BB962C8B-B14F-4D97-AF65-F5344CB8AC3E}">
        <p14:creationId xmlns:p14="http://schemas.microsoft.com/office/powerpoint/2010/main" val="1096734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 y="35533"/>
            <a:ext cx="9493250" cy="402535"/>
          </a:xfrm>
        </p:spPr>
        <p:txBody>
          <a:bodyPr>
            <a:normAutofit fontScale="90000"/>
          </a:bodyPr>
          <a:lstStyle/>
          <a:p>
            <a:r>
              <a:rPr lang="en-US" dirty="0" smtClean="0"/>
              <a:t>Summary</a:t>
            </a:r>
            <a:br>
              <a:rPr lang="en-US" dirty="0" smtClean="0"/>
            </a:b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18</a:t>
            </a:fld>
            <a:endParaRPr lang="en-US" dirty="0"/>
          </a:p>
        </p:txBody>
      </p:sp>
      <p:sp>
        <p:nvSpPr>
          <p:cNvPr id="4" name="Text Placeholder 3"/>
          <p:cNvSpPr>
            <a:spLocks noGrp="1"/>
          </p:cNvSpPr>
          <p:nvPr>
            <p:ph type="body" sz="quarter" idx="11"/>
          </p:nvPr>
        </p:nvSpPr>
        <p:spPr>
          <a:xfrm>
            <a:off x="165100" y="711695"/>
            <a:ext cx="9493250" cy="5159064"/>
          </a:xfrm>
        </p:spPr>
        <p:txBody>
          <a:bodyPr/>
          <a:lstStyle/>
          <a:p>
            <a:pPr>
              <a:lnSpc>
                <a:spcPct val="150000"/>
              </a:lnSpc>
            </a:pPr>
            <a:r>
              <a:rPr lang="en-US" dirty="0" smtClean="0"/>
              <a:t>Errors can be either anticipated or unanticipated and it has to be handled in code</a:t>
            </a:r>
          </a:p>
          <a:p>
            <a:pPr>
              <a:lnSpc>
                <a:spcPct val="150000"/>
              </a:lnSpc>
            </a:pPr>
            <a:r>
              <a:rPr lang="en-US" dirty="0" smtClean="0"/>
              <a:t>When </a:t>
            </a:r>
            <a:r>
              <a:rPr lang="en-US" dirty="0"/>
              <a:t>error occurs SQL Server could either terminate the statement</a:t>
            </a:r>
            <a:r>
              <a:rPr lang="en-US" dirty="0" smtClean="0"/>
              <a:t>, abort </a:t>
            </a:r>
            <a:r>
              <a:rPr lang="en-US" dirty="0"/>
              <a:t>the batch or scope</a:t>
            </a:r>
            <a:r>
              <a:rPr lang="en-US" dirty="0" smtClean="0"/>
              <a:t>, or </a:t>
            </a:r>
            <a:r>
              <a:rPr lang="en-US" dirty="0"/>
              <a:t>terminate the connection</a:t>
            </a:r>
          </a:p>
          <a:p>
            <a:pPr>
              <a:lnSpc>
                <a:spcPct val="150000"/>
              </a:lnSpc>
            </a:pPr>
            <a:r>
              <a:rPr lang="en-US" dirty="0"/>
              <a:t>Most </a:t>
            </a:r>
            <a:r>
              <a:rPr lang="en-US" dirty="0" smtClean="0"/>
              <a:t>common mechanism for Error handling is @@Error or Try Catch Block</a:t>
            </a:r>
          </a:p>
          <a:p>
            <a:pPr>
              <a:lnSpc>
                <a:spcPct val="150000"/>
              </a:lnSpc>
            </a:pPr>
            <a:r>
              <a:rPr lang="en-US" dirty="0" smtClean="0"/>
              <a:t>Throw is used in SQL 2012 along with Try Catch Block</a:t>
            </a:r>
            <a:endParaRPr lang="en-US" dirty="0"/>
          </a:p>
        </p:txBody>
      </p:sp>
    </p:spTree>
    <p:extLst>
      <p:ext uri="{BB962C8B-B14F-4D97-AF65-F5344CB8AC3E}">
        <p14:creationId xmlns:p14="http://schemas.microsoft.com/office/powerpoint/2010/main" val="665421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A9E9B6-A925-4FEC-ADAA-6DF736B3E6B2}" type="slidenum">
              <a:rPr lang="en-US" smtClean="0"/>
              <a:pPr/>
              <a:t>19</a:t>
            </a:fld>
            <a:endParaRPr lang="en-US" dirty="0"/>
          </a:p>
        </p:txBody>
      </p:sp>
      <p:sp>
        <p:nvSpPr>
          <p:cNvPr id="4" name="Text Placeholder 3"/>
          <p:cNvSpPr>
            <a:spLocks noGrp="1"/>
          </p:cNvSpPr>
          <p:nvPr>
            <p:ph type="body" sz="quarter" idx="11"/>
          </p:nvPr>
        </p:nvSpPr>
        <p:spPr/>
        <p:txBody>
          <a:bodyPr/>
          <a:lstStyle/>
          <a:p>
            <a:pPr marL="0" indent="0">
              <a:buNone/>
            </a:pPr>
            <a:endParaRPr lang="en-US" sz="4800" dirty="0" smtClean="0">
              <a:latin typeface="+mj-lt"/>
            </a:endParaRPr>
          </a:p>
          <a:p>
            <a:pPr marL="0" indent="0">
              <a:buNone/>
            </a:pPr>
            <a:endParaRPr lang="en-US" sz="4800" dirty="0">
              <a:latin typeface="+mj-lt"/>
            </a:endParaRPr>
          </a:p>
          <a:p>
            <a:pPr marL="0" indent="0" algn="ctr">
              <a:buNone/>
            </a:pPr>
            <a:r>
              <a:rPr lang="en-US" sz="4800" dirty="0" smtClean="0">
                <a:latin typeface="+mj-lt"/>
              </a:rPr>
              <a:t>QUESTIONS</a:t>
            </a:r>
            <a:endParaRPr lang="en-US" sz="4800" dirty="0">
              <a:latin typeface="+mj-lt"/>
            </a:endParaRPr>
          </a:p>
        </p:txBody>
      </p:sp>
    </p:spTree>
    <p:extLst>
      <p:ext uri="{BB962C8B-B14F-4D97-AF65-F5344CB8AC3E}">
        <p14:creationId xmlns:p14="http://schemas.microsoft.com/office/powerpoint/2010/main" val="4237200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Autofit/>
          </a:bodyPr>
          <a:lstStyle/>
          <a:p>
            <a:pPr>
              <a:spcBef>
                <a:spcPct val="50000"/>
              </a:spcBef>
            </a:pPr>
            <a:r>
              <a:rPr lang="en-US" sz="2400" dirty="0"/>
              <a:t>Agenda</a:t>
            </a:r>
          </a:p>
        </p:txBody>
      </p:sp>
      <p:sp>
        <p:nvSpPr>
          <p:cNvPr id="6" name="Slide Number Placeholder 5"/>
          <p:cNvSpPr>
            <a:spLocks noGrp="1"/>
          </p:cNvSpPr>
          <p:nvPr>
            <p:ph type="sldNum" sz="quarter" idx="10"/>
          </p:nvPr>
        </p:nvSpPr>
        <p:spPr/>
        <p:txBody>
          <a:bodyPr/>
          <a:lstStyle/>
          <a:p>
            <a:fld id="{70A9E9B6-A925-4FEC-ADAA-6DF736B3E6B2}" type="slidenum">
              <a:rPr lang="en-US" smtClean="0"/>
              <a:pPr/>
              <a:t>2</a:t>
            </a:fld>
            <a:endParaRPr lang="en-US" dirty="0"/>
          </a:p>
        </p:txBody>
      </p:sp>
      <p:sp>
        <p:nvSpPr>
          <p:cNvPr id="3" name="Text Placeholder 2"/>
          <p:cNvSpPr>
            <a:spLocks noGrp="1"/>
          </p:cNvSpPr>
          <p:nvPr>
            <p:ph type="body" sz="quarter" idx="11"/>
          </p:nvPr>
        </p:nvSpPr>
        <p:spPr>
          <a:xfrm>
            <a:off x="1017270" y="1033978"/>
            <a:ext cx="8418830" cy="5126475"/>
          </a:xfrm>
        </p:spPr>
        <p:txBody>
          <a:bodyPr/>
          <a:lstStyle/>
          <a:p>
            <a:pPr lvl="0">
              <a:spcBef>
                <a:spcPct val="50000"/>
              </a:spcBef>
            </a:pPr>
            <a:r>
              <a:rPr lang="en-US" sz="1800" b="1" dirty="0" smtClean="0">
                <a:latin typeface="+mj-lt"/>
                <a:cs typeface="+mj-cs"/>
              </a:rPr>
              <a:t>Why Error Handling</a:t>
            </a:r>
          </a:p>
          <a:p>
            <a:pPr>
              <a:spcBef>
                <a:spcPct val="50000"/>
              </a:spcBef>
            </a:pPr>
            <a:r>
              <a:rPr lang="en-US" sz="1800" b="1" dirty="0"/>
              <a:t>What happens when an Error Occurs</a:t>
            </a:r>
            <a:r>
              <a:rPr lang="en-US" sz="1800" b="1" dirty="0" smtClean="0"/>
              <a:t>?</a:t>
            </a:r>
          </a:p>
          <a:p>
            <a:pPr>
              <a:spcBef>
                <a:spcPct val="50000"/>
              </a:spcBef>
            </a:pPr>
            <a:r>
              <a:rPr lang="en-US" sz="1800" b="1" dirty="0"/>
              <a:t>Anatomy of Error </a:t>
            </a:r>
            <a:r>
              <a:rPr lang="en-US" sz="1800" b="1" dirty="0" smtClean="0"/>
              <a:t>Message</a:t>
            </a:r>
          </a:p>
          <a:p>
            <a:pPr lvl="0">
              <a:spcBef>
                <a:spcPct val="50000"/>
              </a:spcBef>
            </a:pPr>
            <a:r>
              <a:rPr lang="en-US" sz="1800" b="1" dirty="0"/>
              <a:t>Control Over Error Handling-XACT_ABORT</a:t>
            </a:r>
          </a:p>
          <a:p>
            <a:pPr lvl="0">
              <a:spcBef>
                <a:spcPct val="50000"/>
              </a:spcBef>
            </a:pPr>
            <a:r>
              <a:rPr lang="en-US" sz="1800" b="1" dirty="0" smtClean="0">
                <a:latin typeface="+mj-lt"/>
                <a:cs typeface="+mj-cs"/>
              </a:rPr>
              <a:t>How </a:t>
            </a:r>
            <a:r>
              <a:rPr lang="en-US" sz="1800" b="1" dirty="0" smtClean="0">
                <a:latin typeface="+mj-lt"/>
                <a:cs typeface="+mj-cs"/>
              </a:rPr>
              <a:t>do I handle </a:t>
            </a:r>
            <a:r>
              <a:rPr lang="en-US" sz="1800" b="1" dirty="0" smtClean="0">
                <a:latin typeface="+mj-lt"/>
                <a:cs typeface="+mj-cs"/>
              </a:rPr>
              <a:t>Errors</a:t>
            </a:r>
          </a:p>
          <a:p>
            <a:pPr lvl="0">
              <a:spcBef>
                <a:spcPct val="50000"/>
              </a:spcBef>
            </a:pPr>
            <a:r>
              <a:rPr lang="en-US" sz="1800" b="1" dirty="0" smtClean="0">
                <a:latin typeface="+mj-lt"/>
                <a:cs typeface="+mj-cs"/>
              </a:rPr>
              <a:t>@@Error</a:t>
            </a:r>
            <a:endParaRPr lang="en-US" sz="1800" b="1" dirty="0" smtClean="0">
              <a:latin typeface="+mj-lt"/>
              <a:cs typeface="+mj-cs"/>
            </a:endParaRPr>
          </a:p>
          <a:p>
            <a:pPr lvl="0">
              <a:spcBef>
                <a:spcPct val="50000"/>
              </a:spcBef>
            </a:pPr>
            <a:r>
              <a:rPr lang="en-US" sz="1800" b="1" dirty="0" smtClean="0">
                <a:latin typeface="+mj-lt"/>
                <a:cs typeface="+mj-cs"/>
              </a:rPr>
              <a:t>Syntax and Semantics of </a:t>
            </a:r>
            <a:r>
              <a:rPr lang="en-US" sz="1800" b="1" dirty="0" smtClean="0">
                <a:latin typeface="+mj-lt"/>
                <a:cs typeface="+mj-cs"/>
              </a:rPr>
              <a:t>Try Catch</a:t>
            </a:r>
            <a:endParaRPr lang="en-US" sz="1800" b="1" dirty="0" smtClean="0">
              <a:latin typeface="+mj-lt"/>
              <a:cs typeface="+mj-cs"/>
            </a:endParaRPr>
          </a:p>
          <a:p>
            <a:pPr lvl="0">
              <a:spcBef>
                <a:spcPct val="50000"/>
              </a:spcBef>
            </a:pPr>
            <a:r>
              <a:rPr lang="en-US" sz="1800" b="1" dirty="0" smtClean="0">
                <a:latin typeface="+mj-lt"/>
                <a:cs typeface="+mj-cs"/>
              </a:rPr>
              <a:t>More on Try </a:t>
            </a:r>
            <a:r>
              <a:rPr lang="en-US" sz="1800" b="1" dirty="0" smtClean="0">
                <a:latin typeface="+mj-lt"/>
                <a:cs typeface="+mj-cs"/>
              </a:rPr>
              <a:t>Catch</a:t>
            </a:r>
          </a:p>
          <a:p>
            <a:pPr lvl="0">
              <a:spcBef>
                <a:spcPct val="50000"/>
              </a:spcBef>
            </a:pPr>
            <a:r>
              <a:rPr lang="en-US" sz="1800" b="1" dirty="0" smtClean="0">
                <a:latin typeface="+mj-lt"/>
                <a:cs typeface="+mj-cs"/>
              </a:rPr>
              <a:t>Error Functions</a:t>
            </a:r>
          </a:p>
          <a:p>
            <a:pPr lvl="0">
              <a:spcBef>
                <a:spcPct val="50000"/>
              </a:spcBef>
            </a:pPr>
            <a:r>
              <a:rPr lang="en-US" sz="1800" b="1" dirty="0" smtClean="0">
                <a:latin typeface="+mj-lt"/>
                <a:cs typeface="+mj-cs"/>
              </a:rPr>
              <a:t>Raiserror</a:t>
            </a:r>
            <a:endParaRPr lang="en-US" sz="1800" b="1" dirty="0" smtClean="0">
              <a:latin typeface="+mj-lt"/>
              <a:cs typeface="+mj-cs"/>
            </a:endParaRPr>
          </a:p>
          <a:p>
            <a:pPr lvl="0">
              <a:spcBef>
                <a:spcPct val="50000"/>
              </a:spcBef>
            </a:pPr>
            <a:r>
              <a:rPr lang="en-US" sz="1800" b="1" dirty="0" smtClean="0"/>
              <a:t>Throw </a:t>
            </a:r>
            <a:r>
              <a:rPr lang="en-US" sz="1800" b="1" dirty="0" smtClean="0"/>
              <a:t>in SQL </a:t>
            </a:r>
            <a:r>
              <a:rPr lang="en-US" sz="1800" b="1" dirty="0" smtClean="0"/>
              <a:t>2012</a:t>
            </a:r>
          </a:p>
          <a:p>
            <a:pPr lvl="0">
              <a:spcBef>
                <a:spcPct val="50000"/>
              </a:spcBef>
            </a:pPr>
            <a:r>
              <a:rPr lang="en-US" sz="1800" b="1" dirty="0" smtClean="0"/>
              <a:t>Summary</a:t>
            </a:r>
            <a:endParaRPr lang="en-US" sz="1800" b="1" dirty="0"/>
          </a:p>
          <a:p>
            <a:pPr marL="0" lvl="0" indent="0">
              <a:spcBef>
                <a:spcPct val="50000"/>
              </a:spcBef>
              <a:buNone/>
            </a:pPr>
            <a:r>
              <a:rPr lang="en-US" sz="1800" b="1" dirty="0" smtClean="0">
                <a:latin typeface="+mj-lt"/>
                <a:cs typeface="+mj-cs"/>
              </a:rPr>
              <a:t> </a:t>
            </a:r>
          </a:p>
          <a:p>
            <a:pPr lvl="0">
              <a:spcBef>
                <a:spcPct val="50000"/>
              </a:spcBef>
            </a:pPr>
            <a:endParaRPr lang="en-US" sz="1800" b="1" dirty="0">
              <a:latin typeface="+mj-lt"/>
              <a:cs typeface="+mj-cs"/>
            </a:endParaRPr>
          </a:p>
          <a:p>
            <a:pPr lvl="0">
              <a:spcBef>
                <a:spcPct val="50000"/>
              </a:spcBef>
            </a:pPr>
            <a:endParaRPr lang="en-US" sz="1800" b="1" dirty="0">
              <a:latin typeface="+mj-lt"/>
              <a:cs typeface="+mj-cs"/>
            </a:endParaRPr>
          </a:p>
        </p:txBody>
      </p:sp>
      <p:cxnSp>
        <p:nvCxnSpPr>
          <p:cNvPr id="4" name="Straight Connector 11"/>
          <p:cNvCxnSpPr>
            <a:cxnSpLocks noChangeShapeType="1"/>
          </p:cNvCxnSpPr>
          <p:nvPr/>
        </p:nvCxnSpPr>
        <p:spPr bwMode="auto">
          <a:xfrm flipV="1">
            <a:off x="830275" y="6041192"/>
            <a:ext cx="7680325" cy="14287"/>
          </a:xfrm>
          <a:prstGeom prst="line">
            <a:avLst/>
          </a:prstGeom>
          <a:noFill/>
          <a:ln w="19050" algn="ctr">
            <a:solidFill>
              <a:srgbClr val="3D99BE"/>
            </a:solidFill>
            <a:round/>
            <a:headEnd type="oval" w="med" len="med"/>
            <a:tailEnd type="oval" w="med" len="med"/>
          </a:ln>
        </p:spPr>
      </p:cxnSp>
      <p:cxnSp>
        <p:nvCxnSpPr>
          <p:cNvPr id="5" name="Straight Connector 12"/>
          <p:cNvCxnSpPr>
            <a:cxnSpLocks noChangeShapeType="1"/>
          </p:cNvCxnSpPr>
          <p:nvPr/>
        </p:nvCxnSpPr>
        <p:spPr bwMode="auto">
          <a:xfrm rot="5400000" flipH="1" flipV="1">
            <a:off x="-1588929" y="3599339"/>
            <a:ext cx="5120640" cy="1587"/>
          </a:xfrm>
          <a:prstGeom prst="line">
            <a:avLst/>
          </a:prstGeom>
          <a:noFill/>
          <a:ln w="19050" algn="ctr">
            <a:solidFill>
              <a:srgbClr val="92D050"/>
            </a:solidFill>
            <a:round/>
            <a:headEnd type="oval" w="med" len="med"/>
            <a:tailEnd type="oval"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0"/>
            <a:ext cx="9493250" cy="402535"/>
          </a:xfrm>
        </p:spPr>
        <p:txBody>
          <a:bodyPr>
            <a:normAutofit fontScale="90000"/>
          </a:bodyPr>
          <a:lstStyle/>
          <a:p>
            <a:pPr eaLnBrk="1" hangingPunct="1">
              <a:spcBef>
                <a:spcPct val="50000"/>
              </a:spcBef>
            </a:pPr>
            <a:r>
              <a:rPr lang="en-US" dirty="0" smtClean="0"/>
              <a:t>Why Error Handling</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3</a:t>
            </a:fld>
            <a:endParaRPr lang="en-US" dirty="0"/>
          </a:p>
        </p:txBody>
      </p:sp>
      <p:sp>
        <p:nvSpPr>
          <p:cNvPr id="6" name="TextBox 5"/>
          <p:cNvSpPr txBox="1"/>
          <p:nvPr/>
        </p:nvSpPr>
        <p:spPr>
          <a:xfrm>
            <a:off x="419100" y="693197"/>
            <a:ext cx="5197929" cy="5478423"/>
          </a:xfrm>
          <a:prstGeom prst="rect">
            <a:avLst/>
          </a:prstGeom>
          <a:noFill/>
        </p:spPr>
        <p:txBody>
          <a:bodyPr wrap="square" rtlCol="0">
            <a:spAutoFit/>
          </a:bodyPr>
          <a:lstStyle/>
          <a:p>
            <a:pPr marL="402325" indent="-402325">
              <a:lnSpc>
                <a:spcPct val="150000"/>
              </a:lnSpc>
              <a:spcBef>
                <a:spcPct val="20000"/>
              </a:spcBef>
              <a:buFont typeface="Arial" charset="0"/>
              <a:buChar char="•"/>
            </a:pPr>
            <a:r>
              <a:rPr lang="en-GB" sz="1400" dirty="0" smtClean="0">
                <a:solidFill>
                  <a:srgbClr val="3D99BE"/>
                </a:solidFill>
                <a:latin typeface="+mn-lt"/>
              </a:rPr>
              <a:t>Handling errors and exceptions are essentially part of good programming practices</a:t>
            </a:r>
            <a:endParaRPr lang="en-GB" sz="1400" dirty="0">
              <a:solidFill>
                <a:srgbClr val="3D99BE"/>
              </a:solidFill>
              <a:latin typeface="+mn-lt"/>
            </a:endParaRPr>
          </a:p>
          <a:p>
            <a:pPr marL="402325" indent="-402325">
              <a:lnSpc>
                <a:spcPct val="150000"/>
              </a:lnSpc>
              <a:spcBef>
                <a:spcPct val="20000"/>
              </a:spcBef>
              <a:buFont typeface="Arial" charset="0"/>
              <a:buChar char="•"/>
            </a:pPr>
            <a:r>
              <a:rPr lang="en-US" sz="1400" dirty="0" smtClean="0">
                <a:solidFill>
                  <a:srgbClr val="3D99BE"/>
                </a:solidFill>
                <a:latin typeface="+mn-lt"/>
              </a:rPr>
              <a:t>Errors can either be </a:t>
            </a:r>
          </a:p>
          <a:p>
            <a:pPr marL="938758" lvl="1" indent="-402325">
              <a:lnSpc>
                <a:spcPct val="150000"/>
              </a:lnSpc>
              <a:spcBef>
                <a:spcPct val="20000"/>
              </a:spcBef>
              <a:buFont typeface="Arial" charset="0"/>
              <a:buChar char="•"/>
            </a:pPr>
            <a:r>
              <a:rPr lang="en-US" sz="1400" dirty="0" smtClean="0">
                <a:solidFill>
                  <a:srgbClr val="3D99BE"/>
                </a:solidFill>
                <a:latin typeface="+mn-lt"/>
              </a:rPr>
              <a:t>Anticipated</a:t>
            </a:r>
          </a:p>
          <a:p>
            <a:pPr marL="938758" lvl="1" indent="-402325">
              <a:lnSpc>
                <a:spcPct val="150000"/>
              </a:lnSpc>
              <a:spcBef>
                <a:spcPct val="20000"/>
              </a:spcBef>
              <a:buFont typeface="Arial" charset="0"/>
              <a:buChar char="•"/>
            </a:pPr>
            <a:r>
              <a:rPr lang="en-US" sz="1400" dirty="0" smtClean="0">
                <a:solidFill>
                  <a:srgbClr val="3D99BE"/>
                </a:solidFill>
                <a:latin typeface="+mn-lt"/>
              </a:rPr>
              <a:t>Un-Anticipated</a:t>
            </a:r>
          </a:p>
          <a:p>
            <a:pPr marL="402325" indent="-402325">
              <a:lnSpc>
                <a:spcPct val="150000"/>
              </a:lnSpc>
              <a:spcBef>
                <a:spcPct val="20000"/>
              </a:spcBef>
              <a:buFont typeface="Arial" charset="0"/>
              <a:buChar char="•"/>
            </a:pPr>
            <a:r>
              <a:rPr lang="en-US" sz="1400" dirty="0">
                <a:solidFill>
                  <a:srgbClr val="3D99BE"/>
                </a:solidFill>
                <a:latin typeface="+mn-lt"/>
              </a:rPr>
              <a:t>An anticipated error is when you do something well aware of that this can result in a certain error. In this case, you typically have some sort of an alternate strategy like raising an error to the user to respond or so</a:t>
            </a:r>
            <a:r>
              <a:rPr lang="en-US" sz="1400" dirty="0" smtClean="0">
                <a:solidFill>
                  <a:srgbClr val="3D99BE"/>
                </a:solidFill>
                <a:latin typeface="+mn-lt"/>
              </a:rPr>
              <a:t>.</a:t>
            </a:r>
          </a:p>
          <a:p>
            <a:pPr marL="402325" indent="-402325">
              <a:lnSpc>
                <a:spcPct val="150000"/>
              </a:lnSpc>
              <a:spcBef>
                <a:spcPct val="20000"/>
              </a:spcBef>
              <a:buFont typeface="Arial" charset="0"/>
              <a:buChar char="•"/>
            </a:pPr>
            <a:r>
              <a:rPr lang="en-US" sz="1400" dirty="0">
                <a:solidFill>
                  <a:srgbClr val="3D99BE"/>
                </a:solidFill>
                <a:latin typeface="+mn-lt"/>
              </a:rPr>
              <a:t>An unanticipated error is due to something you had not foreseen. When you run into an unanticipated error, you need to return to a point where you have control over the situation and in many cases this means that you have to terminate the execution. If you don't, you run the risk of returning incorrect results, or even worse persist incorrect or inconsistent data in the database. </a:t>
            </a:r>
          </a:p>
        </p:txBody>
      </p:sp>
      <p:pic>
        <p:nvPicPr>
          <p:cNvPr id="1026" name="Picture 2" descr="C:\Users\351282\Desktop\errors not captur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014" y="1091911"/>
            <a:ext cx="3726556" cy="2791320"/>
          </a:xfrm>
          <a:prstGeom prst="rect">
            <a:avLst/>
          </a:prstGeom>
          <a:noFill/>
          <a:effectLst>
            <a:reflection blurRad="6350" stA="50000" endA="300" endPos="90000" dir="5400000" sy="-100000" algn="bl" rotWithShape="0"/>
            <a:softEdge rad="63500"/>
          </a:effectLst>
          <a:scene3d>
            <a:camera prst="perspectiveHeroicExtreme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723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3657"/>
            <a:ext cx="9493250" cy="402535"/>
          </a:xfrm>
        </p:spPr>
        <p:txBody>
          <a:bodyPr>
            <a:normAutofit fontScale="90000"/>
          </a:bodyPr>
          <a:lstStyle/>
          <a:p>
            <a:r>
              <a:rPr lang="en-US" dirty="0" smtClean="0"/>
              <a:t>What happens when an Error Occurs?</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4</a:t>
            </a:fld>
            <a:endParaRPr lang="en-US" dirty="0"/>
          </a:p>
        </p:txBody>
      </p:sp>
      <p:sp>
        <p:nvSpPr>
          <p:cNvPr id="4" name="Text Placeholder 3"/>
          <p:cNvSpPr>
            <a:spLocks noGrp="1"/>
          </p:cNvSpPr>
          <p:nvPr>
            <p:ph type="body" sz="quarter" idx="11"/>
          </p:nvPr>
        </p:nvSpPr>
        <p:spPr>
          <a:xfrm>
            <a:off x="260103" y="460993"/>
            <a:ext cx="9493250" cy="5880430"/>
          </a:xfrm>
        </p:spPr>
        <p:txBody>
          <a:bodyPr/>
          <a:lstStyle/>
          <a:p>
            <a:pPr marL="0" indent="0">
              <a:buNone/>
            </a:pPr>
            <a:r>
              <a:rPr lang="en-US" dirty="0" smtClean="0"/>
              <a:t>Depending </a:t>
            </a:r>
            <a:r>
              <a:rPr lang="en-US" dirty="0"/>
              <a:t>on what error that occurs and in which context it occurs, SQL </a:t>
            </a:r>
            <a:r>
              <a:rPr lang="en-US" dirty="0" smtClean="0"/>
              <a:t>Server </a:t>
            </a:r>
            <a:r>
              <a:rPr lang="en-US" dirty="0"/>
              <a:t>can take no less than four different actions. </a:t>
            </a:r>
            <a:endParaRPr lang="en-US" dirty="0" smtClean="0"/>
          </a:p>
          <a:p>
            <a:pPr>
              <a:lnSpc>
                <a:spcPct val="150000"/>
              </a:lnSpc>
            </a:pPr>
            <a:r>
              <a:rPr lang="en-US" b="1" dirty="0" smtClean="0"/>
              <a:t>Statement-termination : </a:t>
            </a:r>
          </a:p>
          <a:p>
            <a:pPr lvl="1">
              <a:lnSpc>
                <a:spcPct val="150000"/>
              </a:lnSpc>
              <a:buFont typeface="Arial" pitchFamily="34" charset="0"/>
              <a:buChar char="•"/>
            </a:pPr>
            <a:r>
              <a:rPr lang="en-US" sz="1400" dirty="0">
                <a:solidFill>
                  <a:srgbClr val="3D99BE"/>
                </a:solidFill>
              </a:rPr>
              <a:t>The current statement is aborted and rolled back. Execution continues on the next statement</a:t>
            </a:r>
            <a:r>
              <a:rPr lang="en-US" sz="1400" dirty="0" smtClean="0">
                <a:solidFill>
                  <a:srgbClr val="3D99BE"/>
                </a:solidFill>
              </a:rPr>
              <a:t>.</a:t>
            </a:r>
          </a:p>
          <a:p>
            <a:pPr lvl="1">
              <a:lnSpc>
                <a:spcPct val="150000"/>
              </a:lnSpc>
              <a:buFont typeface="Arial" pitchFamily="34" charset="0"/>
              <a:buChar char="•"/>
            </a:pPr>
            <a:r>
              <a:rPr lang="en-US" sz="1400" dirty="0" smtClean="0">
                <a:solidFill>
                  <a:srgbClr val="3D99BE"/>
                </a:solidFill>
              </a:rPr>
              <a:t> </a:t>
            </a:r>
            <a:r>
              <a:rPr lang="en-US" sz="1400" dirty="0">
                <a:solidFill>
                  <a:srgbClr val="3D99BE"/>
                </a:solidFill>
              </a:rPr>
              <a:t>Any open transaction is not rolled back. </a:t>
            </a:r>
            <a:endParaRPr lang="en-US" sz="1400" dirty="0" smtClean="0">
              <a:solidFill>
                <a:srgbClr val="3D99BE"/>
              </a:solidFill>
            </a:endParaRPr>
          </a:p>
          <a:p>
            <a:pPr lvl="1">
              <a:lnSpc>
                <a:spcPct val="150000"/>
              </a:lnSpc>
              <a:buFont typeface="Arial" pitchFamily="34" charset="0"/>
              <a:buChar char="•"/>
            </a:pPr>
            <a:r>
              <a:rPr lang="en-US" sz="1400" dirty="0" smtClean="0">
                <a:solidFill>
                  <a:srgbClr val="3D99BE"/>
                </a:solidFill>
              </a:rPr>
              <a:t>@@</a:t>
            </a:r>
            <a:r>
              <a:rPr lang="en-US" sz="1400" dirty="0">
                <a:solidFill>
                  <a:srgbClr val="3D99BE"/>
                </a:solidFill>
              </a:rPr>
              <a:t>error is set to the number of the error. </a:t>
            </a:r>
            <a:endParaRPr lang="en-US" sz="1400" dirty="0" smtClean="0">
              <a:solidFill>
                <a:srgbClr val="3D99BE"/>
              </a:solidFill>
            </a:endParaRPr>
          </a:p>
          <a:p>
            <a:pPr lvl="1">
              <a:lnSpc>
                <a:spcPct val="150000"/>
              </a:lnSpc>
              <a:buFont typeface="Arial" pitchFamily="34" charset="0"/>
              <a:buChar char="•"/>
            </a:pPr>
            <a:r>
              <a:rPr lang="en-US" sz="1400" dirty="0" smtClean="0">
                <a:solidFill>
                  <a:srgbClr val="3D99BE"/>
                </a:solidFill>
              </a:rPr>
              <a:t>Since </a:t>
            </a:r>
            <a:r>
              <a:rPr lang="en-US" sz="1400" dirty="0">
                <a:solidFill>
                  <a:srgbClr val="3D99BE"/>
                </a:solidFill>
              </a:rPr>
              <a:t>the statement is rolled back, this means that if you run an UPDATE statement that affects 1000 rows, and for one row a CHECK constraint is violated, none of the rows will be updated. But if the UPDATE statement was part of a longer transaction, the effect of the preceding INSERT, UPDATE or DELETE statements are not affected. You need to issue a ROLLBACK TRANSACTION yourself to undo them. </a:t>
            </a:r>
            <a:endParaRPr lang="en-US" sz="1400" dirty="0" smtClean="0">
              <a:solidFill>
                <a:srgbClr val="3D99BE"/>
              </a:solidFill>
            </a:endParaRPr>
          </a:p>
          <a:p>
            <a:pPr>
              <a:lnSpc>
                <a:spcPct val="150000"/>
              </a:lnSpc>
            </a:pPr>
            <a:r>
              <a:rPr lang="en-US" b="1" dirty="0"/>
              <a:t>Batch-abortion : </a:t>
            </a:r>
          </a:p>
          <a:p>
            <a:pPr lvl="1">
              <a:lnSpc>
                <a:spcPct val="150000"/>
              </a:lnSpc>
              <a:buFont typeface="Arial" pitchFamily="34" charset="0"/>
              <a:buChar char="•"/>
            </a:pPr>
            <a:r>
              <a:rPr lang="en-US" sz="1400" dirty="0">
                <a:solidFill>
                  <a:srgbClr val="3D99BE"/>
                </a:solidFill>
              </a:rPr>
              <a:t>The execution of the entire batch – that is, the block of SQL statements that the client submitted to SQL Server – is aborted. </a:t>
            </a:r>
            <a:endParaRPr lang="en-US" sz="1400" dirty="0" smtClean="0">
              <a:solidFill>
                <a:srgbClr val="3D99BE"/>
              </a:solidFill>
            </a:endParaRPr>
          </a:p>
          <a:p>
            <a:pPr lvl="1">
              <a:lnSpc>
                <a:spcPct val="150000"/>
              </a:lnSpc>
              <a:buFont typeface="Arial" pitchFamily="34" charset="0"/>
              <a:buChar char="•"/>
            </a:pPr>
            <a:r>
              <a:rPr lang="en-US" sz="1400" dirty="0" smtClean="0">
                <a:solidFill>
                  <a:srgbClr val="3D99BE"/>
                </a:solidFill>
              </a:rPr>
              <a:t>Any </a:t>
            </a:r>
            <a:r>
              <a:rPr lang="en-US" sz="1400" dirty="0">
                <a:solidFill>
                  <a:srgbClr val="3D99BE"/>
                </a:solidFill>
              </a:rPr>
              <a:t>open transaction is rolled back</a:t>
            </a:r>
            <a:r>
              <a:rPr lang="en-US" sz="1400" dirty="0" smtClean="0">
                <a:solidFill>
                  <a:srgbClr val="3D99BE"/>
                </a:solidFill>
              </a:rPr>
              <a:t>.</a:t>
            </a:r>
          </a:p>
          <a:p>
            <a:pPr lvl="1">
              <a:lnSpc>
                <a:spcPct val="150000"/>
              </a:lnSpc>
              <a:buFont typeface="Arial" pitchFamily="34" charset="0"/>
              <a:buChar char="•"/>
            </a:pPr>
            <a:r>
              <a:rPr lang="en-US" sz="1400" dirty="0" smtClean="0">
                <a:solidFill>
                  <a:srgbClr val="3D99BE"/>
                </a:solidFill>
              </a:rPr>
              <a:t> </a:t>
            </a:r>
            <a:r>
              <a:rPr lang="en-US" sz="1400" dirty="0">
                <a:solidFill>
                  <a:srgbClr val="3D99BE"/>
                </a:solidFill>
              </a:rPr>
              <a:t>@@error is still set, so if you would retrieve @@error first in the next batch, you would see a non-zero value. </a:t>
            </a:r>
          </a:p>
          <a:p>
            <a:pPr lvl="1">
              <a:lnSpc>
                <a:spcPct val="150000"/>
              </a:lnSpc>
              <a:buFont typeface="Arial" pitchFamily="34" charset="0"/>
              <a:buChar char="•"/>
            </a:pPr>
            <a:r>
              <a:rPr lang="en-US" sz="1400" dirty="0">
                <a:solidFill>
                  <a:srgbClr val="3D99BE"/>
                </a:solidFill>
              </a:rPr>
              <a:t>There is no way you can </a:t>
            </a:r>
            <a:r>
              <a:rPr lang="en-US" sz="1400" dirty="0" smtClean="0">
                <a:solidFill>
                  <a:srgbClr val="3D99BE"/>
                </a:solidFill>
              </a:rPr>
              <a:t>intercept </a:t>
            </a:r>
            <a:r>
              <a:rPr lang="en-US" sz="1400" dirty="0">
                <a:solidFill>
                  <a:srgbClr val="3D99BE"/>
                </a:solidFill>
              </a:rPr>
              <a:t>batch-abortion in T-SQL </a:t>
            </a:r>
            <a:r>
              <a:rPr lang="en-US" sz="1400" dirty="0" smtClean="0">
                <a:solidFill>
                  <a:srgbClr val="3D99BE"/>
                </a:solidFill>
              </a:rPr>
              <a:t>code</a:t>
            </a:r>
          </a:p>
          <a:p>
            <a:pPr>
              <a:lnSpc>
                <a:spcPct val="150000"/>
              </a:lnSpc>
              <a:buFont typeface="Arial" pitchFamily="34" charset="0"/>
              <a:buChar char="•"/>
            </a:pPr>
            <a:r>
              <a:rPr lang="en-US" dirty="0"/>
              <a:t>These two groups comprise regular run-time errors, such as duplicates in unique indexes, running out of disk space etc. </a:t>
            </a:r>
          </a:p>
        </p:txBody>
      </p:sp>
    </p:spTree>
    <p:extLst>
      <p:ext uri="{BB962C8B-B14F-4D97-AF65-F5344CB8AC3E}">
        <p14:creationId xmlns:p14="http://schemas.microsoft.com/office/powerpoint/2010/main" val="766112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A9E9B6-A925-4FEC-ADAA-6DF736B3E6B2}" type="slidenum">
              <a:rPr lang="en-US" smtClean="0"/>
              <a:pPr/>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3377343"/>
              </p:ext>
            </p:extLst>
          </p:nvPr>
        </p:nvGraphicFramePr>
        <p:xfrm>
          <a:off x="961900" y="627776"/>
          <a:ext cx="6792687" cy="5810544"/>
        </p:xfrm>
        <a:graphic>
          <a:graphicData uri="http://schemas.openxmlformats.org/drawingml/2006/table">
            <a:tbl>
              <a:tblPr firstRow="1">
                <a:tableStyleId>{5FD0F851-EC5A-4D38-B0AD-8093EC10F338}</a:tableStyleId>
              </a:tblPr>
              <a:tblGrid>
                <a:gridCol w="4607627"/>
                <a:gridCol w="2185060"/>
              </a:tblGrid>
              <a:tr h="168321">
                <a:tc>
                  <a:txBody>
                    <a:bodyPr/>
                    <a:lstStyle/>
                    <a:p>
                      <a:pPr algn="l">
                        <a:lnSpc>
                          <a:spcPct val="150000"/>
                        </a:lnSpc>
                      </a:pPr>
                      <a:r>
                        <a:rPr lang="en-US" sz="1200" dirty="0"/>
                        <a:t>Error</a:t>
                      </a:r>
                    </a:p>
                  </a:txBody>
                  <a:tcPr marL="37405" marR="37405" marT="18702" marB="18702" anchor="ctr"/>
                </a:tc>
                <a:tc>
                  <a:txBody>
                    <a:bodyPr/>
                    <a:lstStyle/>
                    <a:p>
                      <a:pPr algn="l">
                        <a:lnSpc>
                          <a:spcPct val="150000"/>
                        </a:lnSpc>
                      </a:pPr>
                      <a:r>
                        <a:rPr lang="en-US" sz="1200" dirty="0"/>
                        <a:t>Aborts</a:t>
                      </a:r>
                    </a:p>
                  </a:txBody>
                  <a:tcPr marL="37405" marR="37405" marT="18702" marB="18702" anchor="ctr"/>
                </a:tc>
              </a:tr>
              <a:tr h="168321">
                <a:tc>
                  <a:txBody>
                    <a:bodyPr/>
                    <a:lstStyle/>
                    <a:p>
                      <a:pPr>
                        <a:lnSpc>
                          <a:spcPct val="150000"/>
                        </a:lnSpc>
                      </a:pPr>
                      <a:r>
                        <a:rPr lang="en-US" sz="1200" dirty="0"/>
                        <a:t>Duplicate primary key.</a:t>
                      </a:r>
                    </a:p>
                  </a:txBody>
                  <a:tcPr marL="37405" marR="37405" marT="18702" marB="18702" anchor="ctr"/>
                </a:tc>
                <a:tc>
                  <a:txBody>
                    <a:bodyPr/>
                    <a:lstStyle/>
                    <a:p>
                      <a:pPr>
                        <a:lnSpc>
                          <a:spcPct val="150000"/>
                        </a:lnSpc>
                      </a:pPr>
                      <a:r>
                        <a:rPr lang="en-US" sz="1200"/>
                        <a:t>Statement</a:t>
                      </a:r>
                    </a:p>
                  </a:txBody>
                  <a:tcPr marL="37405" marR="37405" marT="18702" marB="18702" anchor="ctr"/>
                </a:tc>
              </a:tr>
              <a:tr h="168321">
                <a:tc>
                  <a:txBody>
                    <a:bodyPr/>
                    <a:lstStyle/>
                    <a:p>
                      <a:pPr>
                        <a:lnSpc>
                          <a:spcPct val="150000"/>
                        </a:lnSpc>
                      </a:pPr>
                      <a:r>
                        <a:rPr lang="en-US" sz="1200" dirty="0"/>
                        <a:t>NOT NULL violation.</a:t>
                      </a:r>
                    </a:p>
                  </a:txBody>
                  <a:tcPr marL="37405" marR="37405" marT="18702" marB="18702" anchor="ctr"/>
                </a:tc>
                <a:tc>
                  <a:txBody>
                    <a:bodyPr/>
                    <a:lstStyle/>
                    <a:p>
                      <a:pPr>
                        <a:lnSpc>
                          <a:spcPct val="150000"/>
                        </a:lnSpc>
                      </a:pPr>
                      <a:r>
                        <a:rPr lang="en-US" sz="1200"/>
                        <a:t>Statement</a:t>
                      </a:r>
                    </a:p>
                  </a:txBody>
                  <a:tcPr marL="37405" marR="37405" marT="18702" marB="18702" anchor="ctr"/>
                </a:tc>
              </a:tr>
              <a:tr h="299237">
                <a:tc>
                  <a:txBody>
                    <a:bodyPr/>
                    <a:lstStyle/>
                    <a:p>
                      <a:pPr>
                        <a:lnSpc>
                          <a:spcPct val="150000"/>
                        </a:lnSpc>
                      </a:pPr>
                      <a:r>
                        <a:rPr lang="en-US" sz="1200" dirty="0"/>
                        <a:t>Violation of CHECK or FOREIGN KEY constraint.</a:t>
                      </a:r>
                    </a:p>
                  </a:txBody>
                  <a:tcPr marL="37405" marR="37405" marT="18702" marB="18702" anchor="ctr"/>
                </a:tc>
                <a:tc>
                  <a:txBody>
                    <a:bodyPr/>
                    <a:lstStyle/>
                    <a:p>
                      <a:pPr>
                        <a:lnSpc>
                          <a:spcPct val="150000"/>
                        </a:lnSpc>
                      </a:pPr>
                      <a:r>
                        <a:rPr lang="en-US" sz="1200" dirty="0"/>
                        <a:t>Statement</a:t>
                      </a:r>
                    </a:p>
                  </a:txBody>
                  <a:tcPr marL="37405" marR="37405" marT="18702" marB="18702" anchor="ctr"/>
                </a:tc>
              </a:tr>
              <a:tr h="430153">
                <a:tc>
                  <a:txBody>
                    <a:bodyPr/>
                    <a:lstStyle/>
                    <a:p>
                      <a:pPr>
                        <a:lnSpc>
                          <a:spcPct val="150000"/>
                        </a:lnSpc>
                      </a:pPr>
                      <a:r>
                        <a:rPr lang="en-US" sz="1200" dirty="0"/>
                        <a:t>Most conversion errors, for instance conversion of non-numeric string to a numeric value.</a:t>
                      </a:r>
                    </a:p>
                  </a:txBody>
                  <a:tcPr marL="37405" marR="37405" marT="18702" marB="18702" anchor="ctr"/>
                </a:tc>
                <a:tc>
                  <a:txBody>
                    <a:bodyPr/>
                    <a:lstStyle/>
                    <a:p>
                      <a:pPr>
                        <a:lnSpc>
                          <a:spcPct val="150000"/>
                        </a:lnSpc>
                      </a:pPr>
                      <a:r>
                        <a:rPr lang="en-US" sz="1200"/>
                        <a:t>BATCH</a:t>
                      </a:r>
                    </a:p>
                  </a:txBody>
                  <a:tcPr marL="37405" marR="37405" marT="18702" marB="18702" anchor="ctr"/>
                </a:tc>
              </a:tr>
              <a:tr h="299237">
                <a:tc>
                  <a:txBody>
                    <a:bodyPr/>
                    <a:lstStyle/>
                    <a:p>
                      <a:pPr>
                        <a:lnSpc>
                          <a:spcPct val="150000"/>
                        </a:lnSpc>
                      </a:pPr>
                      <a:r>
                        <a:rPr lang="en-US" sz="1200" dirty="0"/>
                        <a:t>Attempt to execute non-existing stored procedure.</a:t>
                      </a:r>
                    </a:p>
                  </a:txBody>
                  <a:tcPr marL="37405" marR="37405" marT="18702" marB="18702" anchor="ctr"/>
                </a:tc>
                <a:tc>
                  <a:txBody>
                    <a:bodyPr/>
                    <a:lstStyle/>
                    <a:p>
                      <a:pPr>
                        <a:lnSpc>
                          <a:spcPct val="150000"/>
                        </a:lnSpc>
                      </a:pPr>
                      <a:r>
                        <a:rPr lang="en-US" sz="1200" dirty="0"/>
                        <a:t>Statement</a:t>
                      </a:r>
                    </a:p>
                  </a:txBody>
                  <a:tcPr marL="37405" marR="37405" marT="18702" marB="18702" anchor="ctr"/>
                </a:tc>
              </a:tr>
              <a:tr h="430153">
                <a:tc>
                  <a:txBody>
                    <a:bodyPr/>
                    <a:lstStyle/>
                    <a:p>
                      <a:pPr>
                        <a:lnSpc>
                          <a:spcPct val="150000"/>
                        </a:lnSpc>
                      </a:pPr>
                      <a:r>
                        <a:rPr lang="en-US" sz="1200" dirty="0"/>
                        <a:t>Missing or superfluous parameter to stored procedure to a procedure with parameters.</a:t>
                      </a:r>
                    </a:p>
                  </a:txBody>
                  <a:tcPr marL="37405" marR="37405" marT="18702" marB="18702" anchor="ctr"/>
                </a:tc>
                <a:tc>
                  <a:txBody>
                    <a:bodyPr/>
                    <a:lstStyle/>
                    <a:p>
                      <a:pPr>
                        <a:lnSpc>
                          <a:spcPct val="150000"/>
                        </a:lnSpc>
                      </a:pPr>
                      <a:r>
                        <a:rPr lang="en-US" sz="1200"/>
                        <a:t>Statement</a:t>
                      </a:r>
                    </a:p>
                  </a:txBody>
                  <a:tcPr marL="37405" marR="37405" marT="18702" marB="18702" anchor="ctr"/>
                </a:tc>
              </a:tr>
              <a:tr h="299237">
                <a:tc>
                  <a:txBody>
                    <a:bodyPr/>
                    <a:lstStyle/>
                    <a:p>
                      <a:pPr>
                        <a:lnSpc>
                          <a:spcPct val="150000"/>
                        </a:lnSpc>
                      </a:pPr>
                      <a:r>
                        <a:rPr lang="en-US" sz="1200" dirty="0"/>
                        <a:t>Superfluous parameter to a </a:t>
                      </a:r>
                      <a:r>
                        <a:rPr lang="en-US" sz="1200" dirty="0" smtClean="0"/>
                        <a:t>parameter less </a:t>
                      </a:r>
                      <a:r>
                        <a:rPr lang="en-US" sz="1200" dirty="0"/>
                        <a:t>stored procedure.</a:t>
                      </a:r>
                    </a:p>
                  </a:txBody>
                  <a:tcPr marL="37405" marR="37405" marT="18702" marB="18702" anchor="ctr"/>
                </a:tc>
                <a:tc>
                  <a:txBody>
                    <a:bodyPr/>
                    <a:lstStyle/>
                    <a:p>
                      <a:pPr>
                        <a:lnSpc>
                          <a:spcPct val="150000"/>
                        </a:lnSpc>
                      </a:pPr>
                      <a:r>
                        <a:rPr lang="en-US" sz="1200"/>
                        <a:t>BATCH</a:t>
                      </a:r>
                    </a:p>
                  </a:txBody>
                  <a:tcPr marL="37405" marR="37405" marT="18702" marB="18702" anchor="ctr"/>
                </a:tc>
              </a:tr>
              <a:tr h="430153">
                <a:tc>
                  <a:txBody>
                    <a:bodyPr/>
                    <a:lstStyle/>
                    <a:p>
                      <a:pPr>
                        <a:lnSpc>
                          <a:spcPct val="150000"/>
                        </a:lnSpc>
                      </a:pPr>
                      <a:r>
                        <a:rPr lang="en-US" sz="1200" dirty="0"/>
                        <a:t>Exceeding the maximum nesting-level of stored procedures, triggers and functions.</a:t>
                      </a:r>
                    </a:p>
                  </a:txBody>
                  <a:tcPr marL="37405" marR="37405" marT="18702" marB="18702" anchor="ctr"/>
                </a:tc>
                <a:tc>
                  <a:txBody>
                    <a:bodyPr/>
                    <a:lstStyle/>
                    <a:p>
                      <a:pPr>
                        <a:lnSpc>
                          <a:spcPct val="150000"/>
                        </a:lnSpc>
                      </a:pPr>
                      <a:r>
                        <a:rPr lang="en-US" sz="1200"/>
                        <a:t>BATCH</a:t>
                      </a:r>
                    </a:p>
                  </a:txBody>
                  <a:tcPr marL="37405" marR="37405" marT="18702" marB="18702" anchor="ctr"/>
                </a:tc>
              </a:tr>
              <a:tr h="168321">
                <a:tc>
                  <a:txBody>
                    <a:bodyPr/>
                    <a:lstStyle/>
                    <a:p>
                      <a:pPr>
                        <a:lnSpc>
                          <a:spcPct val="150000"/>
                        </a:lnSpc>
                      </a:pPr>
                      <a:r>
                        <a:rPr lang="en-US" sz="1200" dirty="0"/>
                        <a:t>Being selected as a deadlock victim.</a:t>
                      </a:r>
                    </a:p>
                  </a:txBody>
                  <a:tcPr marL="37405" marR="37405" marT="18702" marB="18702" anchor="ctr"/>
                </a:tc>
                <a:tc>
                  <a:txBody>
                    <a:bodyPr/>
                    <a:lstStyle/>
                    <a:p>
                      <a:pPr>
                        <a:lnSpc>
                          <a:spcPct val="150000"/>
                        </a:lnSpc>
                      </a:pPr>
                      <a:r>
                        <a:rPr lang="en-US" sz="1200"/>
                        <a:t>BATCH</a:t>
                      </a:r>
                    </a:p>
                  </a:txBody>
                  <a:tcPr marL="37405" marR="37405" marT="18702" marB="18702" anchor="ctr"/>
                </a:tc>
              </a:tr>
              <a:tr h="299237">
                <a:tc>
                  <a:txBody>
                    <a:bodyPr/>
                    <a:lstStyle/>
                    <a:p>
                      <a:pPr>
                        <a:lnSpc>
                          <a:spcPct val="150000"/>
                        </a:lnSpc>
                      </a:pPr>
                      <a:r>
                        <a:rPr lang="en-US" sz="1200" dirty="0"/>
                        <a:t>Permission denied to table or stored procedure.</a:t>
                      </a:r>
                    </a:p>
                  </a:txBody>
                  <a:tcPr marL="37405" marR="37405" marT="18702" marB="18702" anchor="ctr"/>
                </a:tc>
                <a:tc>
                  <a:txBody>
                    <a:bodyPr/>
                    <a:lstStyle/>
                    <a:p>
                      <a:pPr>
                        <a:lnSpc>
                          <a:spcPct val="150000"/>
                        </a:lnSpc>
                      </a:pPr>
                      <a:r>
                        <a:rPr lang="en-US" sz="1200"/>
                        <a:t>Statement</a:t>
                      </a:r>
                    </a:p>
                  </a:txBody>
                  <a:tcPr marL="37405" marR="37405" marT="18702" marB="18702" anchor="ctr"/>
                </a:tc>
              </a:tr>
              <a:tr h="299237">
                <a:tc>
                  <a:txBody>
                    <a:bodyPr/>
                    <a:lstStyle/>
                    <a:p>
                      <a:pPr>
                        <a:lnSpc>
                          <a:spcPct val="150000"/>
                        </a:lnSpc>
                      </a:pPr>
                      <a:r>
                        <a:rPr lang="en-US" sz="1200" dirty="0"/>
                        <a:t>ROLLBACK or COMMIT without any active transaction.</a:t>
                      </a:r>
                    </a:p>
                  </a:txBody>
                  <a:tcPr marL="37405" marR="37405" marT="18702" marB="18702" anchor="ctr"/>
                </a:tc>
                <a:tc>
                  <a:txBody>
                    <a:bodyPr/>
                    <a:lstStyle/>
                    <a:p>
                      <a:pPr>
                        <a:lnSpc>
                          <a:spcPct val="150000"/>
                        </a:lnSpc>
                      </a:pPr>
                      <a:r>
                        <a:rPr lang="en-US" sz="1200"/>
                        <a:t>Statement</a:t>
                      </a:r>
                    </a:p>
                  </a:txBody>
                  <a:tcPr marL="37405" marR="37405" marT="18702" marB="18702" anchor="ctr"/>
                </a:tc>
              </a:tr>
              <a:tr h="299237">
                <a:tc>
                  <a:txBody>
                    <a:bodyPr/>
                    <a:lstStyle/>
                    <a:p>
                      <a:pPr>
                        <a:lnSpc>
                          <a:spcPct val="150000"/>
                        </a:lnSpc>
                      </a:pPr>
                      <a:r>
                        <a:rPr lang="en-US" sz="1200" u="none" dirty="0"/>
                        <a:t>Mismatch in number of columns in </a:t>
                      </a:r>
                      <a:r>
                        <a:rPr lang="en-US" sz="1200" u="none" dirty="0">
                          <a:hlinkClick r:id="rId2" action="ppaction://hlinkfile"/>
                        </a:rPr>
                        <a:t>INSERT-EXEC</a:t>
                      </a:r>
                      <a:r>
                        <a:rPr lang="en-US" sz="1200" u="none" dirty="0"/>
                        <a:t>.</a:t>
                      </a:r>
                    </a:p>
                  </a:txBody>
                  <a:tcPr marL="37405" marR="37405" marT="18702" marB="18702" anchor="ctr"/>
                </a:tc>
                <a:tc>
                  <a:txBody>
                    <a:bodyPr/>
                    <a:lstStyle/>
                    <a:p>
                      <a:pPr>
                        <a:lnSpc>
                          <a:spcPct val="150000"/>
                        </a:lnSpc>
                      </a:pPr>
                      <a:r>
                        <a:rPr lang="en-US" sz="1200"/>
                        <a:t>BATCH</a:t>
                      </a:r>
                    </a:p>
                  </a:txBody>
                  <a:tcPr marL="37405" marR="37405" marT="18702" marB="18702" anchor="ctr"/>
                </a:tc>
              </a:tr>
              <a:tr h="168321">
                <a:tc>
                  <a:txBody>
                    <a:bodyPr/>
                    <a:lstStyle/>
                    <a:p>
                      <a:pPr>
                        <a:lnSpc>
                          <a:spcPct val="150000"/>
                        </a:lnSpc>
                      </a:pPr>
                      <a:r>
                        <a:rPr lang="en-US" sz="1200" dirty="0"/>
                        <a:t>Declaration of an existing cursor</a:t>
                      </a:r>
                    </a:p>
                  </a:txBody>
                  <a:tcPr marL="37405" marR="37405" marT="18702" marB="18702" anchor="ctr"/>
                </a:tc>
                <a:tc>
                  <a:txBody>
                    <a:bodyPr/>
                    <a:lstStyle/>
                    <a:p>
                      <a:pPr>
                        <a:lnSpc>
                          <a:spcPct val="150000"/>
                        </a:lnSpc>
                      </a:pPr>
                      <a:r>
                        <a:rPr lang="en-US" sz="1200" dirty="0"/>
                        <a:t>Statement</a:t>
                      </a:r>
                    </a:p>
                  </a:txBody>
                  <a:tcPr marL="37405" marR="37405" marT="18702" marB="18702" anchor="ctr"/>
                </a:tc>
              </a:tr>
              <a:tr h="299237">
                <a:tc>
                  <a:txBody>
                    <a:bodyPr/>
                    <a:lstStyle/>
                    <a:p>
                      <a:pPr>
                        <a:lnSpc>
                          <a:spcPct val="150000"/>
                        </a:lnSpc>
                      </a:pPr>
                      <a:r>
                        <a:rPr lang="en-US" sz="1200"/>
                        <a:t>Column mismatch between cursor declaration and FETCH statement.</a:t>
                      </a:r>
                    </a:p>
                  </a:txBody>
                  <a:tcPr marL="37405" marR="37405" marT="18702" marB="18702" anchor="ctr"/>
                </a:tc>
                <a:tc>
                  <a:txBody>
                    <a:bodyPr/>
                    <a:lstStyle/>
                    <a:p>
                      <a:pPr>
                        <a:lnSpc>
                          <a:spcPct val="150000"/>
                        </a:lnSpc>
                      </a:pPr>
                      <a:r>
                        <a:rPr lang="en-US" sz="1200" dirty="0"/>
                        <a:t>Statement.</a:t>
                      </a:r>
                    </a:p>
                  </a:txBody>
                  <a:tcPr marL="37405" marR="37405" marT="18702" marB="18702" anchor="ctr"/>
                </a:tc>
              </a:tr>
              <a:tr h="299237">
                <a:tc>
                  <a:txBody>
                    <a:bodyPr/>
                    <a:lstStyle/>
                    <a:p>
                      <a:pPr>
                        <a:lnSpc>
                          <a:spcPct val="150000"/>
                        </a:lnSpc>
                      </a:pPr>
                      <a:r>
                        <a:rPr lang="en-US" sz="1200"/>
                        <a:t>Running out of space for data file or transaction log.</a:t>
                      </a:r>
                    </a:p>
                  </a:txBody>
                  <a:tcPr marL="37405" marR="37405" marT="18702" marB="18702" anchor="ctr"/>
                </a:tc>
                <a:tc>
                  <a:txBody>
                    <a:bodyPr/>
                    <a:lstStyle/>
                    <a:p>
                      <a:pPr>
                        <a:lnSpc>
                          <a:spcPct val="150000"/>
                        </a:lnSpc>
                      </a:pPr>
                      <a:r>
                        <a:rPr lang="en-US" sz="1200" dirty="0"/>
                        <a:t>BATCH</a:t>
                      </a:r>
                    </a:p>
                  </a:txBody>
                  <a:tcPr marL="37405" marR="37405" marT="18702" marB="18702" anchor="ctr"/>
                </a:tc>
              </a:tr>
            </a:tbl>
          </a:graphicData>
        </a:graphic>
      </p:graphicFrame>
      <p:sp>
        <p:nvSpPr>
          <p:cNvPr id="7" name="Title 1"/>
          <p:cNvSpPr>
            <a:spLocks noGrp="1"/>
          </p:cNvSpPr>
          <p:nvPr>
            <p:ph type="title"/>
          </p:nvPr>
        </p:nvSpPr>
        <p:spPr>
          <a:xfrm>
            <a:off x="165100" y="23657"/>
            <a:ext cx="9493250" cy="402535"/>
          </a:xfrm>
        </p:spPr>
        <p:txBody>
          <a:bodyPr>
            <a:normAutofit fontScale="90000"/>
          </a:bodyPr>
          <a:lstStyle/>
          <a:p>
            <a:r>
              <a:rPr lang="en-US" dirty="0" smtClean="0"/>
              <a:t>What happens when an Error Occurs?</a:t>
            </a:r>
            <a:endParaRPr lang="en-US" dirty="0"/>
          </a:p>
        </p:txBody>
      </p:sp>
    </p:spTree>
    <p:extLst>
      <p:ext uri="{BB962C8B-B14F-4D97-AF65-F5344CB8AC3E}">
        <p14:creationId xmlns:p14="http://schemas.microsoft.com/office/powerpoint/2010/main" val="134827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A9E9B6-A925-4FEC-ADAA-6DF736B3E6B2}" type="slidenum">
              <a:rPr lang="en-US" smtClean="0"/>
              <a:pPr/>
              <a:t>6</a:t>
            </a:fld>
            <a:endParaRPr lang="en-US" dirty="0"/>
          </a:p>
        </p:txBody>
      </p:sp>
      <p:sp>
        <p:nvSpPr>
          <p:cNvPr id="4" name="Text Placeholder 3"/>
          <p:cNvSpPr>
            <a:spLocks noGrp="1"/>
          </p:cNvSpPr>
          <p:nvPr>
            <p:ph type="body" sz="quarter" idx="11"/>
          </p:nvPr>
        </p:nvSpPr>
        <p:spPr>
          <a:xfrm>
            <a:off x="165100" y="413493"/>
            <a:ext cx="9493250" cy="5159064"/>
          </a:xfrm>
        </p:spPr>
        <p:txBody>
          <a:bodyPr/>
          <a:lstStyle/>
          <a:p>
            <a:pPr>
              <a:lnSpc>
                <a:spcPct val="150000"/>
              </a:lnSpc>
            </a:pPr>
            <a:r>
              <a:rPr lang="en-US" b="1" dirty="0" smtClean="0"/>
              <a:t>Scope-abortion  </a:t>
            </a:r>
            <a:r>
              <a:rPr lang="en-US" b="1" dirty="0"/>
              <a:t>:</a:t>
            </a:r>
          </a:p>
          <a:p>
            <a:pPr lvl="1">
              <a:lnSpc>
                <a:spcPct val="150000"/>
              </a:lnSpc>
              <a:buFont typeface="Arial" pitchFamily="34" charset="0"/>
              <a:buChar char="•"/>
            </a:pPr>
            <a:r>
              <a:rPr lang="en-US" sz="1400" dirty="0">
                <a:solidFill>
                  <a:srgbClr val="3D99BE"/>
                </a:solidFill>
              </a:rPr>
              <a:t>The current scope (stored procedure, user-defined function, or block of loose SQL statements, including dynamic SQL) is aborted, and execution continues on the next statement in the calling scope.</a:t>
            </a:r>
          </a:p>
          <a:p>
            <a:pPr lvl="1">
              <a:lnSpc>
                <a:spcPct val="150000"/>
              </a:lnSpc>
              <a:buFont typeface="Arial" pitchFamily="34" charset="0"/>
              <a:buChar char="•"/>
            </a:pPr>
            <a:r>
              <a:rPr lang="en-US" sz="1400" dirty="0">
                <a:solidFill>
                  <a:srgbClr val="3D99BE"/>
                </a:solidFill>
              </a:rPr>
              <a:t> That is, if stored procedure A calls B and B runs into a scope-aborting error, execution continues in A, just after the call to B. @@error is set, but the aborted procedure does not have a return value, but the variable to receive the return value is unaffected.</a:t>
            </a:r>
          </a:p>
          <a:p>
            <a:pPr lvl="1">
              <a:lnSpc>
                <a:spcPct val="150000"/>
              </a:lnSpc>
              <a:buFont typeface="Arial" pitchFamily="34" charset="0"/>
              <a:buChar char="•"/>
            </a:pPr>
            <a:r>
              <a:rPr lang="en-US" sz="1400" dirty="0">
                <a:solidFill>
                  <a:srgbClr val="3D99BE"/>
                </a:solidFill>
              </a:rPr>
              <a:t> As for statement-termination, any outstanding transaction is not affected, not even if it was started by the aborted procedure</a:t>
            </a:r>
            <a:r>
              <a:rPr lang="en-US" sz="1400" dirty="0" smtClean="0">
                <a:solidFill>
                  <a:srgbClr val="3D99BE"/>
                </a:solidFill>
              </a:rPr>
              <a:t>.</a:t>
            </a:r>
          </a:p>
          <a:p>
            <a:pPr lvl="1">
              <a:lnSpc>
                <a:spcPct val="150000"/>
              </a:lnSpc>
              <a:buFont typeface="Arial" pitchFamily="34" charset="0"/>
              <a:buChar char="•"/>
            </a:pPr>
            <a:r>
              <a:rPr lang="en-US" sz="1400" dirty="0">
                <a:solidFill>
                  <a:srgbClr val="3D99BE"/>
                </a:solidFill>
              </a:rPr>
              <a:t>This appears to be confined to compilation errors</a:t>
            </a:r>
            <a:r>
              <a:rPr lang="en-US" sz="1400" dirty="0" smtClean="0">
                <a:solidFill>
                  <a:srgbClr val="3D99BE"/>
                </a:solidFill>
              </a:rPr>
              <a:t>. Due </a:t>
            </a:r>
            <a:r>
              <a:rPr lang="en-US" sz="1400" dirty="0">
                <a:solidFill>
                  <a:srgbClr val="3D99BE"/>
                </a:solidFill>
              </a:rPr>
              <a:t>to the feature known as deferred name resolution, compilation errors can happen during run-time too</a:t>
            </a:r>
            <a:r>
              <a:rPr lang="en-US" sz="1400" dirty="0" smtClean="0">
                <a:solidFill>
                  <a:srgbClr val="3D99BE"/>
                </a:solidFill>
              </a:rPr>
              <a:t>.</a:t>
            </a:r>
          </a:p>
          <a:p>
            <a:endParaRPr lang="en-US" dirty="0"/>
          </a:p>
        </p:txBody>
      </p:sp>
      <p:sp>
        <p:nvSpPr>
          <p:cNvPr id="6" name="Title 1"/>
          <p:cNvSpPr>
            <a:spLocks noGrp="1"/>
          </p:cNvSpPr>
          <p:nvPr>
            <p:ph type="title"/>
          </p:nvPr>
        </p:nvSpPr>
        <p:spPr>
          <a:xfrm>
            <a:off x="165100" y="23657"/>
            <a:ext cx="9493250" cy="402535"/>
          </a:xfrm>
        </p:spPr>
        <p:txBody>
          <a:bodyPr>
            <a:normAutofit fontScale="90000"/>
          </a:bodyPr>
          <a:lstStyle/>
          <a:p>
            <a:r>
              <a:rPr lang="en-US" dirty="0" smtClean="0"/>
              <a:t>What happens when an Error Occurs?</a:t>
            </a:r>
            <a:endParaRPr lang="en-US" dirty="0"/>
          </a:p>
        </p:txBody>
      </p:sp>
    </p:spTree>
    <p:extLst>
      <p:ext uri="{BB962C8B-B14F-4D97-AF65-F5344CB8AC3E}">
        <p14:creationId xmlns:p14="http://schemas.microsoft.com/office/powerpoint/2010/main" val="548706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A9E9B6-A925-4FEC-ADAA-6DF736B3E6B2}" type="slidenum">
              <a:rPr lang="en-US" smtClean="0"/>
              <a:pPr/>
              <a:t>7</a:t>
            </a:fld>
            <a:endParaRPr lang="en-US" dirty="0"/>
          </a:p>
        </p:txBody>
      </p:sp>
      <p:sp>
        <p:nvSpPr>
          <p:cNvPr id="4" name="Text Placeholder 3"/>
          <p:cNvSpPr>
            <a:spLocks noGrp="1"/>
          </p:cNvSpPr>
          <p:nvPr>
            <p:ph type="body" sz="quarter" idx="11"/>
          </p:nvPr>
        </p:nvSpPr>
        <p:spPr>
          <a:xfrm>
            <a:off x="165100" y="569191"/>
            <a:ext cx="9493250" cy="5627994"/>
          </a:xfrm>
        </p:spPr>
        <p:txBody>
          <a:bodyPr/>
          <a:lstStyle/>
          <a:p>
            <a:pPr>
              <a:lnSpc>
                <a:spcPct val="150000"/>
              </a:lnSpc>
              <a:buFont typeface="Arial" pitchFamily="34" charset="0"/>
              <a:buChar char="•"/>
            </a:pPr>
            <a:r>
              <a:rPr lang="en-US" b="1" dirty="0" smtClean="0"/>
              <a:t>Connection-termination : </a:t>
            </a:r>
          </a:p>
          <a:p>
            <a:pPr lvl="1">
              <a:lnSpc>
                <a:spcPct val="150000"/>
              </a:lnSpc>
              <a:buFont typeface="Arial" pitchFamily="34" charset="0"/>
              <a:buChar char="•"/>
            </a:pPr>
            <a:r>
              <a:rPr lang="en-US" sz="1400" dirty="0" smtClean="0">
                <a:solidFill>
                  <a:srgbClr val="3D99BE"/>
                </a:solidFill>
              </a:rPr>
              <a:t>The client is disconnected and any open transaction is rolled back. In this case there is no @@error to access.</a:t>
            </a:r>
          </a:p>
          <a:p>
            <a:pPr lvl="1">
              <a:lnSpc>
                <a:spcPct val="150000"/>
              </a:lnSpc>
              <a:buFont typeface="Arial" pitchFamily="34" charset="0"/>
              <a:buChar char="•"/>
            </a:pPr>
            <a:r>
              <a:rPr lang="en-US" sz="1400" dirty="0" smtClean="0">
                <a:solidFill>
                  <a:srgbClr val="3D99BE"/>
                </a:solidFill>
              </a:rPr>
              <a:t>These errors are normally due to bugs in SQL Server or in the client library, but they can also appear due to hardware problems, network problems, database corruption or severe resource problems.</a:t>
            </a:r>
          </a:p>
          <a:p>
            <a:pPr lvl="1">
              <a:lnSpc>
                <a:spcPct val="150000"/>
              </a:lnSpc>
              <a:buFont typeface="Arial" pitchFamily="34" charset="0"/>
              <a:buChar char="•"/>
            </a:pPr>
            <a:r>
              <a:rPr lang="en-US" sz="1400" dirty="0" smtClean="0">
                <a:solidFill>
                  <a:srgbClr val="3D99BE"/>
                </a:solidFill>
              </a:rPr>
              <a:t>The most common reason is an execution error in the SQL Server process itself,</a:t>
            </a:r>
          </a:p>
          <a:p>
            <a:pPr lvl="2">
              <a:lnSpc>
                <a:spcPct val="150000"/>
              </a:lnSpc>
              <a:buFont typeface="Arial" pitchFamily="34" charset="0"/>
              <a:buChar char="•"/>
            </a:pPr>
            <a:r>
              <a:rPr lang="en-US" sz="1400" dirty="0" smtClean="0">
                <a:solidFill>
                  <a:srgbClr val="3D99BE"/>
                </a:solidFill>
              </a:rPr>
              <a:t> an access violation (that is, attempt to access an illegal memory address), </a:t>
            </a:r>
          </a:p>
          <a:p>
            <a:pPr lvl="2">
              <a:lnSpc>
                <a:spcPct val="150000"/>
              </a:lnSpc>
              <a:buFont typeface="Arial" pitchFamily="34" charset="0"/>
              <a:buChar char="•"/>
            </a:pPr>
            <a:r>
              <a:rPr lang="en-US" sz="1400" dirty="0" smtClean="0">
                <a:solidFill>
                  <a:srgbClr val="3D99BE"/>
                </a:solidFill>
              </a:rPr>
              <a:t>a stack overflow</a:t>
            </a:r>
          </a:p>
          <a:p>
            <a:pPr lvl="2">
              <a:lnSpc>
                <a:spcPct val="150000"/>
              </a:lnSpc>
              <a:buFont typeface="Arial" pitchFamily="34" charset="0"/>
              <a:buChar char="•"/>
            </a:pPr>
            <a:r>
              <a:rPr lang="en-US" sz="1400" dirty="0" smtClean="0">
                <a:solidFill>
                  <a:srgbClr val="3D99BE"/>
                </a:solidFill>
              </a:rPr>
              <a:t>protocol error in the communication between the client library and SQL Server.</a:t>
            </a:r>
          </a:p>
          <a:p>
            <a:pPr lvl="2">
              <a:lnSpc>
                <a:spcPct val="150000"/>
              </a:lnSpc>
              <a:buFont typeface="Arial" pitchFamily="34" charset="0"/>
              <a:buChar char="•"/>
            </a:pPr>
            <a:endParaRPr lang="en-US" sz="1400" dirty="0">
              <a:solidFill>
                <a:srgbClr val="3D99BE"/>
              </a:solidFill>
            </a:endParaRPr>
          </a:p>
          <a:p>
            <a:endParaRPr lang="en-US" dirty="0"/>
          </a:p>
        </p:txBody>
      </p:sp>
      <p:sp>
        <p:nvSpPr>
          <p:cNvPr id="5" name="Title 1"/>
          <p:cNvSpPr>
            <a:spLocks noGrp="1"/>
          </p:cNvSpPr>
          <p:nvPr>
            <p:ph type="title"/>
          </p:nvPr>
        </p:nvSpPr>
        <p:spPr>
          <a:xfrm>
            <a:off x="165100" y="23657"/>
            <a:ext cx="9493250" cy="402535"/>
          </a:xfrm>
        </p:spPr>
        <p:txBody>
          <a:bodyPr>
            <a:normAutofit fontScale="90000"/>
          </a:bodyPr>
          <a:lstStyle/>
          <a:p>
            <a:r>
              <a:rPr lang="en-US" dirty="0" smtClean="0"/>
              <a:t>What happens when an Error Occurs?</a:t>
            </a:r>
            <a:endParaRPr lang="en-US" dirty="0"/>
          </a:p>
        </p:txBody>
      </p:sp>
    </p:spTree>
    <p:extLst>
      <p:ext uri="{BB962C8B-B14F-4D97-AF65-F5344CB8AC3E}">
        <p14:creationId xmlns:p14="http://schemas.microsoft.com/office/powerpoint/2010/main" val="711698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1" y="11782"/>
            <a:ext cx="9493250" cy="402535"/>
          </a:xfrm>
        </p:spPr>
        <p:txBody>
          <a:bodyPr>
            <a:normAutofit fontScale="90000"/>
          </a:bodyPr>
          <a:lstStyle/>
          <a:p>
            <a:r>
              <a:rPr lang="en-US" dirty="0" smtClean="0"/>
              <a:t>Anatomy of Error Message</a:t>
            </a:r>
            <a:endParaRPr lang="en-US" dirty="0"/>
          </a:p>
        </p:txBody>
      </p:sp>
      <p:sp>
        <p:nvSpPr>
          <p:cNvPr id="3" name="Slide Number Placeholder 2"/>
          <p:cNvSpPr>
            <a:spLocks noGrp="1"/>
          </p:cNvSpPr>
          <p:nvPr>
            <p:ph type="sldNum" sz="quarter" idx="10"/>
          </p:nvPr>
        </p:nvSpPr>
        <p:spPr/>
        <p:txBody>
          <a:bodyPr/>
          <a:lstStyle/>
          <a:p>
            <a:fld id="{70A9E9B6-A925-4FEC-ADAA-6DF736B3E6B2}" type="slidenum">
              <a:rPr lang="en-US" smtClean="0"/>
              <a:pPr/>
              <a:t>8</a:t>
            </a:fld>
            <a:endParaRPr lang="en-US" dirty="0"/>
          </a:p>
        </p:txBody>
      </p:sp>
      <p:sp>
        <p:nvSpPr>
          <p:cNvPr id="4" name="Text Placeholder 3"/>
          <p:cNvSpPr>
            <a:spLocks noGrp="1"/>
          </p:cNvSpPr>
          <p:nvPr>
            <p:ph type="body" sz="quarter" idx="11"/>
          </p:nvPr>
        </p:nvSpPr>
        <p:spPr>
          <a:xfrm>
            <a:off x="165100" y="414317"/>
            <a:ext cx="9287657" cy="5934041"/>
          </a:xfrm>
        </p:spPr>
        <p:txBody>
          <a:bodyPr/>
          <a:lstStyle/>
          <a:p>
            <a:pPr marL="0" indent="0">
              <a:buNone/>
            </a:pPr>
            <a:r>
              <a:rPr lang="en-US" dirty="0"/>
              <a:t>Here is a typical error message you can get from SQL Server when working from </a:t>
            </a:r>
            <a:r>
              <a:rPr lang="en-US" dirty="0" smtClean="0"/>
              <a:t>SSMS.</a:t>
            </a:r>
          </a:p>
          <a:p>
            <a:pPr marL="0" indent="0">
              <a:buNone/>
            </a:pPr>
            <a:endParaRPr lang="en-US" dirty="0"/>
          </a:p>
          <a:p>
            <a:pPr marL="0" indent="0">
              <a:buNone/>
            </a:pPr>
            <a:r>
              <a:rPr lang="en-US" dirty="0">
                <a:solidFill>
                  <a:srgbClr val="FF0000"/>
                </a:solidFill>
              </a:rPr>
              <a:t>Server: </a:t>
            </a:r>
            <a:r>
              <a:rPr lang="en-US" dirty="0" err="1">
                <a:solidFill>
                  <a:srgbClr val="FF0000"/>
                </a:solidFill>
              </a:rPr>
              <a:t>Msg</a:t>
            </a:r>
            <a:r>
              <a:rPr lang="en-US" dirty="0">
                <a:solidFill>
                  <a:srgbClr val="FF0000"/>
                </a:solidFill>
              </a:rPr>
              <a:t> 547, Level 16, State 1, Procedure </a:t>
            </a:r>
            <a:r>
              <a:rPr lang="en-US" dirty="0" err="1">
                <a:solidFill>
                  <a:srgbClr val="FF0000"/>
                </a:solidFill>
              </a:rPr>
              <a:t>error_demo_sp</a:t>
            </a:r>
            <a:r>
              <a:rPr lang="en-US" dirty="0">
                <a:solidFill>
                  <a:srgbClr val="FF0000"/>
                </a:solidFill>
              </a:rPr>
              <a:t>, Line </a:t>
            </a:r>
            <a:r>
              <a:rPr lang="en-US" dirty="0" smtClean="0">
                <a:solidFill>
                  <a:srgbClr val="FF0000"/>
                </a:solidFill>
              </a:rPr>
              <a:t>2</a:t>
            </a:r>
          </a:p>
          <a:p>
            <a:pPr marL="0" indent="0">
              <a:buNone/>
            </a:pPr>
            <a:r>
              <a:rPr lang="en-US" dirty="0" smtClean="0"/>
              <a:t> </a:t>
            </a:r>
            <a:r>
              <a:rPr lang="en-US" dirty="0"/>
              <a:t>UPDATE statement conflicted with COLUMN FOREIGN KEY constraint 'fk7_acc_cur'. </a:t>
            </a:r>
            <a:endParaRPr lang="en-US" dirty="0" smtClean="0"/>
          </a:p>
          <a:p>
            <a:pPr marL="0" indent="0">
              <a:buNone/>
            </a:pPr>
            <a:r>
              <a:rPr lang="en-US" dirty="0"/>
              <a:t> </a:t>
            </a:r>
            <a:r>
              <a:rPr lang="en-US" dirty="0" smtClean="0"/>
              <a:t>The </a:t>
            </a:r>
            <a:r>
              <a:rPr lang="en-US" dirty="0"/>
              <a:t>conflict occurred in database '</a:t>
            </a:r>
            <a:r>
              <a:rPr lang="en-US" dirty="0" err="1"/>
              <a:t>bos_sommar</a:t>
            </a:r>
            <a:r>
              <a:rPr lang="en-US" dirty="0"/>
              <a:t>', table 'currencies', column '</a:t>
            </a:r>
            <a:r>
              <a:rPr lang="en-US" dirty="0" err="1"/>
              <a:t>curcode</a:t>
            </a:r>
            <a:r>
              <a:rPr lang="en-US" dirty="0"/>
              <a:t>'. </a:t>
            </a:r>
            <a:endParaRPr lang="en-US" dirty="0" smtClean="0"/>
          </a:p>
          <a:p>
            <a:pPr marL="0" indent="0">
              <a:buNone/>
            </a:pPr>
            <a:r>
              <a:rPr lang="en-US" dirty="0" smtClean="0"/>
              <a:t>The </a:t>
            </a:r>
            <a:r>
              <a:rPr lang="en-US" dirty="0"/>
              <a:t>statement has been terminated</a:t>
            </a:r>
            <a:r>
              <a:rPr lang="en-US" dirty="0" smtClean="0"/>
              <a:t>.</a:t>
            </a:r>
          </a:p>
          <a:p>
            <a:pPr marL="0" indent="0">
              <a:buNone/>
            </a:pPr>
            <a:endParaRPr lang="en-US" dirty="0" smtClean="0"/>
          </a:p>
          <a:p>
            <a:pPr>
              <a:lnSpc>
                <a:spcPct val="150000"/>
              </a:lnSpc>
            </a:pPr>
            <a:r>
              <a:rPr lang="en-US" dirty="0"/>
              <a:t>The error information that SQL Server passes to the client consists of several components, and the client is responsible </a:t>
            </a:r>
            <a:r>
              <a:rPr lang="en-US" dirty="0" smtClean="0"/>
              <a:t>for </a:t>
            </a:r>
            <a:r>
              <a:rPr lang="en-US" dirty="0"/>
              <a:t>the final interpretation of the message. These are the components that SQL Server passes to the client</a:t>
            </a:r>
            <a:r>
              <a:rPr lang="en-US" dirty="0" smtClean="0"/>
              <a:t>.</a:t>
            </a:r>
          </a:p>
          <a:p>
            <a:pPr marL="938758" lvl="1" indent="-402325">
              <a:lnSpc>
                <a:spcPct val="150000"/>
              </a:lnSpc>
              <a:buFont typeface="Arial" charset="0"/>
              <a:buChar char="•"/>
            </a:pPr>
            <a:r>
              <a:rPr lang="en-US" sz="1400" b="1" dirty="0">
                <a:solidFill>
                  <a:srgbClr val="3D99BE"/>
                </a:solidFill>
              </a:rPr>
              <a:t>Message </a:t>
            </a:r>
            <a:r>
              <a:rPr lang="en-US" sz="1400" b="1" dirty="0" smtClean="0">
                <a:solidFill>
                  <a:srgbClr val="3D99BE"/>
                </a:solidFill>
              </a:rPr>
              <a:t>number or Error Number</a:t>
            </a:r>
            <a:r>
              <a:rPr lang="en-US" sz="1400" dirty="0" smtClean="0">
                <a:solidFill>
                  <a:srgbClr val="3D99BE"/>
                </a:solidFill>
              </a:rPr>
              <a:t>  </a:t>
            </a:r>
            <a:r>
              <a:rPr lang="en-US" sz="1400" dirty="0">
                <a:solidFill>
                  <a:srgbClr val="3D99BE"/>
                </a:solidFill>
              </a:rPr>
              <a:t>– each error message has a </a:t>
            </a:r>
            <a:r>
              <a:rPr lang="en-US" sz="1400" dirty="0" smtClean="0">
                <a:solidFill>
                  <a:srgbClr val="3D99BE"/>
                </a:solidFill>
              </a:rPr>
              <a:t>number and most </a:t>
            </a:r>
            <a:r>
              <a:rPr lang="en-US" sz="1400" dirty="0">
                <a:solidFill>
                  <a:srgbClr val="3D99BE"/>
                </a:solidFill>
              </a:rPr>
              <a:t>of the message numbers </a:t>
            </a:r>
            <a:r>
              <a:rPr lang="en-US" sz="1400" dirty="0" smtClean="0">
                <a:solidFill>
                  <a:srgbClr val="3D99BE"/>
                </a:solidFill>
              </a:rPr>
              <a:t> are stored in </a:t>
            </a:r>
            <a:r>
              <a:rPr lang="en-US" sz="1400" dirty="0">
                <a:solidFill>
                  <a:srgbClr val="3D99BE"/>
                </a:solidFill>
              </a:rPr>
              <a:t>the table </a:t>
            </a:r>
            <a:r>
              <a:rPr lang="en-US" sz="1400" dirty="0" err="1">
                <a:solidFill>
                  <a:srgbClr val="3D99BE"/>
                </a:solidFill>
              </a:rPr>
              <a:t>sysmessages</a:t>
            </a:r>
            <a:r>
              <a:rPr lang="en-US" sz="1400" dirty="0">
                <a:solidFill>
                  <a:srgbClr val="3D99BE"/>
                </a:solidFill>
              </a:rPr>
              <a:t> in the master database. </a:t>
            </a:r>
            <a:r>
              <a:rPr lang="en-US" sz="1400" dirty="0" smtClean="0">
                <a:solidFill>
                  <a:srgbClr val="3D99BE"/>
                </a:solidFill>
              </a:rPr>
              <a:t>In </a:t>
            </a:r>
            <a:r>
              <a:rPr lang="en-US" sz="1400" dirty="0">
                <a:solidFill>
                  <a:srgbClr val="3D99BE"/>
                </a:solidFill>
              </a:rPr>
              <a:t>this example, the message number is 547. </a:t>
            </a:r>
            <a:r>
              <a:rPr lang="en-US" sz="1400" dirty="0" smtClean="0">
                <a:solidFill>
                  <a:srgbClr val="3D99BE"/>
                </a:solidFill>
              </a:rPr>
              <a:t>Message </a:t>
            </a:r>
            <a:r>
              <a:rPr lang="en-US" sz="1400" dirty="0">
                <a:solidFill>
                  <a:srgbClr val="3D99BE"/>
                </a:solidFill>
              </a:rPr>
              <a:t>numbers from 50001 and up </a:t>
            </a:r>
            <a:r>
              <a:rPr lang="en-US" sz="1400" dirty="0" smtClean="0">
                <a:solidFill>
                  <a:srgbClr val="3D99BE"/>
                </a:solidFill>
              </a:rPr>
              <a:t>are user-defined. Lower numbers are system defined.</a:t>
            </a:r>
          </a:p>
          <a:p>
            <a:pPr marL="938758" lvl="1" indent="-402325">
              <a:lnSpc>
                <a:spcPct val="150000"/>
              </a:lnSpc>
              <a:buFont typeface="Arial" charset="0"/>
              <a:buChar char="•"/>
            </a:pPr>
            <a:r>
              <a:rPr lang="en-US" sz="1400" b="1" dirty="0">
                <a:solidFill>
                  <a:srgbClr val="3D99BE"/>
                </a:solidFill>
              </a:rPr>
              <a:t>Severity level </a:t>
            </a:r>
            <a:r>
              <a:rPr lang="en-US" sz="1400" dirty="0">
                <a:solidFill>
                  <a:srgbClr val="3D99BE"/>
                </a:solidFill>
              </a:rPr>
              <a:t>– a number from 0 to </a:t>
            </a:r>
            <a:r>
              <a:rPr lang="en-US" sz="1400" dirty="0" smtClean="0">
                <a:solidFill>
                  <a:srgbClr val="3D99BE"/>
                </a:solidFill>
              </a:rPr>
              <a:t>25</a:t>
            </a:r>
            <a:endParaRPr lang="en-US" sz="1400" dirty="0">
              <a:solidFill>
                <a:srgbClr val="3D99BE"/>
              </a:solidFill>
            </a:endParaRPr>
          </a:p>
          <a:p>
            <a:pPr marL="1408137" lvl="2" indent="-402325">
              <a:lnSpc>
                <a:spcPct val="150000"/>
              </a:lnSpc>
            </a:pPr>
            <a:r>
              <a:rPr lang="en-US" sz="1400" dirty="0">
                <a:solidFill>
                  <a:srgbClr val="3D99BE"/>
                </a:solidFill>
              </a:rPr>
              <a:t>the range 0-10 </a:t>
            </a:r>
            <a:r>
              <a:rPr lang="en-US" sz="1400" dirty="0" smtClean="0">
                <a:solidFill>
                  <a:srgbClr val="3D99BE"/>
                </a:solidFill>
              </a:rPr>
              <a:t> - </a:t>
            </a:r>
            <a:r>
              <a:rPr lang="en-US" sz="1400" dirty="0">
                <a:solidFill>
                  <a:srgbClr val="3D99BE"/>
                </a:solidFill>
              </a:rPr>
              <a:t>the message is informational or a warning, and not an error. </a:t>
            </a:r>
          </a:p>
          <a:p>
            <a:pPr marL="1408137" lvl="2" indent="-402325">
              <a:lnSpc>
                <a:spcPct val="150000"/>
              </a:lnSpc>
            </a:pPr>
            <a:r>
              <a:rPr lang="en-US" sz="1400" dirty="0">
                <a:solidFill>
                  <a:srgbClr val="3D99BE"/>
                </a:solidFill>
              </a:rPr>
              <a:t>range 11-16 - programming errors in your SQL code  </a:t>
            </a:r>
          </a:p>
          <a:p>
            <a:pPr marL="1408137" lvl="2" indent="-402325">
              <a:lnSpc>
                <a:spcPct val="150000"/>
              </a:lnSpc>
            </a:pPr>
            <a:r>
              <a:rPr lang="en-US" sz="1400" dirty="0">
                <a:solidFill>
                  <a:srgbClr val="3D99BE"/>
                </a:solidFill>
              </a:rPr>
              <a:t>Range </a:t>
            </a:r>
            <a:r>
              <a:rPr lang="en-US" sz="1400" dirty="0" smtClean="0">
                <a:solidFill>
                  <a:srgbClr val="3D99BE"/>
                </a:solidFill>
              </a:rPr>
              <a:t>17-25 </a:t>
            </a:r>
            <a:r>
              <a:rPr lang="en-US" sz="1400" dirty="0">
                <a:solidFill>
                  <a:srgbClr val="3D99BE"/>
                </a:solidFill>
              </a:rPr>
              <a:t>indicate resource problems, hardware problems or internal problems in SQL </a:t>
            </a:r>
            <a:r>
              <a:rPr lang="en-US" sz="1400" dirty="0" smtClean="0">
                <a:solidFill>
                  <a:srgbClr val="3D99BE"/>
                </a:solidFill>
              </a:rPr>
              <a:t>Server</a:t>
            </a:r>
            <a:endParaRPr lang="en-US" sz="1400" dirty="0">
              <a:solidFill>
                <a:srgbClr val="3D99BE"/>
              </a:solidFill>
            </a:endParaRPr>
          </a:p>
          <a:p>
            <a:pPr marL="1408137" lvl="2" indent="-402325">
              <a:lnSpc>
                <a:spcPct val="150000"/>
              </a:lnSpc>
            </a:pPr>
            <a:r>
              <a:rPr lang="en-US" sz="1400" dirty="0">
                <a:solidFill>
                  <a:srgbClr val="3D99BE"/>
                </a:solidFill>
              </a:rPr>
              <a:t>Range &gt; 20 or higher, the connection is terminated. </a:t>
            </a:r>
          </a:p>
          <a:p>
            <a:pPr marL="938758" lvl="1" indent="-402325">
              <a:lnSpc>
                <a:spcPct val="150000"/>
              </a:lnSpc>
              <a:buFont typeface="Arial" charset="0"/>
              <a:buChar char="•"/>
            </a:pPr>
            <a:endParaRPr lang="en-US" sz="1400" dirty="0">
              <a:solidFill>
                <a:srgbClr val="3D99BE"/>
              </a:solidFill>
            </a:endParaRPr>
          </a:p>
        </p:txBody>
      </p:sp>
    </p:spTree>
    <p:extLst>
      <p:ext uri="{BB962C8B-B14F-4D97-AF65-F5344CB8AC3E}">
        <p14:creationId xmlns:p14="http://schemas.microsoft.com/office/powerpoint/2010/main" val="2509523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A9E9B6-A925-4FEC-ADAA-6DF736B3E6B2}" type="slidenum">
              <a:rPr lang="en-US" smtClean="0"/>
              <a:pPr/>
              <a:t>9</a:t>
            </a:fld>
            <a:endParaRPr lang="en-US" dirty="0"/>
          </a:p>
        </p:txBody>
      </p:sp>
      <p:sp>
        <p:nvSpPr>
          <p:cNvPr id="4" name="Text Placeholder 3"/>
          <p:cNvSpPr>
            <a:spLocks noGrp="1"/>
          </p:cNvSpPr>
          <p:nvPr>
            <p:ph type="body" sz="quarter" idx="11"/>
          </p:nvPr>
        </p:nvSpPr>
        <p:spPr>
          <a:xfrm>
            <a:off x="165100" y="724395"/>
            <a:ext cx="9493250" cy="5443247"/>
          </a:xfrm>
        </p:spPr>
        <p:txBody>
          <a:bodyPr/>
          <a:lstStyle/>
          <a:p>
            <a:pPr marL="938758" lvl="1" indent="-402325">
              <a:lnSpc>
                <a:spcPct val="150000"/>
              </a:lnSpc>
              <a:buFont typeface="Arial" charset="0"/>
              <a:buChar char="•"/>
            </a:pPr>
            <a:r>
              <a:rPr lang="en-US" sz="1400" b="1" dirty="0">
                <a:solidFill>
                  <a:srgbClr val="3D99BE"/>
                </a:solidFill>
              </a:rPr>
              <a:t>State</a:t>
            </a:r>
            <a:r>
              <a:rPr lang="en-US" sz="1400" dirty="0">
                <a:solidFill>
                  <a:srgbClr val="3D99BE"/>
                </a:solidFill>
              </a:rPr>
              <a:t> – a value between 0 and 127. Some error messages can be raised at multiple points in the code for the Microsoft SQL Server Database Engine. For example, an "1105" error can be raised for several different conditions. Each specific condition that raises the error assigns a unique state code.</a:t>
            </a:r>
          </a:p>
          <a:p>
            <a:pPr marL="938758" lvl="1" indent="-402325">
              <a:lnSpc>
                <a:spcPct val="150000"/>
              </a:lnSpc>
              <a:buFont typeface="Arial" charset="0"/>
              <a:buChar char="•"/>
            </a:pPr>
            <a:r>
              <a:rPr lang="en-US" sz="1400" b="1" dirty="0" smtClean="0">
                <a:solidFill>
                  <a:srgbClr val="3D99BE"/>
                </a:solidFill>
              </a:rPr>
              <a:t>Procedure</a:t>
            </a:r>
            <a:r>
              <a:rPr lang="en-US" sz="1400" dirty="0" smtClean="0">
                <a:solidFill>
                  <a:srgbClr val="3D99BE"/>
                </a:solidFill>
              </a:rPr>
              <a:t> </a:t>
            </a:r>
            <a:r>
              <a:rPr lang="en-US" sz="1400" dirty="0">
                <a:solidFill>
                  <a:srgbClr val="3D99BE"/>
                </a:solidFill>
              </a:rPr>
              <a:t>– in which stored procedure, trigger or user-defined function the error occurred. Blank if the error occurred in a plain batch of SQL statements (including dynamic SQL).</a:t>
            </a:r>
          </a:p>
          <a:p>
            <a:pPr marL="938758" lvl="1" indent="-402325">
              <a:lnSpc>
                <a:spcPct val="150000"/>
              </a:lnSpc>
              <a:buFont typeface="Arial" charset="0"/>
              <a:buChar char="•"/>
            </a:pPr>
            <a:r>
              <a:rPr lang="en-US" sz="1400" b="1" dirty="0">
                <a:solidFill>
                  <a:srgbClr val="3D99BE"/>
                </a:solidFill>
              </a:rPr>
              <a:t>Line</a:t>
            </a:r>
            <a:r>
              <a:rPr lang="en-US" sz="1400" dirty="0">
                <a:solidFill>
                  <a:srgbClr val="3D99BE"/>
                </a:solidFill>
              </a:rPr>
              <a:t> – Line number within the procedure/function/trigger/batch the error occurred. A line number of 0 indicates that the problem occurred when the procedure was invoked. </a:t>
            </a:r>
          </a:p>
          <a:p>
            <a:pPr marL="938758" lvl="1" indent="-402325">
              <a:lnSpc>
                <a:spcPct val="150000"/>
              </a:lnSpc>
              <a:buFont typeface="Arial" charset="0"/>
              <a:buChar char="•"/>
            </a:pPr>
            <a:r>
              <a:rPr lang="en-US" sz="1400" b="1" dirty="0">
                <a:solidFill>
                  <a:srgbClr val="3D99BE"/>
                </a:solidFill>
              </a:rPr>
              <a:t>Message text </a:t>
            </a:r>
            <a:r>
              <a:rPr lang="en-US" sz="1400" dirty="0">
                <a:solidFill>
                  <a:srgbClr val="3D99BE"/>
                </a:solidFill>
              </a:rPr>
              <a:t>– the actual text of the message that tells you what went wrong. You can find this text in master..</a:t>
            </a:r>
            <a:r>
              <a:rPr lang="en-US" sz="1400" dirty="0" err="1">
                <a:solidFill>
                  <a:srgbClr val="3D99BE"/>
                </a:solidFill>
              </a:rPr>
              <a:t>sysmessages</a:t>
            </a:r>
            <a:r>
              <a:rPr lang="en-US" sz="1400" dirty="0">
                <a:solidFill>
                  <a:srgbClr val="3D99BE"/>
                </a:solidFill>
              </a:rPr>
              <a:t>, or rather a template for it, with placeholders for names of databases, tables etc. </a:t>
            </a:r>
          </a:p>
          <a:p>
            <a:pPr marL="938758" lvl="1" indent="-402325">
              <a:lnSpc>
                <a:spcPct val="150000"/>
              </a:lnSpc>
              <a:buFont typeface="Arial" charset="0"/>
              <a:buChar char="•"/>
            </a:pPr>
            <a:endParaRPr lang="en-US" sz="1400" dirty="0">
              <a:solidFill>
                <a:srgbClr val="3D99BE"/>
              </a:solidFill>
            </a:endParaRPr>
          </a:p>
        </p:txBody>
      </p:sp>
      <p:sp>
        <p:nvSpPr>
          <p:cNvPr id="5" name="Title 1"/>
          <p:cNvSpPr>
            <a:spLocks noGrp="1"/>
          </p:cNvSpPr>
          <p:nvPr>
            <p:ph type="title"/>
          </p:nvPr>
        </p:nvSpPr>
        <p:spPr>
          <a:xfrm>
            <a:off x="165101" y="11782"/>
            <a:ext cx="9493250" cy="402535"/>
          </a:xfrm>
        </p:spPr>
        <p:txBody>
          <a:bodyPr>
            <a:normAutofit fontScale="90000"/>
          </a:bodyPr>
          <a:lstStyle/>
          <a:p>
            <a:r>
              <a:rPr lang="en-US" dirty="0" smtClean="0"/>
              <a:t>Anatomy of Error Message Contd.,</a:t>
            </a:r>
            <a:endParaRPr lang="en-US" dirty="0"/>
          </a:p>
        </p:txBody>
      </p:sp>
    </p:spTree>
    <p:extLst>
      <p:ext uri="{BB962C8B-B14F-4D97-AF65-F5344CB8AC3E}">
        <p14:creationId xmlns:p14="http://schemas.microsoft.com/office/powerpoint/2010/main" val="1828553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24962</TotalTime>
  <Words>2535</Words>
  <Application>Microsoft Office PowerPoint</Application>
  <PresentationFormat>A4 Paper (210x297 mm)</PresentationFormat>
  <Paragraphs>230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ERROR HANDLING</vt:lpstr>
      <vt:lpstr>Agenda</vt:lpstr>
      <vt:lpstr>Why Error Handling</vt:lpstr>
      <vt:lpstr>What happens when an Error Occurs?</vt:lpstr>
      <vt:lpstr>What happens when an Error Occurs?</vt:lpstr>
      <vt:lpstr>What happens when an Error Occurs?</vt:lpstr>
      <vt:lpstr>What happens when an Error Occurs?</vt:lpstr>
      <vt:lpstr>Anatomy of Error Message</vt:lpstr>
      <vt:lpstr>Anatomy of Error Message Contd.,</vt:lpstr>
      <vt:lpstr>Control Over Error Handling</vt:lpstr>
      <vt:lpstr>How do I handle Errors?</vt:lpstr>
      <vt:lpstr>@@Error</vt:lpstr>
      <vt:lpstr>Structure and Semantics of Try and Catch</vt:lpstr>
      <vt:lpstr>More on Try Catch</vt:lpstr>
      <vt:lpstr>Error Functions</vt:lpstr>
      <vt:lpstr>Raiserror</vt:lpstr>
      <vt:lpstr>Throw in SQL 2012</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Gayathri.Varadarajan@cognizant.com</dc:creator>
  <cp:lastModifiedBy>Varadarajan, Gayathri (Cognizant)</cp:lastModifiedBy>
  <cp:revision>1030</cp:revision>
  <dcterms:created xsi:type="dcterms:W3CDTF">2011-10-20T20:54:22Z</dcterms:created>
  <dcterms:modified xsi:type="dcterms:W3CDTF">2013-01-22T07:12:56Z</dcterms:modified>
</cp:coreProperties>
</file>