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SmartPay</a:t>
            </a:r>
            <a:r>
              <a:rPr dirty="0"/>
              <a:t> AP</a:t>
            </a:r>
            <a:br>
              <a:rPr lang="en-IN" dirty="0"/>
            </a:br>
            <a:r>
              <a:rPr sz="3300" dirty="0"/>
              <a:t>Architecture with Diagrams &amp; Rationale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468EB2-C381-DEBC-AA7F-159905BBD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model &amp; FinOps (MVP levers)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OCR costs: batch processing, template caching, sample-only re-OCR for clean vendors</a:t>
            </a:r>
          </a:p>
          <a:p>
            <a:r>
              <a:rPr sz="2400" dirty="0"/>
              <a:t>LLM costs: deterministic templates for emails</a:t>
            </a:r>
            <a:r>
              <a:rPr lang="en-IN" sz="2400" dirty="0"/>
              <a:t>,</a:t>
            </a:r>
            <a:r>
              <a:rPr sz="2400" dirty="0"/>
              <a:t> batch prompts</a:t>
            </a:r>
            <a:r>
              <a:rPr lang="en-IN" sz="2400" dirty="0"/>
              <a:t>,</a:t>
            </a:r>
            <a:r>
              <a:rPr sz="2400" dirty="0"/>
              <a:t> no send without approval</a:t>
            </a:r>
          </a:p>
          <a:p>
            <a:r>
              <a:rPr sz="2400" dirty="0"/>
              <a:t>Compute: </a:t>
            </a:r>
            <a:r>
              <a:rPr sz="2400" dirty="0" err="1"/>
              <a:t>autoscale</a:t>
            </a:r>
            <a:r>
              <a:rPr sz="2400" dirty="0"/>
              <a:t> workers by queue depth</a:t>
            </a:r>
            <a:r>
              <a:rPr lang="en-IN" sz="2400" dirty="0"/>
              <a:t>,</a:t>
            </a:r>
            <a:r>
              <a:rPr sz="2400" dirty="0"/>
              <a:t> spot/preemptible for batch</a:t>
            </a:r>
            <a:r>
              <a:rPr lang="en-IN" sz="2400" dirty="0"/>
              <a:t>,</a:t>
            </a:r>
            <a:r>
              <a:rPr sz="2400" dirty="0"/>
              <a:t> right-size models</a:t>
            </a:r>
          </a:p>
          <a:p>
            <a:r>
              <a:rPr sz="2400" dirty="0"/>
              <a:t>Storage: lifecycle policies (</a:t>
            </a:r>
            <a:r>
              <a:rPr sz="2400" dirty="0" err="1"/>
              <a:t>raw→curated→archive</a:t>
            </a:r>
            <a:r>
              <a:rPr sz="2400" dirty="0"/>
              <a:t>)</a:t>
            </a:r>
            <a:r>
              <a:rPr lang="en-IN" sz="2400" dirty="0"/>
              <a:t>,</a:t>
            </a:r>
            <a:r>
              <a:rPr sz="2400" dirty="0"/>
              <a:t> compress OCR artifacts</a:t>
            </a:r>
            <a:r>
              <a:rPr lang="en-IN" sz="2400" dirty="0"/>
              <a:t>,</a:t>
            </a:r>
            <a:r>
              <a:rPr sz="2400" dirty="0"/>
              <a:t> avoid duplicates</a:t>
            </a:r>
          </a:p>
          <a:p>
            <a:r>
              <a:rPr sz="2400" dirty="0"/>
              <a:t>Data egress: minimize cross-cloud transfers with data contracts and regional processing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Phased rollout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MVP: one region, one ERP, top vendors, 10k invoices/month</a:t>
            </a:r>
          </a:p>
          <a:p>
            <a:r>
              <a:rPr sz="2400" dirty="0"/>
              <a:t>V1: 3‑way match, portal, dispute drafts, 100k invoices/month, dual-cloud readiness</a:t>
            </a:r>
          </a:p>
          <a:p>
            <a:r>
              <a:rPr sz="2400" dirty="0"/>
              <a:t>V2: multi‑region residency, multi‑ERP, optimization and self‑serve rules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 and trade‑offs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Synthetic dataset used for prototype</a:t>
            </a:r>
            <a:r>
              <a:rPr lang="en-IN" sz="2400" dirty="0"/>
              <a:t>,</a:t>
            </a:r>
            <a:r>
              <a:rPr sz="2400" dirty="0"/>
              <a:t> sandbox ERP APIs assumed</a:t>
            </a:r>
          </a:p>
          <a:p>
            <a:r>
              <a:rPr sz="2400" dirty="0"/>
              <a:t>Rule‑first + LR for explainability</a:t>
            </a:r>
            <a:r>
              <a:rPr lang="en-IN" sz="2400" dirty="0"/>
              <a:t>,</a:t>
            </a:r>
            <a:r>
              <a:rPr sz="2400" dirty="0"/>
              <a:t> thresholding tunes precision/recall</a:t>
            </a:r>
          </a:p>
          <a:p>
            <a:r>
              <a:rPr sz="2400" dirty="0"/>
              <a:t>Dual-cloud adds ops overhead</a:t>
            </a:r>
            <a:r>
              <a:rPr lang="en-IN" sz="2400" dirty="0"/>
              <a:t>,</a:t>
            </a:r>
            <a:r>
              <a:rPr sz="2400" dirty="0"/>
              <a:t> shared </a:t>
            </a:r>
            <a:r>
              <a:rPr sz="2400" dirty="0" err="1"/>
              <a:t>MLOps</a:t>
            </a:r>
            <a:r>
              <a:rPr sz="2400" dirty="0"/>
              <a:t> mitigates complexity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and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Automate AP at scale: ~1M invoices/month across 25 countries</a:t>
            </a:r>
          </a:p>
          <a:p>
            <a:r>
              <a:rPr sz="2400" dirty="0"/>
              <a:t>Ingest PDFs/e-mails/EDI → extract → match with PO/GRN → explain → draft e-mails → trigger payments</a:t>
            </a:r>
          </a:p>
          <a:p>
            <a:r>
              <a:rPr sz="2400" dirty="0"/>
              <a:t>Dual-cloud: Azure + AWS with shared </a:t>
            </a:r>
            <a:r>
              <a:rPr sz="2400" dirty="0" err="1"/>
              <a:t>MLOps</a:t>
            </a:r>
            <a:r>
              <a:rPr lang="en-IN" sz="2400" dirty="0"/>
              <a:t>,</a:t>
            </a:r>
            <a:r>
              <a:rPr sz="2400" dirty="0"/>
              <a:t> GDPR-compliant</a:t>
            </a:r>
            <a:r>
              <a:rPr lang="en-IN" sz="2400" dirty="0"/>
              <a:t>,</a:t>
            </a:r>
            <a:r>
              <a:rPr sz="2400" dirty="0"/>
              <a:t> human</a:t>
            </a:r>
            <a:r>
              <a:rPr lang="en-IN" sz="2400" dirty="0"/>
              <a:t> </a:t>
            </a:r>
            <a:r>
              <a:rPr sz="2400" dirty="0"/>
              <a:t>in</a:t>
            </a:r>
            <a:r>
              <a:rPr lang="en-IN" sz="2400" dirty="0"/>
              <a:t> </a:t>
            </a:r>
            <a:r>
              <a:rPr sz="2400" dirty="0"/>
              <a:t>the</a:t>
            </a:r>
            <a:r>
              <a:rPr lang="en-IN" sz="2400" dirty="0"/>
              <a:t> </a:t>
            </a:r>
            <a:r>
              <a:rPr sz="2400" dirty="0"/>
              <a:t>loop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E497607-A247-2597-7048-CD66AE4B8BD6}"/>
              </a:ext>
            </a:extLst>
          </p:cNvPr>
          <p:cNvSpPr/>
          <p:nvPr/>
        </p:nvSpPr>
        <p:spPr>
          <a:xfrm rot="5400000">
            <a:off x="2570476" y="3769359"/>
            <a:ext cx="91440" cy="5486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 rot="5400000">
            <a:off x="4907277" y="3743960"/>
            <a:ext cx="91440" cy="5486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Layered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592672" y="2269063"/>
            <a:ext cx="182880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Ingestion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(Email, EDI, API)</a:t>
            </a:r>
          </a:p>
        </p:txBody>
      </p:sp>
      <p:sp>
        <p:nvSpPr>
          <p:cNvPr id="4" name="Rectangle 3"/>
          <p:cNvSpPr/>
          <p:nvPr/>
        </p:nvSpPr>
        <p:spPr>
          <a:xfrm>
            <a:off x="2878672" y="2269063"/>
            <a:ext cx="182880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Object Store + Queues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(S3/Blob, SQS)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4672" y="2269063"/>
            <a:ext cx="182880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Document Intelligence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(OCR + KV + Tables)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0672" y="2269063"/>
            <a:ext cx="1109133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Matching &amp; Reconciliation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(Rules + ML)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672" y="3640663"/>
            <a:ext cx="182880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lang="en-US" dirty="0">
                <a:solidFill>
                  <a:schemeClr val="tx1"/>
                </a:solidFill>
              </a:rPr>
              <a:t>Observability &amp; </a:t>
            </a:r>
            <a:r>
              <a:rPr lang="en-US" dirty="0" err="1">
                <a:solidFill>
                  <a:schemeClr val="tx1"/>
                </a:solidFill>
              </a:rPr>
              <a:t>MLOps</a:t>
            </a:r>
            <a:endParaRPr lang="en-US" dirty="0">
              <a:solidFill>
                <a:schemeClr val="tx1"/>
              </a:solidFill>
            </a:endParaRPr>
          </a:p>
          <a:p>
            <a:pPr>
              <a:defRPr sz="1200"/>
            </a:pP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Mlflow</a:t>
            </a:r>
            <a:r>
              <a:rPr lang="en-US" dirty="0">
                <a:solidFill>
                  <a:schemeClr val="tx1"/>
                </a:solidFill>
              </a:rPr>
              <a:t>, CI/CD)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8672" y="3640663"/>
            <a:ext cx="182880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lang="en-IN" dirty="0">
                <a:solidFill>
                  <a:schemeClr val="tx1"/>
                </a:solidFill>
              </a:rPr>
              <a:t>Payments Workflow</a:t>
            </a:r>
          </a:p>
          <a:p>
            <a:pPr>
              <a:defRPr sz="1200"/>
            </a:pPr>
            <a:r>
              <a:rPr lang="en-IN" dirty="0">
                <a:solidFill>
                  <a:schemeClr val="tx1"/>
                </a:solidFill>
              </a:rPr>
              <a:t>(Holds/Release)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64672" y="3640663"/>
            <a:ext cx="1354667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lang="en-IN" dirty="0">
                <a:solidFill>
                  <a:schemeClr val="tx1"/>
                </a:solidFill>
              </a:rPr>
              <a:t>ERP Connectors</a:t>
            </a:r>
          </a:p>
          <a:p>
            <a:pPr>
              <a:defRPr sz="1200"/>
            </a:pPr>
            <a:r>
              <a:rPr lang="en-IN" dirty="0">
                <a:solidFill>
                  <a:schemeClr val="tx1"/>
                </a:solidFill>
              </a:rPr>
              <a:t>(SAP/Oracle)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03538" y="3640663"/>
            <a:ext cx="128016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Agent Orchestration</a:t>
            </a:r>
          </a:p>
          <a:p>
            <a:pPr>
              <a:defRPr sz="1200"/>
            </a:pPr>
            <a:r>
              <a:rPr lang="en-IN" dirty="0">
                <a:solidFill>
                  <a:schemeClr val="tx1"/>
                </a:solidFill>
              </a:rPr>
              <a:t>(LangGraph)</a:t>
            </a:r>
          </a:p>
          <a:p>
            <a:pPr>
              <a:defRPr sz="1200"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21472" y="2680543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707472" y="2680543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3472" y="2680543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7828284" y="3092023"/>
            <a:ext cx="91440" cy="5486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00A7D0-191D-2FE9-7AFB-F45D39F75B0A}"/>
              </a:ext>
            </a:extLst>
          </p:cNvPr>
          <p:cNvSpPr/>
          <p:nvPr/>
        </p:nvSpPr>
        <p:spPr>
          <a:xfrm rot="5400000">
            <a:off x="6769955" y="3769361"/>
            <a:ext cx="91440" cy="5486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flow (ingestion → storage → extraction)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Rationale:</a:t>
            </a:r>
          </a:p>
          <a:p>
            <a:pPr lvl="1"/>
            <a:r>
              <a:rPr sz="2400" dirty="0"/>
              <a:t>S3</a:t>
            </a:r>
            <a:r>
              <a:rPr lang="en-IN" sz="2400" dirty="0"/>
              <a:t>/Blob</a:t>
            </a:r>
            <a:r>
              <a:rPr sz="2400" dirty="0"/>
              <a:t> as immutable landing</a:t>
            </a:r>
            <a:r>
              <a:rPr lang="en-IN" sz="2400" dirty="0"/>
              <a:t>,</a:t>
            </a:r>
            <a:r>
              <a:rPr sz="2400" dirty="0"/>
              <a:t> idempotency via object keys</a:t>
            </a:r>
            <a:r>
              <a:rPr lang="en-IN" sz="2400" dirty="0"/>
              <a:t>,</a:t>
            </a:r>
            <a:r>
              <a:rPr sz="2400" dirty="0"/>
              <a:t> queues decouple OCR spikes.</a:t>
            </a:r>
          </a:p>
          <a:p>
            <a:pPr lvl="1"/>
            <a:r>
              <a:rPr sz="2400" dirty="0" err="1"/>
              <a:t>Textract</a:t>
            </a:r>
            <a:r>
              <a:rPr sz="2400" dirty="0"/>
              <a:t> for structured fields</a:t>
            </a:r>
            <a:r>
              <a:rPr lang="en-IN" sz="2400" dirty="0"/>
              <a:t>,</a:t>
            </a:r>
            <a:r>
              <a:rPr sz="2400" dirty="0"/>
              <a:t> fallback regex/layout rules to prevent pipeline stalls.</a:t>
            </a:r>
          </a:p>
          <a:p>
            <a:pPr lvl="1"/>
            <a:r>
              <a:rPr sz="2400" dirty="0"/>
              <a:t>PII redaction before persistence</a:t>
            </a:r>
            <a:r>
              <a:rPr lang="en-IN" sz="2400" dirty="0"/>
              <a:t>,</a:t>
            </a:r>
            <a:r>
              <a:rPr sz="2400" dirty="0"/>
              <a:t> metadata catalog for lineage and DPIA.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7592" y="4846320"/>
            <a:ext cx="109728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Vendor Mailbox / EDI / API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4872" y="5212080"/>
            <a:ext cx="27432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697480" y="4846320"/>
            <a:ext cx="1207008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Landing (S3/Blob)</a:t>
            </a:r>
          </a:p>
        </p:txBody>
      </p:sp>
      <p:sp>
        <p:nvSpPr>
          <p:cNvPr id="7" name="Rectangle 6"/>
          <p:cNvSpPr/>
          <p:nvPr/>
        </p:nvSpPr>
        <p:spPr>
          <a:xfrm>
            <a:off x="3922776" y="5166360"/>
            <a:ext cx="27432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215384" y="4855464"/>
            <a:ext cx="1207008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Queue Trigger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(SQS/Service Bus)</a:t>
            </a:r>
          </a:p>
        </p:txBody>
      </p:sp>
      <p:sp>
        <p:nvSpPr>
          <p:cNvPr id="9" name="Rectangle 8"/>
          <p:cNvSpPr/>
          <p:nvPr/>
        </p:nvSpPr>
        <p:spPr>
          <a:xfrm>
            <a:off x="5422392" y="5143500"/>
            <a:ext cx="274320" cy="45719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692140" y="4841747"/>
            <a:ext cx="1207008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OCR &amp; Parsing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</a:t>
            </a:r>
            <a:r>
              <a:rPr dirty="0" err="1">
                <a:solidFill>
                  <a:schemeClr val="tx1"/>
                </a:solidFill>
              </a:rPr>
              <a:t>Textract</a:t>
            </a:r>
            <a:r>
              <a:rPr dirty="0">
                <a:solidFill>
                  <a:schemeClr val="tx1"/>
                </a:solidFill>
              </a:rPr>
              <a:t>/FR)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ML pipeline (matching &amp; evaluation)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Rationale:</a:t>
            </a:r>
          </a:p>
          <a:p>
            <a:pPr lvl="1"/>
            <a:r>
              <a:rPr sz="2400" dirty="0"/>
              <a:t>Rule</a:t>
            </a:r>
            <a:r>
              <a:rPr lang="en-IN" sz="2400" dirty="0"/>
              <a:t> </a:t>
            </a:r>
            <a:r>
              <a:rPr sz="2400" dirty="0"/>
              <a:t>first for precision</a:t>
            </a:r>
            <a:r>
              <a:rPr lang="en-IN" sz="2400" dirty="0"/>
              <a:t>,</a:t>
            </a:r>
            <a:r>
              <a:rPr sz="2400" dirty="0"/>
              <a:t> LR(L1, </a:t>
            </a:r>
            <a:r>
              <a:rPr sz="2400" dirty="0" err="1"/>
              <a:t>liblinear</a:t>
            </a:r>
            <a:r>
              <a:rPr sz="2400" dirty="0"/>
              <a:t>) for sparse, explainable signals</a:t>
            </a:r>
            <a:r>
              <a:rPr lang="en-IN" sz="2400" dirty="0"/>
              <a:t>,</a:t>
            </a:r>
            <a:r>
              <a:rPr sz="2400" dirty="0"/>
              <a:t> </a:t>
            </a:r>
            <a:r>
              <a:rPr sz="2400" dirty="0" err="1"/>
              <a:t>class_weight</a:t>
            </a:r>
            <a:r>
              <a:rPr sz="2400" dirty="0"/>
              <a:t> to handle imbalance.</a:t>
            </a:r>
          </a:p>
          <a:p>
            <a:pPr lvl="1"/>
            <a:r>
              <a:rPr sz="2400" dirty="0"/>
              <a:t>Persist model and metrics (</a:t>
            </a:r>
            <a:r>
              <a:rPr sz="2400" dirty="0" err="1"/>
              <a:t>matcher_model.pkl</a:t>
            </a:r>
            <a:r>
              <a:rPr sz="2400" dirty="0"/>
              <a:t>, </a:t>
            </a:r>
            <a:r>
              <a:rPr sz="2400" dirty="0" err="1"/>
              <a:t>metrics.json</a:t>
            </a:r>
            <a:r>
              <a:rPr sz="2400" dirty="0"/>
              <a:t>) for reproducible online scoring.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5129784"/>
            <a:ext cx="201168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Invoices + PO/GRN CSVs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51760" y="5495544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3108960" y="5129784"/>
            <a:ext cx="1444752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Feature Builder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(header features)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4553712" y="5495544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047490" y="5129784"/>
            <a:ext cx="1298448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Logistic Regression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(L1, </a:t>
            </a:r>
            <a:r>
              <a:rPr dirty="0" err="1">
                <a:solidFill>
                  <a:schemeClr val="tx1"/>
                </a:solidFill>
              </a:rPr>
              <a:t>liblinear</a:t>
            </a:r>
            <a:r>
              <a:rPr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345938" y="5486400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803138" y="5084064"/>
            <a:ext cx="201168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Artifacts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(metrics + model)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Agent workflow (planner → tools → approval)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Rationale:</a:t>
            </a:r>
          </a:p>
          <a:p>
            <a:pPr lvl="1"/>
            <a:r>
              <a:rPr sz="2400" dirty="0"/>
              <a:t>Planner decomposes batch</a:t>
            </a:r>
            <a:r>
              <a:rPr lang="en-IN" sz="2400" dirty="0"/>
              <a:t>,</a:t>
            </a:r>
            <a:r>
              <a:rPr sz="2400" dirty="0"/>
              <a:t> tools are whitelisted with argument validation.</a:t>
            </a:r>
          </a:p>
          <a:p>
            <a:pPr lvl="1"/>
            <a:r>
              <a:rPr sz="2400" dirty="0"/>
              <a:t>Status buckets by mismatch probability: mismatch≥0.80, partial≥0.60, else match.</a:t>
            </a:r>
          </a:p>
          <a:p>
            <a:pPr lvl="1"/>
            <a:r>
              <a:rPr lang="en-IN" sz="2400" dirty="0"/>
              <a:t>E</a:t>
            </a:r>
            <a:r>
              <a:rPr sz="2400" dirty="0"/>
              <a:t>mails drafted but never sent without approval</a:t>
            </a:r>
            <a:r>
              <a:rPr lang="en-IN" sz="2400" dirty="0"/>
              <a:t>,</a:t>
            </a:r>
            <a:r>
              <a:rPr sz="2400" dirty="0"/>
              <a:t> all tool calls audited.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3311" y="5029200"/>
            <a:ext cx="1037845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Planner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2400300" y="5385499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02636" y="5019739"/>
            <a:ext cx="1312164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Matcher Tool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(D2 model)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3944" y="5394960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4512564" y="5019739"/>
            <a:ext cx="1033272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Explainer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45836" y="5340096"/>
            <a:ext cx="457199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6615683" y="5266944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issues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60719" y="5019739"/>
            <a:ext cx="1033272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Email Draft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0274" y="5349240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7072883" y="5019739"/>
            <a:ext cx="1165861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lang="en-IN">
                <a:solidFill>
                  <a:schemeClr val="tx1"/>
                </a:solidFill>
              </a:rPr>
              <a:t>Human </a:t>
            </a:r>
            <a:r>
              <a:rPr>
                <a:solidFill>
                  <a:schemeClr val="tx1"/>
                </a:solidFill>
              </a:rPr>
              <a:t>Approval </a:t>
            </a:r>
            <a:r>
              <a:rPr dirty="0">
                <a:solidFill>
                  <a:schemeClr val="tx1"/>
                </a:solidFill>
              </a:rPr>
              <a:t>Gate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ERP &amp; payments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Rationale:</a:t>
            </a:r>
          </a:p>
          <a:p>
            <a:pPr lvl="1"/>
            <a:r>
              <a:rPr sz="2400" dirty="0"/>
              <a:t>API gateway mediates SAP/Oracle calls</a:t>
            </a:r>
            <a:r>
              <a:rPr lang="en-IN" sz="2400" dirty="0"/>
              <a:t>,</a:t>
            </a:r>
            <a:r>
              <a:rPr sz="2400" dirty="0"/>
              <a:t> idempotent writes</a:t>
            </a:r>
            <a:r>
              <a:rPr lang="en-IN" sz="2400" dirty="0"/>
              <a:t>,</a:t>
            </a:r>
            <a:r>
              <a:rPr sz="2400" dirty="0"/>
              <a:t> retries with backoff</a:t>
            </a:r>
            <a:r>
              <a:rPr lang="en-IN" sz="2400" dirty="0"/>
              <a:t>,</a:t>
            </a:r>
            <a:r>
              <a:rPr sz="2400" dirty="0"/>
              <a:t> correlation IDs.</a:t>
            </a:r>
          </a:p>
          <a:p>
            <a:pPr lvl="1"/>
            <a:r>
              <a:rPr sz="2400" dirty="0"/>
              <a:t>Payment release only after approval to avoid accidental disbursements.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5568" y="4480560"/>
            <a:ext cx="118872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ERP Read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(PO/GRN)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04288" y="4809744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761488" y="4480560"/>
            <a:ext cx="132588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Reconciliation Result</a:t>
            </a:r>
          </a:p>
        </p:txBody>
      </p:sp>
      <p:sp>
        <p:nvSpPr>
          <p:cNvPr id="7" name="Rectangle 6"/>
          <p:cNvSpPr/>
          <p:nvPr/>
        </p:nvSpPr>
        <p:spPr>
          <a:xfrm>
            <a:off x="4087368" y="4764024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44568" y="4480560"/>
            <a:ext cx="118872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Dispute/Hold</a:t>
            </a:r>
          </a:p>
        </p:txBody>
      </p:sp>
      <p:sp>
        <p:nvSpPr>
          <p:cNvPr id="9" name="Rectangle 8"/>
          <p:cNvSpPr/>
          <p:nvPr/>
        </p:nvSpPr>
        <p:spPr>
          <a:xfrm>
            <a:off x="5733288" y="4764024"/>
            <a:ext cx="45720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90488" y="4443984"/>
            <a:ext cx="118872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Payment Trigger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privacy model (GDPR)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Rationale:</a:t>
            </a:r>
          </a:p>
          <a:p>
            <a:pPr lvl="1"/>
            <a:r>
              <a:rPr sz="2400" dirty="0"/>
              <a:t>Least-privilege RBAC/ABAC</a:t>
            </a:r>
            <a:r>
              <a:rPr lang="en-IN" sz="2400" dirty="0"/>
              <a:t>,</a:t>
            </a:r>
            <a:r>
              <a:rPr sz="2400" dirty="0"/>
              <a:t> SSO</a:t>
            </a:r>
            <a:r>
              <a:rPr lang="en-IN" sz="2400" dirty="0"/>
              <a:t>,</a:t>
            </a:r>
            <a:r>
              <a:rPr sz="2400" dirty="0"/>
              <a:t> audit trails for every tool call and email draft.</a:t>
            </a:r>
          </a:p>
          <a:p>
            <a:pPr lvl="1"/>
            <a:r>
              <a:rPr sz="2400" dirty="0"/>
              <a:t>Encryption: TLS in transit</a:t>
            </a:r>
            <a:r>
              <a:rPr lang="en-IN" sz="2400" dirty="0"/>
              <a:t>,</a:t>
            </a:r>
            <a:r>
              <a:rPr sz="2400" dirty="0"/>
              <a:t> KMS/Key Vault at rest</a:t>
            </a:r>
            <a:r>
              <a:rPr lang="en-IN" sz="2400" dirty="0"/>
              <a:t>,</a:t>
            </a:r>
            <a:r>
              <a:rPr sz="2400" dirty="0"/>
              <a:t> PII field-level encryption and minimization.</a:t>
            </a:r>
          </a:p>
          <a:p>
            <a:pPr lvl="1"/>
            <a:r>
              <a:rPr sz="2400" dirty="0"/>
              <a:t>Residency by region</a:t>
            </a:r>
            <a:r>
              <a:rPr lang="en-IN" sz="2400" dirty="0"/>
              <a:t>,</a:t>
            </a:r>
            <a:r>
              <a:rPr sz="2400" dirty="0"/>
              <a:t> DPIA + DSR (access/delete) automation.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" y="4910328"/>
            <a:ext cx="178308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Identity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(SSO, RBAC/ABAC)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5768" y="4910328"/>
            <a:ext cx="1636776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Data Protection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(PII redaction, KMS)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6008" y="4910328"/>
            <a:ext cx="1636776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Auditability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(append-only logs)</a:t>
            </a:r>
          </a:p>
        </p:txBody>
      </p:sp>
      <p:sp>
        <p:nvSpPr>
          <p:cNvPr id="7" name="Rectangle 6"/>
          <p:cNvSpPr/>
          <p:nvPr/>
        </p:nvSpPr>
        <p:spPr>
          <a:xfrm>
            <a:off x="6547104" y="4910328"/>
            <a:ext cx="1289304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Residency</a:t>
            </a:r>
          </a:p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(per-region stores)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469CA-D9BC-EB16-F76D-6B0F48A8C8BE}"/>
              </a:ext>
            </a:extLst>
          </p:cNvPr>
          <p:cNvSpPr/>
          <p:nvPr/>
        </p:nvSpPr>
        <p:spPr>
          <a:xfrm>
            <a:off x="2432304" y="5276088"/>
            <a:ext cx="27432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AEA20B-A155-A4AD-1852-E38E1384C49C}"/>
              </a:ext>
            </a:extLst>
          </p:cNvPr>
          <p:cNvSpPr/>
          <p:nvPr/>
        </p:nvSpPr>
        <p:spPr>
          <a:xfrm>
            <a:off x="4361688" y="5276088"/>
            <a:ext cx="27432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DA44A1-33E0-510B-D9B4-27813667415A}"/>
              </a:ext>
            </a:extLst>
          </p:cNvPr>
          <p:cNvSpPr/>
          <p:nvPr/>
        </p:nvSpPr>
        <p:spPr>
          <a:xfrm>
            <a:off x="6291072" y="5257800"/>
            <a:ext cx="27432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Observability &amp; MLOps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Rationale:</a:t>
            </a:r>
          </a:p>
          <a:p>
            <a:pPr lvl="1"/>
            <a:r>
              <a:rPr sz="2400" dirty="0"/>
              <a:t>Model registry and versioning</a:t>
            </a:r>
            <a:r>
              <a:rPr lang="en-IN" sz="2400" dirty="0"/>
              <a:t>,</a:t>
            </a:r>
            <a:r>
              <a:rPr sz="2400" dirty="0"/>
              <a:t> drift and feature-health monitors</a:t>
            </a:r>
            <a:r>
              <a:rPr lang="en-IN" sz="2400" dirty="0"/>
              <a:t>,</a:t>
            </a:r>
            <a:r>
              <a:rPr sz="2400" dirty="0"/>
              <a:t> blue/green APIs.</a:t>
            </a:r>
          </a:p>
          <a:p>
            <a:pPr lvl="1"/>
            <a:r>
              <a:rPr sz="2400" dirty="0"/>
              <a:t>Class distribution + features used logged at train time</a:t>
            </a:r>
            <a:r>
              <a:rPr lang="en-IN" sz="2400" dirty="0"/>
              <a:t>,</a:t>
            </a:r>
            <a:r>
              <a:rPr sz="2400" dirty="0"/>
              <a:t> counters for matches/partials/mismatches.</a:t>
            </a:r>
          </a:p>
          <a:p>
            <a:pPr lvl="1"/>
            <a:r>
              <a:rPr sz="2400" dirty="0" err="1"/>
              <a:t>IaC</a:t>
            </a:r>
            <a:r>
              <a:rPr sz="2400" dirty="0"/>
              <a:t> + CI/CD for reproducible builds</a:t>
            </a:r>
            <a:r>
              <a:rPr lang="en-IN" sz="2400" dirty="0"/>
              <a:t>,</a:t>
            </a:r>
            <a:r>
              <a:rPr sz="2400" dirty="0"/>
              <a:t> autoscaling by queue depth.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9848" y="4846320"/>
            <a:ext cx="1618488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 err="1">
                <a:solidFill>
                  <a:schemeClr val="tx1"/>
                </a:solidFill>
              </a:rPr>
              <a:t>MLflow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90088" y="4846320"/>
            <a:ext cx="118872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Metrics &amp; Drift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0560" y="4846320"/>
            <a:ext cx="1097280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CI/CD &amp; </a:t>
            </a:r>
            <a:r>
              <a:rPr dirty="0" err="1">
                <a:solidFill>
                  <a:schemeClr val="tx1"/>
                </a:solidFill>
              </a:rPr>
              <a:t>IaC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70450" y="4837176"/>
            <a:ext cx="1609344" cy="82296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>
                <a:solidFill>
                  <a:schemeClr val="tx1"/>
                </a:solidFill>
              </a:rPr>
              <a:t>Dashboards &amp; Alerts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D030A-3409-F1A8-4AC6-5B37FB3539C0}"/>
              </a:ext>
            </a:extLst>
          </p:cNvPr>
          <p:cNvSpPr/>
          <p:nvPr/>
        </p:nvSpPr>
        <p:spPr>
          <a:xfrm>
            <a:off x="2688335" y="5212080"/>
            <a:ext cx="27432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BB4E0A-18A2-E1E9-AE9E-CAB1254A8B92}"/>
              </a:ext>
            </a:extLst>
          </p:cNvPr>
          <p:cNvSpPr/>
          <p:nvPr/>
        </p:nvSpPr>
        <p:spPr>
          <a:xfrm>
            <a:off x="4187952" y="5212080"/>
            <a:ext cx="27432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429879-CCB8-F748-5977-1C85454C0C21}"/>
              </a:ext>
            </a:extLst>
          </p:cNvPr>
          <p:cNvSpPr/>
          <p:nvPr/>
        </p:nvSpPr>
        <p:spPr>
          <a:xfrm>
            <a:off x="5577840" y="5212080"/>
            <a:ext cx="274320" cy="91440"/>
          </a:xfrm>
          <a:prstGeom prst="rect">
            <a:avLst/>
          </a:prstGeom>
          <a:solidFill>
            <a:srgbClr val="B4B4B4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727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SmartPay AP Architecture with Diagrams &amp; Rationale</vt:lpstr>
      <vt:lpstr>Scope and constraints</vt:lpstr>
      <vt:lpstr>Layered architecture</vt:lpstr>
      <vt:lpstr>Data flow (ingestion → storage → extraction)</vt:lpstr>
      <vt:lpstr>ML pipeline (matching &amp; evaluation)</vt:lpstr>
      <vt:lpstr>Agent workflow (planner → tools → approval)</vt:lpstr>
      <vt:lpstr>ERP &amp; payments integration</vt:lpstr>
      <vt:lpstr>Security &amp; privacy model (GDPR)</vt:lpstr>
      <vt:lpstr>Observability &amp; MLOps</vt:lpstr>
      <vt:lpstr>Cost model &amp; FinOps (MVP levers)</vt:lpstr>
      <vt:lpstr>Phased rollout</vt:lpstr>
      <vt:lpstr>Assumptions and trade‑offs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Krishna K</cp:lastModifiedBy>
  <cp:revision>19</cp:revision>
  <dcterms:created xsi:type="dcterms:W3CDTF">2013-01-27T09:14:16Z</dcterms:created>
  <dcterms:modified xsi:type="dcterms:W3CDTF">2025-08-25T16:02:21Z</dcterms:modified>
  <cp:category/>
</cp:coreProperties>
</file>