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60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74707" autoAdjust="0"/>
  </p:normalViewPr>
  <p:slideViewPr>
    <p:cSldViewPr snapToGrid="0">
      <p:cViewPr varScale="1">
        <p:scale>
          <a:sx n="85" d="100"/>
          <a:sy n="85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86F48-FB45-42A6-8694-75D458516A9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BDB69-C0D1-498A-9F12-6BA63392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7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3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4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33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26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2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9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38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0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8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4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洪秀全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洪秀全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的文本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67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04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02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96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6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shrinking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：是否使用启发式，可选值为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，默认值为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8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5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8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8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5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8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05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BDB69-C0D1-498A-9F12-6BA63392099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8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8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68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34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385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1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6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9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3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6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0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511D-A8C2-487F-8ADF-99D7B7F02F07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0E7F1D-2D8A-4C3C-B98C-FB9745213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628cc2b70102xyed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uijiahua.com/blog/2017/11/ml_8_svm_1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.imooc.com/article/details?article_id=40903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32C83-747B-4FDE-B7FE-E071372E0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481" y="2192866"/>
            <a:ext cx="4480454" cy="8107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SVM</a:t>
            </a:r>
            <a:r>
              <a:rPr lang="zh-CN" altLang="en-US" dirty="0"/>
              <a:t>原理分享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CF61C-8DE4-43DC-88E0-A89B2D734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6689" y="4489278"/>
            <a:ext cx="2830512" cy="1126283"/>
          </a:xfrm>
        </p:spPr>
        <p:txBody>
          <a:bodyPr/>
          <a:lstStyle/>
          <a:p>
            <a:r>
              <a:rPr lang="zh-CN" altLang="en-US" dirty="0"/>
              <a:t>共性技术部</a:t>
            </a:r>
            <a:endParaRPr lang="en-US" altLang="zh-CN" dirty="0"/>
          </a:p>
          <a:p>
            <a:r>
              <a:rPr lang="en-US" altLang="zh-CN" dirty="0"/>
              <a:t>               -------</a:t>
            </a:r>
            <a:r>
              <a:rPr lang="zh-CN" altLang="en-US" dirty="0"/>
              <a:t>陈林翠</a:t>
            </a:r>
          </a:p>
        </p:txBody>
      </p:sp>
    </p:spTree>
    <p:extLst>
      <p:ext uri="{BB962C8B-B14F-4D97-AF65-F5344CB8AC3E}">
        <p14:creationId xmlns:p14="http://schemas.microsoft.com/office/powerpoint/2010/main" val="272074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找超平面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A13883-E54D-435A-82DE-68B80860618B}"/>
              </a:ext>
            </a:extLst>
          </p:cNvPr>
          <p:cNvSpPr/>
          <p:nvPr/>
        </p:nvSpPr>
        <p:spPr>
          <a:xfrm>
            <a:off x="3273909" y="904680"/>
            <a:ext cx="7107219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目标：找到一个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超平面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，使得它能够尽可能多的将两类数据点正确的分开，同时使分开的两类数据点距离分类面最远。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362C87-F3C9-4F82-8296-D71E7A3827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7135" y="3969485"/>
            <a:ext cx="5274310" cy="274129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934F06-3A6E-4F70-8DB8-6D58668B105D}"/>
              </a:ext>
            </a:extLst>
          </p:cNvPr>
          <p:cNvSpPr/>
          <p:nvPr/>
        </p:nvSpPr>
        <p:spPr>
          <a:xfrm>
            <a:off x="3547775" y="18495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令分类函数：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C56D8F-FD12-494E-834D-FA44D60A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680" y="2017268"/>
            <a:ext cx="2733675" cy="8396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A0FC64D-6319-4B97-8F44-9E0AD9957DC9}"/>
              </a:ext>
            </a:extLst>
          </p:cNvPr>
          <p:cNvSpPr/>
          <p:nvPr/>
        </p:nvSpPr>
        <p:spPr>
          <a:xfrm>
            <a:off x="3509562" y="3146754"/>
            <a:ext cx="7591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满足 </a:t>
            </a:r>
            <a:r>
              <a:rPr lang="en-US" altLang="zh-CN" dirty="0"/>
              <a:t>f(x)&lt;0 </a:t>
            </a:r>
            <a:r>
              <a:rPr lang="zh-CN" altLang="en-US" dirty="0"/>
              <a:t>的点，其对应的 </a:t>
            </a:r>
            <a:r>
              <a:rPr lang="en-US" altLang="zh-CN" dirty="0"/>
              <a:t>y </a:t>
            </a:r>
            <a:r>
              <a:rPr lang="zh-CN" altLang="en-US" dirty="0"/>
              <a:t>等于 </a:t>
            </a:r>
            <a:r>
              <a:rPr lang="en-US" altLang="zh-CN" dirty="0"/>
              <a:t>-1 </a:t>
            </a:r>
            <a:r>
              <a:rPr lang="zh-CN" altLang="en-US" dirty="0"/>
              <a:t>，而 </a:t>
            </a:r>
            <a:r>
              <a:rPr lang="en-US" altLang="zh-CN" dirty="0"/>
              <a:t>f(x)&gt;0 </a:t>
            </a:r>
            <a:r>
              <a:rPr lang="zh-CN" altLang="en-US" dirty="0"/>
              <a:t>则对应 </a:t>
            </a:r>
            <a:r>
              <a:rPr lang="en-US" altLang="zh-CN" dirty="0"/>
              <a:t>y=1 </a:t>
            </a:r>
            <a:r>
              <a:rPr lang="zh-CN" altLang="en-US" dirty="0"/>
              <a:t>的数据点。</a:t>
            </a:r>
          </a:p>
        </p:txBody>
      </p:sp>
    </p:spTree>
    <p:extLst>
      <p:ext uri="{BB962C8B-B14F-4D97-AF65-F5344CB8AC3E}">
        <p14:creationId xmlns:p14="http://schemas.microsoft.com/office/powerpoint/2010/main" val="110505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找超平面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A13883-E54D-435A-82DE-68B80860618B}"/>
              </a:ext>
            </a:extLst>
          </p:cNvPr>
          <p:cNvSpPr/>
          <p:nvPr/>
        </p:nvSpPr>
        <p:spPr>
          <a:xfrm>
            <a:off x="3273909" y="904680"/>
            <a:ext cx="7107219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目标：找到一个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超平面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，使得它能够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尽可能多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的将两类数据点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正确的分开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，同时使分开的两类数据点距离分类面最远。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412406-9E92-4895-B620-069A09712BF3}"/>
              </a:ext>
            </a:extLst>
          </p:cNvPr>
          <p:cNvSpPr/>
          <p:nvPr/>
        </p:nvSpPr>
        <p:spPr>
          <a:xfrm>
            <a:off x="3661185" y="2016651"/>
            <a:ext cx="8064650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确定超平面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dirty="0"/>
              <a:t>确定</a:t>
            </a:r>
            <a:r>
              <a:rPr lang="en-US" altLang="zh-CN" dirty="0"/>
              <a:t>w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zh-CN" dirty="0"/>
              <a:t>是法向量，</a:t>
            </a:r>
            <a:r>
              <a:rPr lang="en-US" altLang="zh-CN" dirty="0"/>
              <a:t>b</a:t>
            </a:r>
            <a:r>
              <a:rPr lang="zh-CN" altLang="zh-CN" dirty="0"/>
              <a:t>是截距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寻找两条边界端或极端划分直线中间的最大间隔（之所以要寻最大间隔是为了能更好的划分不同类的点）。</a:t>
            </a:r>
            <a:r>
              <a:rPr lang="zh-CN" altLang="zh-CN" dirty="0">
                <a:solidFill>
                  <a:srgbClr val="FF0000"/>
                </a:solidFill>
              </a:rPr>
              <a:t>也就是点到平面的距离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5CFB80-06A9-4C46-B1AF-AE44855DC5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54555" y="3954780"/>
            <a:ext cx="5274310" cy="27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9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找超平面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A13883-E54D-435A-82DE-68B80860618B}"/>
              </a:ext>
            </a:extLst>
          </p:cNvPr>
          <p:cNvSpPr/>
          <p:nvPr/>
        </p:nvSpPr>
        <p:spPr>
          <a:xfrm>
            <a:off x="3273909" y="904680"/>
            <a:ext cx="7107219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目标：找到一个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超平面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，使得它能够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尽可能多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的将两类数据点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正确的分开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，同时使分开的两类数据点距离分类面最远。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412406-9E92-4895-B620-069A09712BF3}"/>
              </a:ext>
            </a:extLst>
          </p:cNvPr>
          <p:cNvSpPr/>
          <p:nvPr/>
        </p:nvSpPr>
        <p:spPr>
          <a:xfrm>
            <a:off x="3661185" y="2016651"/>
            <a:ext cx="8064650" cy="2953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</a:rPr>
              <a:t>点到平面的距离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在超平面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w*</a:t>
            </a:r>
            <a:r>
              <a:rPr lang="en-US" altLang="zh-CN" kern="100" dirty="0" err="1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x+b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确定的情况下，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|w*</a:t>
            </a:r>
            <a:r>
              <a:rPr lang="en-US" altLang="zh-CN" kern="100" dirty="0" err="1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x+b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|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能够相对的表示点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到距离超平面的远近，而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w*</a:t>
            </a:r>
            <a:r>
              <a:rPr lang="en-US" altLang="zh-CN" kern="100" dirty="0" err="1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x+b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的符号与类标记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的符号是否一致表示分类是否正确，所以，可以用量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y*(w*</a:t>
            </a:r>
            <a:r>
              <a:rPr lang="en-US" altLang="zh-CN" kern="100" dirty="0" err="1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x+b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的正负性来判定分类的正确性和确信度。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y*(w*</a:t>
            </a:r>
            <a:r>
              <a:rPr lang="en-US" altLang="zh-CN" kern="100" dirty="0" err="1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x+b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就被称作函数间隔。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但是函数间隔存在一个问题就是当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成比例的改变时，其实超平面并没有改变，但函数间隔却变成了原来的成比例倍。因此，我们引入几何间隔。</a:t>
            </a:r>
          </a:p>
        </p:txBody>
      </p:sp>
    </p:spTree>
    <p:extLst>
      <p:ext uri="{BB962C8B-B14F-4D97-AF65-F5344CB8AC3E}">
        <p14:creationId xmlns:p14="http://schemas.microsoft.com/office/powerpoint/2010/main" val="337951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找超平面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A13883-E54D-435A-82DE-68B80860618B}"/>
              </a:ext>
            </a:extLst>
          </p:cNvPr>
          <p:cNvSpPr/>
          <p:nvPr/>
        </p:nvSpPr>
        <p:spPr>
          <a:xfrm>
            <a:off x="3273909" y="706113"/>
            <a:ext cx="7107219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目标：找到一个超平面，使得它能够尽可能多的将两类数据点正确的分开，同时使分开的两类数据点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距离分类面最远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412406-9E92-4895-B620-069A09712BF3}"/>
              </a:ext>
            </a:extLst>
          </p:cNvPr>
          <p:cNvSpPr/>
          <p:nvPr/>
        </p:nvSpPr>
        <p:spPr>
          <a:xfrm>
            <a:off x="3661185" y="1731830"/>
            <a:ext cx="8064650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几何间隔：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	</a:t>
            </a:r>
            <a:endParaRPr lang="zh-CN" altLang="en-US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8797A2-93C1-4B93-AE65-4739AED54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28"/>
          <a:stretch/>
        </p:blipFill>
        <p:spPr>
          <a:xfrm>
            <a:off x="5299708" y="1604771"/>
            <a:ext cx="3055620" cy="8811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B8844-E631-4956-8300-EDCAF0D28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59"/>
          <a:stretch/>
        </p:blipFill>
        <p:spPr>
          <a:xfrm>
            <a:off x="6096000" y="2414089"/>
            <a:ext cx="1834572" cy="11448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B6835A-6218-4B76-A20D-EF01F83DFE34}"/>
              </a:ext>
            </a:extLst>
          </p:cNvPr>
          <p:cNvSpPr/>
          <p:nvPr/>
        </p:nvSpPr>
        <p:spPr>
          <a:xfrm>
            <a:off x="3661185" y="3187530"/>
            <a:ext cx="7898637" cy="1699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对一个数据点进行分类，当它的间隔越大的时候，分类的置信度越大。对于一个包含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n </a:t>
            </a:r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个点的数据集，我们可以很自然地定义它的间隔为所有这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n </a:t>
            </a:r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个点的间隔值中最小的那个。于是，为了使得分类的置信度高，我们希望所选择的超平面能够最大化这个间隔值。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BF46B6-3C7F-40F1-96D3-A87384468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284" y="5162602"/>
            <a:ext cx="3582193" cy="15334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E954CB0-706B-460A-B493-CCA1B935FF77}"/>
              </a:ext>
            </a:extLst>
          </p:cNvPr>
          <p:cNvSpPr/>
          <p:nvPr/>
        </p:nvSpPr>
        <p:spPr>
          <a:xfrm>
            <a:off x="3762785" y="4887034"/>
            <a:ext cx="8064650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最大化间隔分类的目标函数为：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	</a:t>
            </a:r>
            <a:endParaRPr lang="zh-CN" altLang="en-US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6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支持向量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B97744-EAE7-40DB-BEE8-3254A3E1BA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58040" y="3368881"/>
            <a:ext cx="5019675" cy="3124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EF2D50-6937-49BA-A492-54BF3CF4D34F}"/>
              </a:ext>
            </a:extLst>
          </p:cNvPr>
          <p:cNvSpPr/>
          <p:nvPr/>
        </p:nvSpPr>
        <p:spPr>
          <a:xfrm>
            <a:off x="2639208" y="1369874"/>
            <a:ext cx="7857341" cy="170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可以看到两个支撑着中间的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gap </a:t>
            </a:r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的超平面，它们到中间的纯红线的距离相等，即我们所能得到的最大的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间隔</a:t>
            </a:r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，而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支撑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这两个超平面的必定会有一些点，而这些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支撑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的点便叫做支持向量。因而，该分类问题的样本点就只考虑这些支持向量。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06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支持向量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B97744-EAE7-40DB-BEE8-3254A3E1BA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8026" y="3563124"/>
            <a:ext cx="5019675" cy="3124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6EF2D50-6937-49BA-A492-54BF3CF4D34F}"/>
              </a:ext>
            </a:extLst>
          </p:cNvPr>
          <p:cNvSpPr/>
          <p:nvPr/>
        </p:nvSpPr>
        <p:spPr>
          <a:xfrm>
            <a:off x="2736027" y="1090778"/>
            <a:ext cx="7857341" cy="2115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	 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由于使用了几何间隔，不管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成比例怎么变化，间隔都不会发生变化。因此，我们令所有支持向量所在的超平面为：</a:t>
            </a:r>
            <a:endParaRPr lang="en-US" altLang="zh-CN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											</a:t>
            </a:r>
            <a:r>
              <a:rPr lang="zh-CN" altLang="zh-CN" dirty="0"/>
              <a:t>即就是：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862D19-1AD7-477C-8C0A-10CBFE65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52" y="2148279"/>
            <a:ext cx="2507974" cy="10294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DA12FE-D2E3-432E-A618-ECF6AB536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158" y="3652219"/>
            <a:ext cx="2115391" cy="71006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F9A96D-BE05-42C2-9E7B-160A20387053}"/>
              </a:ext>
            </a:extLst>
          </p:cNvPr>
          <p:cNvSpPr/>
          <p:nvPr/>
        </p:nvSpPr>
        <p:spPr>
          <a:xfrm>
            <a:off x="7560886" y="4564371"/>
            <a:ext cx="4326313" cy="212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为什么是等于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呢，就是方便求解方便，而不是所有的点都满足等于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，但是可以通过等比例的调节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的值使得支持向量机满足该条件，而并没有改变超平面方程。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目标函数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EF2D50-6937-49BA-A492-54BF3CF4D34F}"/>
              </a:ext>
            </a:extLst>
          </p:cNvPr>
          <p:cNvSpPr/>
          <p:nvPr/>
        </p:nvSpPr>
        <p:spPr>
          <a:xfrm>
            <a:off x="2639208" y="1369874"/>
            <a:ext cx="7857341" cy="1699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因此求解的目标函数就可以简化为：</a:t>
            </a:r>
            <a:endParaRPr lang="en-US" altLang="zh-CN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											</a:t>
            </a:r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70BFA4-80A3-4F22-98E3-18E4EC39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80" y="2154373"/>
            <a:ext cx="8311527" cy="32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核函数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EF2D50-6937-49BA-A492-54BF3CF4D34F}"/>
              </a:ext>
            </a:extLst>
          </p:cNvPr>
          <p:cNvSpPr/>
          <p:nvPr/>
        </p:nvSpPr>
        <p:spPr>
          <a:xfrm>
            <a:off x="2553147" y="1047061"/>
            <a:ext cx="7857341" cy="2532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线性不可以分的情况下需要将样本映射到高维特征空间中，因此引入核函数的概念来实现这一功能。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简而言之：在线性不可分的情况下，支持向量机通过某种事先选择的非线性映射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核函数</a:t>
            </a:r>
            <a:r>
              <a:rPr lang="en-US" altLang="zh-CN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将输入变量映射到一个高维特征空间，在这个空间中构造最优分类超平面。常用的核函数表：</a:t>
            </a:r>
            <a:endParaRPr lang="en-US" altLang="zh-CN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											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96B42F-ED62-4069-B1D0-F6CA500319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61273" y="3321030"/>
            <a:ext cx="5274310" cy="15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5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核函数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85FB7C-E76C-4C3D-9EEA-B1CEBED1A9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49979" y="1021546"/>
            <a:ext cx="7987367" cy="21815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C021AC-4DE4-491D-9C8E-4CEFB7534F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49978" y="3355975"/>
            <a:ext cx="7987367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6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核函数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D71B0C-E85C-4BFF-90E0-E3F9F77322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89904" y="1127144"/>
            <a:ext cx="7729108" cy="47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0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3905250" y="933450"/>
            <a:ext cx="524827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B0F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目      录</a:t>
            </a:r>
            <a:endParaRPr lang="en-US" altLang="zh-CN" sz="3200" b="1" dirty="0">
              <a:solidFill>
                <a:srgbClr val="00B0F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algn="ctr"/>
            <a:endParaRPr lang="en-US" altLang="zh-CN" sz="3200" b="1" dirty="0">
              <a:solidFill>
                <a:srgbClr val="00B0F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400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THUCTC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Chi-square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</a:t>
            </a:r>
          </a:p>
          <a:p>
            <a:pPr algn="ctr"/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6203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目标函数的求解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1BC121-3100-4427-A19C-E84EACD18A7F}"/>
              </a:ext>
            </a:extLst>
          </p:cNvPr>
          <p:cNvSpPr/>
          <p:nvPr/>
        </p:nvSpPr>
        <p:spPr>
          <a:xfrm>
            <a:off x="2596178" y="1438316"/>
            <a:ext cx="9043596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目标函数</a:t>
            </a: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求解，利用凸优化的凸二次规划来求解。本问题采用拉格朗日乘子法将其转换为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对偶变量</a:t>
            </a: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dual variable</a:t>
            </a: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优化问题。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该问题的拉格朗日函数可表示为：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dirty="0"/>
              <a:t>则问题就转换成：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u="sng" dirty="0">
                <a:hlinkClick r:id="rId3"/>
              </a:rPr>
              <a:t>http://blog.sina.com.cn/s/blog_628cc2b70102xyed.html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C04EE4-978F-4668-B3F0-0157829668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0821" y="3404795"/>
            <a:ext cx="5274310" cy="8324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236357-0A37-4779-AEFA-85F536144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358" y="4885021"/>
            <a:ext cx="39561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目标函数的求解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1BC121-3100-4427-A19C-E84EACD18A7F}"/>
              </a:ext>
            </a:extLst>
          </p:cNvPr>
          <p:cNvSpPr/>
          <p:nvPr/>
        </p:nvSpPr>
        <p:spPr>
          <a:xfrm>
            <a:off x="2466820" y="909756"/>
            <a:ext cx="9043596" cy="2953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第二步：将不易求解的优化问题转化为易求解的优化：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我们看一下我们的新目标函数，先求最大值，再求最小值。这样的话，我们首先就要面对带有需要 求解的参数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的方程，而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kern="100" dirty="0" err="1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又是不等式约束，这个求解过程不好做。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所以，我们需要使用拉格朗日函数对偶性，将最小和最大的位置交换一下，这样就变成了：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984636-1185-4F24-BD48-03CB8CB8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7" y="3437113"/>
            <a:ext cx="3019425" cy="628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9AA74C-BD3B-4CB0-86F3-1B047EB1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92" y="2193431"/>
            <a:ext cx="3956125" cy="6286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639B48-2977-491E-8F1B-C19EA77B67C5}"/>
              </a:ext>
            </a:extLst>
          </p:cNvPr>
          <p:cNvSpPr/>
          <p:nvPr/>
        </p:nvSpPr>
        <p:spPr>
          <a:xfrm>
            <a:off x="2466820" y="4239703"/>
            <a:ext cx="9302311" cy="1291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交换以后的新问题是原始问题的对偶问题，这个新问题的最优值用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d*</a:t>
            </a: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来表示。而且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d*&lt;=p*</a:t>
            </a: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。我们关心的是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d=p</a:t>
            </a: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的时候，这才是我们要的解。需要什么条件才能让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d=p</a:t>
            </a: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呢？那就是要满足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条件。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711DC6-E38E-466B-B2D1-E93D2866D9F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14937" y="5459982"/>
            <a:ext cx="2733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35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对偶函数的求解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1BC121-3100-4427-A19C-E84EACD18A7F}"/>
              </a:ext>
            </a:extLst>
          </p:cNvPr>
          <p:cNvSpPr/>
          <p:nvPr/>
        </p:nvSpPr>
        <p:spPr>
          <a:xfrm>
            <a:off x="2466820" y="909756"/>
            <a:ext cx="9043596" cy="503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第一步：根据上述推导已知：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对拉格朗日式子分别求编导得到：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91C17C-4D27-40C3-B7C3-8883902AD2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9000" y="1601548"/>
            <a:ext cx="5274310" cy="14084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A81ED7-F38F-4793-8FA0-4D6A2ADDD1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63458" y="3592830"/>
            <a:ext cx="39814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8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对偶函数的求解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1BC121-3100-4427-A19C-E84EACD18A7F}"/>
              </a:ext>
            </a:extLst>
          </p:cNvPr>
          <p:cNvSpPr/>
          <p:nvPr/>
        </p:nvSpPr>
        <p:spPr>
          <a:xfrm>
            <a:off x="2466820" y="909756"/>
            <a:ext cx="9043596" cy="545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从而原问题化简得：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从上面的最后一个式子，我们可以看出，此时的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L(</a:t>
            </a:r>
            <a:r>
              <a:rPr lang="en-US" altLang="zh-CN" kern="100" dirty="0" err="1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w,b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,α)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函数只含有一个变量，即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kern="100" dirty="0" err="1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1BE3D-EA8C-4829-8B67-3EBABB0DEB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85971" y="1992325"/>
            <a:ext cx="5274310" cy="31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4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对偶函数的求解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1BC121-3100-4427-A19C-E84EACD18A7F}"/>
              </a:ext>
            </a:extLst>
          </p:cNvPr>
          <p:cNvSpPr/>
          <p:nvPr/>
        </p:nvSpPr>
        <p:spPr>
          <a:xfrm>
            <a:off x="2466820" y="909756"/>
            <a:ext cx="9043596" cy="545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现在内侧的最小值求解完成，我们求解外侧的最大值，从上面的式子得到：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现在优化问题变成了如上的形式。对于这个问题，我们有更高效的优化算法，即序列最小优化（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SMO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）算法。我们通过这个优化算法能得到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，再根据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，我们就可以求解出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，进而求得我们最初的目的：找到超平面，即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决策平面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B17278-1DAA-4B92-BAB3-A9A063F3E2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0895" y="1639253"/>
            <a:ext cx="4343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7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对偶函数的求解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AB64DF-C42C-480F-8643-2FE347A849BF}"/>
              </a:ext>
            </a:extLst>
          </p:cNvPr>
          <p:cNvSpPr/>
          <p:nvPr/>
        </p:nvSpPr>
        <p:spPr>
          <a:xfrm>
            <a:off x="3048000" y="1176209"/>
            <a:ext cx="7096462" cy="4607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SMO</a:t>
            </a:r>
            <a:r>
              <a:rPr lang="zh-CN" altLang="en-US" dirty="0"/>
              <a:t>算法过程归纳如下：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初始化所有变量的解</a:t>
            </a:r>
            <a:r>
              <a:rPr lang="en-US" altLang="zh-CN" dirty="0"/>
              <a:t>α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zh-CN" altLang="en-US" dirty="0"/>
              <a:t>选取优化变量</a:t>
            </a:r>
            <a:r>
              <a:rPr lang="en-US" altLang="zh-CN" dirty="0"/>
              <a:t>α1, α2</a:t>
            </a:r>
            <a:r>
              <a:rPr lang="zh-CN" altLang="en-US" dirty="0"/>
              <a:t>，解析求解这两个变量的二次规划问题，得到最优解</a:t>
            </a:r>
            <a:r>
              <a:rPr lang="en-US" altLang="zh-CN" dirty="0"/>
              <a:t>α1’, α2’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zh-CN" altLang="en-US" dirty="0"/>
              <a:t>验证，所有变量的解</a:t>
            </a:r>
            <a:r>
              <a:rPr lang="en-US" altLang="zh-CN" dirty="0"/>
              <a:t>α</a:t>
            </a:r>
            <a:r>
              <a:rPr lang="en-US" altLang="zh-CN" dirty="0" err="1"/>
              <a:t>i</a:t>
            </a:r>
            <a:r>
              <a:rPr lang="zh-CN" altLang="en-US" dirty="0"/>
              <a:t>是否满足</a:t>
            </a:r>
            <a:r>
              <a:rPr lang="en-US" altLang="zh-CN" dirty="0"/>
              <a:t>KKT</a:t>
            </a:r>
            <a:r>
              <a:rPr lang="zh-CN" altLang="en-US" dirty="0"/>
              <a:t>条件，若不满足，继续</a:t>
            </a:r>
            <a:r>
              <a:rPr lang="en-US" altLang="zh-CN" dirty="0"/>
              <a:t>step2</a:t>
            </a:r>
            <a:r>
              <a:rPr lang="zh-CN" altLang="en-US" dirty="0"/>
              <a:t>，否则</a:t>
            </a:r>
            <a:r>
              <a:rPr lang="en-US" altLang="zh-CN" dirty="0"/>
              <a:t>step4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	</a:t>
            </a:r>
            <a:r>
              <a:rPr lang="zh-CN" altLang="en-US" dirty="0"/>
              <a:t>得到</a:t>
            </a:r>
            <a:r>
              <a:rPr lang="en-US" altLang="zh-CN" dirty="0"/>
              <a:t>a=α1’, α2’…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B3DD8F-B045-4A6B-84FE-1126B938EC99}"/>
              </a:ext>
            </a:extLst>
          </p:cNvPr>
          <p:cNvSpPr/>
          <p:nvPr/>
        </p:nvSpPr>
        <p:spPr>
          <a:xfrm>
            <a:off x="3048000" y="6326743"/>
            <a:ext cx="613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https://cuijiahua.com/blog/2017/11/ml_8_svm_1.html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16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</a:t>
            </a:r>
          </a:p>
          <a:p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583BD-678C-47CA-B887-98C78525F7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77179" y="1914544"/>
            <a:ext cx="5274310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3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包的调用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299A3E-072B-4AA5-9D59-8EA484B3E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551" y="5305425"/>
            <a:ext cx="8143875" cy="1390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158873-0808-4837-9FBD-B139301FD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551" y="847277"/>
            <a:ext cx="71818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19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包的调用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9BE37C-A971-4DC9-8FB0-E232A5AA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98" y="1490506"/>
            <a:ext cx="6800850" cy="1428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E26EB-3F15-4965-BB54-BE7355E413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72437" y="3324507"/>
            <a:ext cx="5274310" cy="15068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7470A48-5FE2-4B05-82C1-F68053F11D4A}"/>
              </a:ext>
            </a:extLst>
          </p:cNvPr>
          <p:cNvSpPr/>
          <p:nvPr/>
        </p:nvSpPr>
        <p:spPr>
          <a:xfrm>
            <a:off x="3180998" y="5852067"/>
            <a:ext cx="613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https://m.imooc.com/article/details?article_id=40903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0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THUCTC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79DA2-97B0-43D3-8955-C1271A43456E}"/>
              </a:ext>
            </a:extLst>
          </p:cNvPr>
          <p:cNvSpPr txBox="1"/>
          <p:nvPr/>
        </p:nvSpPr>
        <p:spPr>
          <a:xfrm>
            <a:off x="2982383" y="1341409"/>
            <a:ext cx="6965950" cy="417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THUCTC(THU Chinese Text Classification)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是由清华大学自然语言处理实验室推出的中文文本分类工具包，能够自动高效地实现用户自定义的文本分类语料的训练、评测、分类功能。采用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Java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语言编写</a:t>
            </a: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	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在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THUCTC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中选取</a:t>
            </a:r>
            <a:r>
              <a:rPr lang="zh-CN" altLang="en-US" sz="20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二字串</a:t>
            </a:r>
            <a:r>
              <a:rPr lang="en-US" altLang="zh-CN" sz="20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bigram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作为特征单元，特征降维方法为</a:t>
            </a:r>
            <a:r>
              <a:rPr lang="en-US" altLang="zh-CN" sz="2000" dirty="0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Chi-square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，权重计算方法为</a:t>
            </a:r>
            <a:r>
              <a:rPr lang="en-US" altLang="zh-CN" sz="2000" dirty="0" err="1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tfidf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，分类模型使用的是</a:t>
            </a:r>
            <a:r>
              <a:rPr lang="en-US" altLang="zh-CN" sz="2000" dirty="0" err="1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LibSVM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或</a:t>
            </a:r>
            <a:r>
              <a:rPr lang="en-US" altLang="zh-CN" sz="2000" dirty="0" err="1">
                <a:solidFill>
                  <a:srgbClr val="FF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LibLinear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THUCTC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对于开放领域的长文本具有良好的普适性，不依赖于任何中文分词工具的性能，具有准确率高、测试速度快的优点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.</a:t>
            </a:r>
            <a:endParaRPr lang="zh-CN" altLang="en-US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22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44991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THUCTC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79DA2-97B0-43D3-8955-C1271A43456E}"/>
              </a:ext>
            </a:extLst>
          </p:cNvPr>
          <p:cNvSpPr txBox="1"/>
          <p:nvPr/>
        </p:nvSpPr>
        <p:spPr>
          <a:xfrm>
            <a:off x="3075516" y="2196542"/>
            <a:ext cx="6965950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二字串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bigram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：分词模式中的一种。</a:t>
            </a: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unigram 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一元分词，把句子分成一个一个的汉字； </a:t>
            </a: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bigram 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二元分词，把句子从头到尾每两个字组成一个词语； 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trigram 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三元分词，把句子从头到尾每三个字组成一个词语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.</a:t>
            </a:r>
            <a:endParaRPr lang="zh-CN" altLang="en-US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6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Chi-square</a:t>
            </a:r>
          </a:p>
          <a:p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2B2AFA-395A-4268-9386-799534FFBD75}"/>
              </a:ext>
            </a:extLst>
          </p:cNvPr>
          <p:cNvSpPr txBox="1"/>
          <p:nvPr/>
        </p:nvSpPr>
        <p:spPr>
          <a:xfrm>
            <a:off x="2878893" y="1288501"/>
            <a:ext cx="9008307" cy="463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	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卡方检验就是统计样本的实际观测值与理论推断值之间的偏离程度，实际观测值与理论推断值之间的偏离程度就决定卡方值的大小，如果卡方值越大，二者偏差程度越大；反之，二者偏差越小；若两个值完全相等时，卡方值就为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0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，表明理论值完全符合。</a:t>
            </a: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	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卡方检验的基本公式，也就是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χ2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的计算公式，也就是观察值和理论值之间的偏差</a:t>
            </a: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其中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A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代表观察频数（就是观察值），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代表期望频数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BFE951-B045-4C68-B0C9-47C4CE5E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171" y="4417981"/>
            <a:ext cx="5619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Chi-square-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四格表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2B2AFA-395A-4268-9386-799534FFBD75}"/>
              </a:ext>
            </a:extLst>
          </p:cNvPr>
          <p:cNvSpPr txBox="1"/>
          <p:nvPr/>
        </p:nvSpPr>
        <p:spPr>
          <a:xfrm>
            <a:off x="3257920" y="2880553"/>
            <a:ext cx="9008307" cy="269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假设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zh-CN" altLang="en-US" dirty="0">
                <a:solidFill>
                  <a:srgbClr val="FF0000"/>
                </a:solidFill>
              </a:rPr>
              <a:t>洪秀全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zh-CN" altLang="en-US" dirty="0">
                <a:solidFill>
                  <a:srgbClr val="FF0000"/>
                </a:solidFill>
              </a:rPr>
              <a:t>这个词和中国近代史类</a:t>
            </a:r>
            <a:r>
              <a:rPr lang="zh-CN" altLang="en-US" dirty="0"/>
              <a:t>的文本没有任何关系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然后确认观察值，和理论值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计算理论值：</a:t>
            </a: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查卡方分布表，自由度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(p-1)*(q-1)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也就是（行数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-1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）*（列数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-1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</a:t>
            </a: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97C4B1-6B83-4D36-9262-FDF2D4AE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920" y="1069702"/>
            <a:ext cx="7317552" cy="18466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CE47A1-6117-407B-A056-74D56E1FA4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57" b="20657"/>
          <a:stretch/>
        </p:blipFill>
        <p:spPr>
          <a:xfrm>
            <a:off x="5594967" y="3941697"/>
            <a:ext cx="1943100" cy="7699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A41253-0B31-4734-981C-31181FDB7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434" y="5400675"/>
            <a:ext cx="8216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8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Chi-square-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特征提取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2B2AFA-395A-4268-9386-799534FFBD75}"/>
              </a:ext>
            </a:extLst>
          </p:cNvPr>
          <p:cNvSpPr txBox="1"/>
          <p:nvPr/>
        </p:nvSpPr>
        <p:spPr>
          <a:xfrm>
            <a:off x="2988758" y="1002858"/>
            <a:ext cx="7351865" cy="417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	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卡方检验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-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计算每个特征的卡方值，取最大卡方值的前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K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个特征。卡方检验在特征筛选的应用中，通常采用四格表法计算，即直接套用公式。</a:t>
            </a: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	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即使是多分类的数据也可以转换成四格表计算。其中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A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为某一特征词在某一篇文档中出现的次数，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B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D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需要计算得到。</a:t>
            </a: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0B1C9E-D813-4744-AA6E-24F382C6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09" y="2334232"/>
            <a:ext cx="3324225" cy="11906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895A8D9-033C-4414-808A-F7709DF9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21" y="5245917"/>
            <a:ext cx="6477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9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A13883-E54D-435A-82DE-68B80860618B}"/>
              </a:ext>
            </a:extLst>
          </p:cNvPr>
          <p:cNvSpPr/>
          <p:nvPr/>
        </p:nvSpPr>
        <p:spPr>
          <a:xfrm>
            <a:off x="3410040" y="1952025"/>
            <a:ext cx="7107219" cy="2953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支持向量机可以分为线性、非线性两大类。其核心是线性可分，但是现实中往往大部分数据都是线性不可以分的。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cover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定理，复杂的线性不可分问题通过映射到高维空间可能是线性可分的，因此只要特征空间的维数足够高。所以大部分问题都是围绕线性可分探讨的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目标：找到一个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超平面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，使得它能够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尽可能多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的将两类数据点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正确的分开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，同时使分开的两类数据点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距离分类面最远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7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2D15C3-0F87-45BD-B7BF-32005783B8F0}"/>
              </a:ext>
            </a:extLst>
          </p:cNvPr>
          <p:cNvSpPr txBox="1"/>
          <p:nvPr/>
        </p:nvSpPr>
        <p:spPr>
          <a:xfrm>
            <a:off x="1695450" y="161925"/>
            <a:ext cx="6467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SVM-</a:t>
            </a:r>
            <a:r>
              <a:rPr lang="zh-CN" altLang="en-US" sz="2400" b="1" dirty="0">
                <a:solidFill>
                  <a:srgbClr val="7030A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找超平面</a:t>
            </a: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A13883-E54D-435A-82DE-68B80860618B}"/>
              </a:ext>
            </a:extLst>
          </p:cNvPr>
          <p:cNvSpPr/>
          <p:nvPr/>
        </p:nvSpPr>
        <p:spPr>
          <a:xfrm>
            <a:off x="3273909" y="904680"/>
            <a:ext cx="7107219" cy="295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目标：找到一个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超平面</a:t>
            </a:r>
            <a:r>
              <a:rPr lang="zh-CN" altLang="en-US" kern="100" dirty="0">
                <a:latin typeface="等线" panose="02010600030101010101" pitchFamily="2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，使得它能够尽可能多的将两类数据点正确的分开，同时使分开的两类数据点距离分类面最远。</a:t>
            </a: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等线" panose="02010600030101010101" pitchFamily="2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通常情况考虑的是一个两分类问题，数据点用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来表示，这是一个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维向量，而类别用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来表示，可以取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或者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，分别代表两个不同的类。一个线性分类器就是要在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维的数据空间中找到一个超平面，其方程可以表示为：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4E3291-D046-4CF0-8E2C-28875099A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52" y="3863310"/>
            <a:ext cx="2864528" cy="9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2673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574</TotalTime>
  <Words>1256</Words>
  <Application>Microsoft Office PowerPoint</Application>
  <PresentationFormat>宽屏</PresentationFormat>
  <Paragraphs>175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仿宋_GB2312</vt:lpstr>
      <vt:lpstr>Arial</vt:lpstr>
      <vt:lpstr>Century Gothic</vt:lpstr>
      <vt:lpstr>Wingdings</vt:lpstr>
      <vt:lpstr>Wingdings 3</vt:lpstr>
      <vt:lpstr>丝状</vt:lpstr>
      <vt:lpstr>SVM原理分享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Scrapy-redis 分布式爬虫</dc:title>
  <dc:creator>chen</dc:creator>
  <cp:lastModifiedBy>chen</cp:lastModifiedBy>
  <cp:revision>46</cp:revision>
  <dcterms:created xsi:type="dcterms:W3CDTF">2018-09-20T02:20:24Z</dcterms:created>
  <dcterms:modified xsi:type="dcterms:W3CDTF">2019-08-28T04:00:15Z</dcterms:modified>
</cp:coreProperties>
</file>