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8" r:id="rId3"/>
    <p:sldId id="262" r:id="rId4"/>
    <p:sldId id="261" r:id="rId5"/>
    <p:sldId id="257" r:id="rId6"/>
    <p:sldId id="278" r:id="rId7"/>
    <p:sldId id="264" r:id="rId8"/>
    <p:sldId id="259" r:id="rId9"/>
    <p:sldId id="260" r:id="rId10"/>
    <p:sldId id="266" r:id="rId11"/>
    <p:sldId id="265" r:id="rId12"/>
    <p:sldId id="268" r:id="rId13"/>
    <p:sldId id="269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77" r:id="rId23"/>
    <p:sldId id="281" r:id="rId24"/>
    <p:sldId id="282" r:id="rId25"/>
    <p:sldId id="284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7" autoAdjust="0"/>
    <p:restoredTop sz="95428" autoAdjust="0"/>
  </p:normalViewPr>
  <p:slideViewPr>
    <p:cSldViewPr snapToGrid="0">
      <p:cViewPr varScale="1">
        <p:scale>
          <a:sx n="99" d="100"/>
          <a:sy n="99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15910-FA17-4113-8F89-665E55FC757E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B508F-DA76-411E-A2BE-B718A403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36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B508F-DA76-411E-A2BE-B718A4036F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161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1940</a:t>
            </a:r>
            <a:r>
              <a:rPr lang="zh-CN" altLang="en-US" dirty="0"/>
              <a:t>年起，首先提出了</a:t>
            </a:r>
            <a:r>
              <a:rPr lang="en-US" altLang="zh-CN" dirty="0"/>
              <a:t>MP</a:t>
            </a:r>
            <a:r>
              <a:rPr lang="zh-CN" altLang="en-US" dirty="0"/>
              <a:t>模型</a:t>
            </a:r>
            <a:r>
              <a:rPr lang="en-US" altLang="zh-CN" dirty="0"/>
              <a:t>Hebb(</a:t>
            </a:r>
            <a:r>
              <a:rPr lang="zh-CN" altLang="en-US" dirty="0"/>
              <a:t>海布</a:t>
            </a:r>
            <a:r>
              <a:rPr lang="en-US" altLang="zh-CN" dirty="0"/>
              <a:t>)</a:t>
            </a:r>
            <a:r>
              <a:rPr lang="zh-CN" altLang="en-US" dirty="0"/>
              <a:t>学习规则</a:t>
            </a:r>
            <a:r>
              <a:rPr lang="en-US" altLang="zh-CN" dirty="0"/>
              <a:t>.</a:t>
            </a:r>
            <a:r>
              <a:rPr lang="zh-CN" altLang="en-US" dirty="0"/>
              <a:t>这是神经网络的起源，也奠定了神经网络的基础模型。</a:t>
            </a:r>
          </a:p>
          <a:p>
            <a:r>
              <a:rPr lang="zh-CN" altLang="en-US" dirty="0"/>
              <a:t>第一波浪潮。在</a:t>
            </a:r>
            <a:r>
              <a:rPr lang="en-US" altLang="zh-CN" dirty="0"/>
              <a:t>1960</a:t>
            </a:r>
            <a:r>
              <a:rPr lang="zh-CN" altLang="en-US" dirty="0"/>
              <a:t>年，提出了感知机模型，感知机模型可以对简单的数据节点进行分类，这个发现引起了第一波的</a:t>
            </a:r>
            <a:r>
              <a:rPr lang="en-US" altLang="zh-CN" dirty="0"/>
              <a:t>AI</a:t>
            </a:r>
            <a:r>
              <a:rPr lang="zh-CN" altLang="en-US" dirty="0"/>
              <a:t>浪潮，因为人们认为简单的感知机可以实现分类功能，那通过组合可以实现更复杂的功能，但后面发现感知机无法模拟异或运算，无法处理非线性的问题，第一波浪潮就这样沉入了低谷。</a:t>
            </a:r>
          </a:p>
          <a:p>
            <a:r>
              <a:rPr lang="zh-CN" altLang="en-US" dirty="0"/>
              <a:t>第二波浪潮。</a:t>
            </a:r>
            <a:r>
              <a:rPr lang="en-US" altLang="zh-CN" dirty="0"/>
              <a:t>1980</a:t>
            </a:r>
            <a:r>
              <a:rPr lang="zh-CN" altLang="en-US" dirty="0"/>
              <a:t>年</a:t>
            </a:r>
            <a:r>
              <a:rPr lang="en-US" altLang="zh-CN" dirty="0" err="1"/>
              <a:t>Hopfiled</a:t>
            </a:r>
            <a:r>
              <a:rPr lang="zh-CN" altLang="en-US" dirty="0"/>
              <a:t>网络，</a:t>
            </a:r>
            <a:r>
              <a:rPr lang="en-US" altLang="zh-CN" dirty="0"/>
              <a:t>Boltzmann</a:t>
            </a:r>
            <a:r>
              <a:rPr lang="zh-CN" altLang="en-US" dirty="0"/>
              <a:t>机和</a:t>
            </a:r>
            <a:r>
              <a:rPr lang="en-US" altLang="zh-CN" dirty="0"/>
              <a:t>BP</a:t>
            </a:r>
            <a:r>
              <a:rPr lang="zh-CN" altLang="en-US" dirty="0"/>
              <a:t>算法的提出，人们发现可以增加网络的深度来实现非线性的功能，所以开始了第二次浪潮。但是在</a:t>
            </a:r>
            <a:r>
              <a:rPr lang="en-US" altLang="zh-CN" dirty="0"/>
              <a:t>80</a:t>
            </a:r>
            <a:r>
              <a:rPr lang="zh-CN" altLang="en-US" dirty="0"/>
              <a:t>年代，计算机的计算能力十分有限，很难训练出一个有效的模型来使用，所以导致了这种方式始终处于鸡肋的状态。再加上同一时期浅层方法的成功，如</a:t>
            </a:r>
            <a:r>
              <a:rPr lang="en-US" altLang="zh-CN" dirty="0"/>
              <a:t>SVM(1995)</a:t>
            </a:r>
            <a:r>
              <a:rPr lang="zh-CN" altLang="en-US" dirty="0"/>
              <a:t>， 使得人们转为研究浅层的方法。</a:t>
            </a:r>
            <a:br>
              <a:rPr lang="zh-CN" altLang="en-US" dirty="0"/>
            </a:br>
            <a:r>
              <a:rPr lang="en-US" altLang="zh-CN" dirty="0"/>
              <a:t>1998</a:t>
            </a:r>
            <a:r>
              <a:rPr lang="zh-CN" altLang="en-US" dirty="0"/>
              <a:t>年</a:t>
            </a:r>
            <a:r>
              <a:rPr lang="en-US" altLang="zh-CN" dirty="0"/>
              <a:t>CNN</a:t>
            </a:r>
            <a:r>
              <a:rPr lang="zh-CN" altLang="en-US" dirty="0"/>
              <a:t>被提出，也应用到了邮政局的邮政编码识别，但是因为当时并不重视这种深度网络，导致并没有火起来。</a:t>
            </a:r>
          </a:p>
          <a:p>
            <a:r>
              <a:rPr lang="zh-CN" altLang="en-US" dirty="0"/>
              <a:t>第三波浪潮。到了</a:t>
            </a:r>
            <a:r>
              <a:rPr lang="en-US" altLang="zh-CN" dirty="0"/>
              <a:t>2006</a:t>
            </a:r>
            <a:r>
              <a:rPr lang="zh-CN" altLang="en-US" dirty="0"/>
              <a:t>年，</a:t>
            </a:r>
            <a:r>
              <a:rPr lang="en-US" altLang="zh-CN" dirty="0"/>
              <a:t>Hinton</a:t>
            </a:r>
            <a:r>
              <a:rPr lang="zh-CN" altLang="en-US" dirty="0"/>
              <a:t>提出了</a:t>
            </a:r>
            <a:r>
              <a:rPr lang="en-US" altLang="zh-CN" dirty="0"/>
              <a:t>DBN</a:t>
            </a:r>
            <a:r>
              <a:rPr lang="zh-CN" altLang="en-US" dirty="0"/>
              <a:t>，解决了更深层次的网络是可以通过一些策略更好的训练和实现，所以就引起了现在深度学习的第三次浪潮。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B508F-DA76-411E-A2BE-B718A4036F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84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实际上，阶跃函数相当于阈值，超过阈值就赋予一定的输出、低于阈值就没有输出；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B508F-DA76-411E-A2BE-B718A4036F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783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的普通过程，从固定尺寸的输入到固定尺寸的输出（比如图像分类）。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输出是序列（例如图像标注：输入是一张图像，输出是单词的序列）。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输入是序列（例如情绪分析：输入是一个句子，输出是对句子属于正面还是负面情绪的分类）。</a:t>
            </a:r>
            <a:br>
              <a:rPr lang="zh-CN" altLang="en-US" dirty="0"/>
            </a:b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输入输出都是序列（比如机器翻译：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输入一个英文句子输出一个法文句子）。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同步的输入输出序列（比如视频分类中，我们将对视频的每一帧都打标签）。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B508F-DA76-411E-A2BE-B718A4036FC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147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B508F-DA76-411E-A2BE-B718A4036FC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5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B508F-DA76-411E-A2BE-B718A4036FC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2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B508F-DA76-411E-A2BE-B718A4036FC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9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  <a:prstGeom prst="rect">
            <a:avLst/>
          </a:prstGeo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5F0F-FA78-478A-96CA-1BE966753A6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75ED-A53B-48F9-AF3B-7D3FA7B12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8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5F0F-FA78-478A-96CA-1BE966753A6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75ED-A53B-48F9-AF3B-7D3FA7B12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60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60D5F0F-FA78-478A-96CA-1BE966753A6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C8875ED-A53B-48F9-AF3B-7D3FA7B12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6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5F0F-FA78-478A-96CA-1BE966753A6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75ED-A53B-48F9-AF3B-7D3FA7B12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4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1970112"/>
            <a:ext cx="2762743" cy="182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0D5F0F-FA78-478A-96CA-1BE966753A6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8875ED-A53B-48F9-AF3B-7D3FA7B12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7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5F0F-FA78-478A-96CA-1BE966753A6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75ED-A53B-48F9-AF3B-7D3FA7B12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3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5F0F-FA78-478A-96CA-1BE966753A6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75ED-A53B-48F9-AF3B-7D3FA7B12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4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5F0F-FA78-478A-96CA-1BE966753A6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75ED-A53B-48F9-AF3B-7D3FA7B12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36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D06D5125-52F5-4065-A56D-34CAEA2A1ECB}"/>
              </a:ext>
            </a:extLst>
          </p:cNvPr>
          <p:cNvSpPr/>
          <p:nvPr userDrawn="1"/>
        </p:nvSpPr>
        <p:spPr>
          <a:xfrm>
            <a:off x="814646" y="0"/>
            <a:ext cx="598517" cy="39865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83ACBE-2076-425F-B1EA-0E9ADFE8DC8C}"/>
              </a:ext>
            </a:extLst>
          </p:cNvPr>
          <p:cNvSpPr/>
          <p:nvPr userDrawn="1"/>
        </p:nvSpPr>
        <p:spPr>
          <a:xfrm>
            <a:off x="1615441" y="2161309"/>
            <a:ext cx="598517" cy="46966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91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5F0F-FA78-478A-96CA-1BE966753A6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75ED-A53B-48F9-AF3B-7D3FA7B12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7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5F0F-FA78-478A-96CA-1BE966753A6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75ED-A53B-48F9-AF3B-7D3FA7B12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3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2" y="176109"/>
            <a:ext cx="12191517" cy="6697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60D5F0F-FA78-478A-96CA-1BE966753A6D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C8875ED-A53B-48F9-AF3B-7D3FA7B12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47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layground.tensorflow.org/#activation=tanh&amp;batchSize=10&amp;dataset=circle&amp;regDataset=reg-plane&amp;learningRate=0.03&amp;regularizationRate=0&amp;noise=0&amp;networkShape=4,2&amp;seed=0.64625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4" Type="http://schemas.openxmlformats.org/officeDocument/2006/relationships/image" Target="../media/image4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hyperlink" Target="https://www.zybuluo.com/hanbingtao/note/54145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93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1.gif"/><Relationship Id="rId3" Type="http://schemas.openxmlformats.org/officeDocument/2006/relationships/image" Target="../media/image99.png"/><Relationship Id="rId7" Type="http://schemas.openxmlformats.org/officeDocument/2006/relationships/image" Target="../media/image104.png"/><Relationship Id="rId12" Type="http://schemas.openxmlformats.org/officeDocument/2006/relationships/image" Target="../media/image110.gif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9.gif"/><Relationship Id="rId5" Type="http://schemas.openxmlformats.org/officeDocument/2006/relationships/image" Target="../media/image101.png"/><Relationship Id="rId10" Type="http://schemas.openxmlformats.org/officeDocument/2006/relationships/image" Target="../media/image107.png"/><Relationship Id="rId4" Type="http://schemas.openxmlformats.org/officeDocument/2006/relationships/image" Target="../media/image100.png"/><Relationship Id="rId9" Type="http://schemas.openxmlformats.org/officeDocument/2006/relationships/image" Target="../media/image10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A53D74-3D52-45EB-B6C2-38492E737F25}"/>
              </a:ext>
            </a:extLst>
          </p:cNvPr>
          <p:cNvSpPr txBox="1"/>
          <p:nvPr/>
        </p:nvSpPr>
        <p:spPr>
          <a:xfrm>
            <a:off x="1070039" y="2482010"/>
            <a:ext cx="10051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</a:rPr>
              <a:t>深度学习</a:t>
            </a:r>
            <a:r>
              <a:rPr lang="en-US" altLang="zh-CN" sz="6000" b="1" dirty="0">
                <a:solidFill>
                  <a:schemeClr val="bg1"/>
                </a:solidFill>
              </a:rPr>
              <a:t>——RNN</a:t>
            </a:r>
            <a:r>
              <a:rPr lang="zh-CN" altLang="en-US" sz="6000" b="1" dirty="0">
                <a:solidFill>
                  <a:schemeClr val="bg1"/>
                </a:solidFill>
              </a:rPr>
              <a:t>分享（初探）</a:t>
            </a:r>
          </a:p>
        </p:txBody>
      </p:sp>
    </p:spTree>
    <p:extLst>
      <p:ext uri="{BB962C8B-B14F-4D97-AF65-F5344CB8AC3E}">
        <p14:creationId xmlns:p14="http://schemas.microsoft.com/office/powerpoint/2010/main" val="409786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88A6AD-0C73-407A-BD77-1E0E0D0664A4}"/>
              </a:ext>
            </a:extLst>
          </p:cNvPr>
          <p:cNvSpPr/>
          <p:nvPr/>
        </p:nvSpPr>
        <p:spPr>
          <a:xfrm>
            <a:off x="148118" y="225842"/>
            <a:ext cx="6316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二、深度学习基础知识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线性单元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21AAAF-E6DB-432A-837C-58A00B19B4DA}"/>
              </a:ext>
            </a:extLst>
          </p:cNvPr>
          <p:cNvSpPr/>
          <p:nvPr/>
        </p:nvSpPr>
        <p:spPr>
          <a:xfrm>
            <a:off x="1884211" y="2734759"/>
            <a:ext cx="9873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为了书写和计算方便，我们可以令   等于  ，同时令   对应于特征   。由于  其实并不存在，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我们可以令它的值永远为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。也就是说：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B98AAB-422D-4984-8E40-0BE730EE6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48" y="2023781"/>
            <a:ext cx="6466866" cy="6109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9D452DA-6EB7-45DF-94B6-9542CD707368}"/>
              </a:ext>
            </a:extLst>
          </p:cNvPr>
          <p:cNvSpPr txBox="1"/>
          <p:nvPr/>
        </p:nvSpPr>
        <p:spPr>
          <a:xfrm>
            <a:off x="1884211" y="1554451"/>
            <a:ext cx="545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当模型输入变量有</a:t>
            </a:r>
            <a:r>
              <a:rPr lang="en-US" altLang="zh-CN" dirty="0"/>
              <a:t>4</a:t>
            </a:r>
            <a:r>
              <a:rPr lang="zh-CN" altLang="en-US" dirty="0"/>
              <a:t>个特征，   可以表示为如下：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147CCE-4D1F-4F5B-8C6C-9628E15C4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128" y="1581632"/>
            <a:ext cx="198589" cy="279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949E75-FB4E-467B-8C8F-C0E45F4A7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749" y="2743782"/>
            <a:ext cx="291371" cy="2986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715B513-9540-4E5F-98F5-1D0304DFA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908" y="2793448"/>
            <a:ext cx="214006" cy="2623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2EC8496-E7C5-46B3-AC0B-D304FE298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2823" y="2793201"/>
            <a:ext cx="243039" cy="2501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2335B73-31B0-468E-9E63-793D84941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612" y="2748581"/>
            <a:ext cx="291371" cy="29865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D38DB47-964B-42CE-806A-50710BB193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8585" y="2791816"/>
            <a:ext cx="243039" cy="25018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93CBFEF-3599-4396-937A-A9966BC9C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8320" y="3487005"/>
            <a:ext cx="3436272" cy="65304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E0185D1-7EF3-41BC-92BC-1F509DAB7E42}"/>
              </a:ext>
            </a:extLst>
          </p:cNvPr>
          <p:cNvSpPr txBox="1"/>
          <p:nvPr/>
        </p:nvSpPr>
        <p:spPr>
          <a:xfrm>
            <a:off x="1884211" y="4223235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这样，上面的式子可以写成：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D59CB7E-9F2C-4A75-8A23-910C98F194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1376" y="4633581"/>
            <a:ext cx="8275783" cy="96269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8FA0552-44C1-4179-85F0-356B3B95AF0B}"/>
              </a:ext>
            </a:extLst>
          </p:cNvPr>
          <p:cNvSpPr/>
          <p:nvPr/>
        </p:nvSpPr>
        <p:spPr>
          <a:xfrm>
            <a:off x="1886129" y="5660927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我们还可以把上式写成向量的形式：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2F6F568-60E6-4126-B77E-B189E5A9A4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7701" y="6130545"/>
            <a:ext cx="2775340" cy="71821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73BF194-1E6F-4ABE-9DEA-8C7C1211D55E}"/>
              </a:ext>
            </a:extLst>
          </p:cNvPr>
          <p:cNvSpPr txBox="1"/>
          <p:nvPr/>
        </p:nvSpPr>
        <p:spPr>
          <a:xfrm>
            <a:off x="240672" y="968942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线性单元模型：</a:t>
            </a:r>
          </a:p>
        </p:txBody>
      </p:sp>
    </p:spTree>
    <p:extLst>
      <p:ext uri="{BB962C8B-B14F-4D97-AF65-F5344CB8AC3E}">
        <p14:creationId xmlns:p14="http://schemas.microsoft.com/office/powerpoint/2010/main" val="102487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98BB0B-35E3-44FC-A68C-FD57DAAD5D0B}"/>
              </a:ext>
            </a:extLst>
          </p:cNvPr>
          <p:cNvSpPr/>
          <p:nvPr/>
        </p:nvSpPr>
        <p:spPr>
          <a:xfrm>
            <a:off x="148118" y="225842"/>
            <a:ext cx="6316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二、深度学习基础知识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线性单元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07D9CD-4166-4703-B346-4D27A1F26402}"/>
              </a:ext>
            </a:extLst>
          </p:cNvPr>
          <p:cNvSpPr/>
          <p:nvPr/>
        </p:nvSpPr>
        <p:spPr>
          <a:xfrm>
            <a:off x="254282" y="1064567"/>
            <a:ext cx="5444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线性单元目标函数（线性单元训练）：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636BC5-0BB4-4CBC-B167-56A4CB80C290}"/>
              </a:ext>
            </a:extLst>
          </p:cNvPr>
          <p:cNvSpPr txBox="1"/>
          <p:nvPr/>
        </p:nvSpPr>
        <p:spPr>
          <a:xfrm>
            <a:off x="849743" y="2401629"/>
            <a:ext cx="214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、定义单样本误差：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6A2703-01AD-47B8-80B9-C671D4070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355" y="2178486"/>
            <a:ext cx="1942857" cy="80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352BAC8-E7C3-49D5-9AC6-88EFDE5DC281}"/>
              </a:ext>
            </a:extLst>
          </p:cNvPr>
          <p:cNvSpPr txBox="1"/>
          <p:nvPr/>
        </p:nvSpPr>
        <p:spPr>
          <a:xfrm>
            <a:off x="572244" y="1778855"/>
            <a:ext cx="883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假设：已知样本特征     ，样本对应的标记     ，通过线性单元模型计算得到输出结果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D182D34-4DC3-4944-B9E7-B824EB04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507" y="1861323"/>
            <a:ext cx="189188" cy="2270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826866F-6AAE-4A9C-91DB-194FF5906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788" y="1818488"/>
            <a:ext cx="198589" cy="2790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B27539D-83E9-427D-A60A-F8CAAF441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120" y="1818487"/>
            <a:ext cx="198728" cy="29441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E815F49-405F-46E6-9A5D-1974675D3218}"/>
              </a:ext>
            </a:extLst>
          </p:cNvPr>
          <p:cNvSpPr txBox="1"/>
          <p:nvPr/>
        </p:nvSpPr>
        <p:spPr>
          <a:xfrm>
            <a:off x="849741" y="3031842"/>
            <a:ext cx="1097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、定义（所有）样本误差：                              其中    </a:t>
            </a:r>
            <a:r>
              <a:rPr lang="zh-CN" altLang="en-US" dirty="0"/>
              <a:t>表示第一个样本的误差（其余类推）</a:t>
            </a:r>
            <a:endParaRPr lang="zh-CN" altLang="en-US" dirty="0">
              <a:latin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C6C0DFC-BD88-4462-B2BD-FF88168DA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587" y="2939320"/>
            <a:ext cx="3448035" cy="54180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AD4F92A-C729-4FC0-B755-2FF886A3A8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1530" y="2999839"/>
            <a:ext cx="353980" cy="42076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FC63BA3-19B8-49C2-B6A8-B28174F9A193}"/>
              </a:ext>
            </a:extLst>
          </p:cNvPr>
          <p:cNvSpPr txBox="1"/>
          <p:nvPr/>
        </p:nvSpPr>
        <p:spPr>
          <a:xfrm>
            <a:off x="1203113" y="3585840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改写：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D1DB672-8108-4118-A775-9A02C59BD6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9731" y="3585840"/>
            <a:ext cx="3046947" cy="169503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E37A636-BD84-433F-8554-0BC766027A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0780" y="5961860"/>
            <a:ext cx="1250777" cy="593152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58C5536-457E-4F97-8ED0-117ECDB33BF1}"/>
              </a:ext>
            </a:extLst>
          </p:cNvPr>
          <p:cNvCxnSpPr>
            <a:cxnSpLocks/>
          </p:cNvCxnSpPr>
          <p:nvPr/>
        </p:nvCxnSpPr>
        <p:spPr>
          <a:xfrm flipH="1">
            <a:off x="2503055" y="5144655"/>
            <a:ext cx="1071420" cy="8172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381A184-5802-41AE-A721-37AD30A87A71}"/>
              </a:ext>
            </a:extLst>
          </p:cNvPr>
          <p:cNvSpPr txBox="1"/>
          <p:nvPr/>
        </p:nvSpPr>
        <p:spPr>
          <a:xfrm>
            <a:off x="1230821" y="5961860"/>
            <a:ext cx="64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其中：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74CC8806-DEB4-49F6-9A6A-9BFE54A34680}"/>
              </a:ext>
            </a:extLst>
          </p:cNvPr>
          <p:cNvSpPr/>
          <p:nvPr/>
        </p:nvSpPr>
        <p:spPr>
          <a:xfrm>
            <a:off x="5543295" y="5077313"/>
            <a:ext cx="1190013" cy="40712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9D2E4BE-4128-4AB0-A399-B6B17DB09B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9925" y="4530295"/>
            <a:ext cx="3507523" cy="1501162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6F23C8DE-17E4-4AA9-B503-0BF5CC44B5B4}"/>
              </a:ext>
            </a:extLst>
          </p:cNvPr>
          <p:cNvSpPr txBox="1"/>
          <p:nvPr/>
        </p:nvSpPr>
        <p:spPr>
          <a:xfrm>
            <a:off x="5535494" y="4725927"/>
            <a:ext cx="150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目标函数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C00D75D-089C-4EC6-BABE-D931FF600C22}"/>
              </a:ext>
            </a:extLst>
          </p:cNvPr>
          <p:cNvSpPr txBox="1"/>
          <p:nvPr/>
        </p:nvSpPr>
        <p:spPr>
          <a:xfrm>
            <a:off x="5143506" y="5569468"/>
            <a:ext cx="228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+mn-ea"/>
              </a:rPr>
              <a:t>越小越好，为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0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最好</a:t>
            </a:r>
          </a:p>
        </p:txBody>
      </p:sp>
    </p:spTree>
    <p:extLst>
      <p:ext uri="{BB962C8B-B14F-4D97-AF65-F5344CB8AC3E}">
        <p14:creationId xmlns:p14="http://schemas.microsoft.com/office/powerpoint/2010/main" val="53452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E76638-B56F-458D-A7D7-D6304E90BF4D}"/>
              </a:ext>
            </a:extLst>
          </p:cNvPr>
          <p:cNvSpPr/>
          <p:nvPr/>
        </p:nvSpPr>
        <p:spPr>
          <a:xfrm>
            <a:off x="148118" y="225842"/>
            <a:ext cx="775885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二、深度学习基础知识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</a:rPr>
              <a:t>梯度下降优化算法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133846-93A8-41F1-96FE-04A745FAA35B}"/>
              </a:ext>
            </a:extLst>
          </p:cNvPr>
          <p:cNvSpPr txBox="1"/>
          <p:nvPr/>
        </p:nvSpPr>
        <p:spPr>
          <a:xfrm>
            <a:off x="336617" y="1216144"/>
            <a:ext cx="1102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	</a:t>
            </a:r>
            <a:r>
              <a:rPr lang="zh-CN" altLang="en-US" b="1" dirty="0">
                <a:latin typeface="+mn-ea"/>
              </a:rPr>
              <a:t>为了找到目标函数的最小值，对我们而言，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求导，取值点就可以做到。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   </a:t>
            </a:r>
            <a:r>
              <a:rPr lang="zh-CN" altLang="en-US" b="1" dirty="0">
                <a:latin typeface="+mn-ea"/>
              </a:rPr>
              <a:t>但是，计算机做不到，它不会解方程，但它可以凭借强大的计算能力，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一步一步的去把函数的极值点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『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试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』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出来</a:t>
            </a:r>
            <a:r>
              <a:rPr lang="zh-CN" altLang="en-US" b="1" dirty="0">
                <a:latin typeface="+mn-ea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CCAFF5-0167-4D0B-B61A-5AD1189B4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2" y="2533649"/>
            <a:ext cx="3452519" cy="349567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3C0C9D0-6F47-45B3-B334-C83B843BCD69}"/>
              </a:ext>
            </a:extLst>
          </p:cNvPr>
          <p:cNvSpPr/>
          <p:nvPr/>
        </p:nvSpPr>
        <p:spPr>
          <a:xfrm>
            <a:off x="5009871" y="2533649"/>
            <a:ext cx="6553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知识点：</a:t>
            </a:r>
            <a:r>
              <a:rPr lang="en-US" altLang="zh-CN" b="1" dirty="0"/>
              <a:t>1</a:t>
            </a:r>
            <a:r>
              <a:rPr lang="zh-CN" altLang="en-US" b="1" dirty="0"/>
              <a:t>）梯度</a:t>
            </a:r>
            <a:r>
              <a:rPr lang="zh-CN" altLang="en-US" dirty="0"/>
              <a:t>是一个向量，它指向</a:t>
            </a:r>
            <a:r>
              <a:rPr lang="zh-CN" altLang="en-US" b="1" dirty="0"/>
              <a:t>函数值上升最快</a:t>
            </a:r>
            <a:r>
              <a:rPr lang="zh-CN" altLang="en-US" dirty="0"/>
              <a:t>的方向。</a:t>
            </a:r>
            <a:endParaRPr lang="en-US" altLang="zh-CN" dirty="0"/>
          </a:p>
          <a:p>
            <a:r>
              <a:rPr lang="en-US" altLang="zh-CN" dirty="0"/>
              <a:t>		2</a:t>
            </a:r>
            <a:r>
              <a:rPr lang="zh-CN" altLang="en-US" dirty="0"/>
              <a:t>）梯度下降就是对梯度取反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13EB88-0DAC-46D2-A4CF-ADB62AA44F5A}"/>
              </a:ext>
            </a:extLst>
          </p:cNvPr>
          <p:cNvSpPr txBox="1"/>
          <p:nvPr/>
        </p:nvSpPr>
        <p:spPr>
          <a:xfrm>
            <a:off x="5057775" y="3514725"/>
            <a:ext cx="455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于是：                                                   ，其中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A50CC3F-596D-47B7-ABD2-38CAFC033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326" y="3514725"/>
            <a:ext cx="2257425" cy="4432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62D8112-A557-4AC4-8BCB-006001E94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262" y="3400334"/>
            <a:ext cx="2132439" cy="61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1178A3-BF08-4509-8C32-414D8F083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585" y="4436417"/>
            <a:ext cx="6311967" cy="36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59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0E2D41-2995-4C5F-8F92-636A4FAC34B6}"/>
              </a:ext>
            </a:extLst>
          </p:cNvPr>
          <p:cNvSpPr/>
          <p:nvPr/>
        </p:nvSpPr>
        <p:spPr>
          <a:xfrm>
            <a:off x="148118" y="225842"/>
            <a:ext cx="7758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二、深度学习基础知识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</a:rPr>
              <a:t>梯度下降优化算法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721AB3-6891-4F5B-AA66-7B064D19E584}"/>
              </a:ext>
            </a:extLst>
          </p:cNvPr>
          <p:cNvSpPr txBox="1"/>
          <p:nvPr/>
        </p:nvSpPr>
        <p:spPr>
          <a:xfrm>
            <a:off x="238125" y="971550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推理过程：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5C73FD-C70B-4641-82A7-2295259CD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0" y="1605554"/>
            <a:ext cx="2828571" cy="11523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023ADD-8049-4B76-A80E-5ECC5C971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612" y="2767788"/>
            <a:ext cx="2838095" cy="1142857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90AA804-D005-4896-8761-91D60DD60D3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141750" y="3029691"/>
            <a:ext cx="788221" cy="49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60FD008-91F1-4937-8E22-EC6C61976570}"/>
              </a:ext>
            </a:extLst>
          </p:cNvPr>
          <p:cNvSpPr txBox="1"/>
          <p:nvPr/>
        </p:nvSpPr>
        <p:spPr>
          <a:xfrm>
            <a:off x="481263" y="3523358"/>
            <a:ext cx="227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）提出常数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2662BE-793F-4D5B-809B-762F2F00D92E}"/>
              </a:ext>
            </a:extLst>
          </p:cNvPr>
          <p:cNvSpPr txBox="1"/>
          <p:nvPr/>
        </p:nvSpPr>
        <p:spPr>
          <a:xfrm>
            <a:off x="3929971" y="1573062"/>
            <a:ext cx="323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）将完全平方和进行展开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</a:t>
            </a:r>
            <a:r>
              <a:rPr lang="zh-CN" altLang="en-US" dirty="0">
                <a:latin typeface="+mn-ea"/>
              </a:rPr>
              <a:t>是常数、而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0C411E2-B135-43DD-A13D-86426847C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3" y="2734643"/>
            <a:ext cx="2660487" cy="60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F5CCD02-2B32-446A-9368-738E4D2A3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162" y="1896227"/>
            <a:ext cx="257143" cy="29523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3C2EF62-F035-45F9-B517-0DAB016705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8023" y="1896227"/>
            <a:ext cx="1219048" cy="56190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D3E422B-C3D5-4221-873E-2C27671DC3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8105" y="1628917"/>
            <a:ext cx="1990476" cy="590476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B9B59D40-ED10-4AA1-9792-C9DC7B3F2891}"/>
              </a:ext>
            </a:extLst>
          </p:cNvPr>
          <p:cNvSpPr/>
          <p:nvPr/>
        </p:nvSpPr>
        <p:spPr>
          <a:xfrm>
            <a:off x="7478282" y="2403364"/>
            <a:ext cx="3404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）考虑到只有  为 </a:t>
            </a:r>
            <a:r>
              <a:rPr lang="en-US" altLang="zh-CN" dirty="0">
                <a:latin typeface="+mn-ea"/>
              </a:rPr>
              <a:t>w </a:t>
            </a:r>
            <a:r>
              <a:rPr lang="zh-CN" altLang="en-US" dirty="0">
                <a:latin typeface="+mn-ea"/>
              </a:rPr>
              <a:t>的函数于是分别对左边公式分部求偏导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E8E8781-C8A6-4B4F-9574-6A94BEA9FC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0362" y="2475687"/>
            <a:ext cx="133333" cy="266667"/>
          </a:xfrm>
          <a:prstGeom prst="rect">
            <a:avLst/>
          </a:prstGeom>
        </p:spPr>
      </p:pic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EB44B7B-41ED-414E-B835-8B44A923C02D}"/>
              </a:ext>
            </a:extLst>
          </p:cNvPr>
          <p:cNvCxnSpPr>
            <a:cxnSpLocks/>
          </p:cNvCxnSpPr>
          <p:nvPr/>
        </p:nvCxnSpPr>
        <p:spPr>
          <a:xfrm>
            <a:off x="6922061" y="3367919"/>
            <a:ext cx="2551634" cy="790195"/>
          </a:xfrm>
          <a:prstGeom prst="bentConnector3">
            <a:avLst>
              <a:gd name="adj1" fmla="val 99793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C64B31A0-9F2E-4080-BD79-ECF3E82EA5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8846" y="4198221"/>
            <a:ext cx="3318194" cy="1842010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8ED3301E-1808-4A2C-AAA9-76BD9B03E989}"/>
              </a:ext>
            </a:extLst>
          </p:cNvPr>
          <p:cNvSpPr/>
          <p:nvPr/>
        </p:nvSpPr>
        <p:spPr>
          <a:xfrm>
            <a:off x="8038105" y="614518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）第（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）步骤右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结果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C6E52F5-B1D5-4609-85F5-7E79FFB9B415}"/>
              </a:ext>
            </a:extLst>
          </p:cNvPr>
          <p:cNvCxnSpPr>
            <a:cxnSpLocks/>
          </p:cNvCxnSpPr>
          <p:nvPr/>
        </p:nvCxnSpPr>
        <p:spPr>
          <a:xfrm flipH="1">
            <a:off x="6545179" y="5075575"/>
            <a:ext cx="645997" cy="14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F6E68C84-FE0C-450D-83EC-D3826FAEE5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9232" y="4351303"/>
            <a:ext cx="2855947" cy="1448543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39A1F89C-26E6-4EF3-9AEB-BC546B722C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151" y="5556734"/>
            <a:ext cx="3003454" cy="628068"/>
          </a:xfrm>
          <a:prstGeom prst="rect">
            <a:avLst/>
          </a:prstGeom>
        </p:spPr>
      </p:pic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D50DBD2-A019-4929-925B-48A83DE24B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31879" y="5013675"/>
            <a:ext cx="1750293" cy="491975"/>
          </a:xfrm>
          <a:prstGeom prst="bentConnector3">
            <a:avLst>
              <a:gd name="adj1" fmla="val 100043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6B056FD1-2C66-4A47-95B7-A270CCC9861D}"/>
              </a:ext>
            </a:extLst>
          </p:cNvPr>
          <p:cNvSpPr txBox="1"/>
          <p:nvPr/>
        </p:nvSpPr>
        <p:spPr>
          <a:xfrm>
            <a:off x="4418874" y="5982068"/>
            <a:ext cx="227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）结果带入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A0977A97-88FD-4268-B8CF-A77C744420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8441" y="6030347"/>
            <a:ext cx="619048" cy="266667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0956AA6B-4B10-4B33-82F0-34B634CF9EE4}"/>
              </a:ext>
            </a:extLst>
          </p:cNvPr>
          <p:cNvSpPr/>
          <p:nvPr/>
        </p:nvSpPr>
        <p:spPr>
          <a:xfrm>
            <a:off x="313180" y="629701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6</a:t>
            </a:r>
            <a:r>
              <a:rPr lang="zh-CN" altLang="en-US" dirty="0">
                <a:latin typeface="+mn-ea"/>
              </a:rPr>
              <a:t>）求解出优化函数</a:t>
            </a:r>
          </a:p>
        </p:txBody>
      </p:sp>
    </p:spTree>
    <p:extLst>
      <p:ext uri="{BB962C8B-B14F-4D97-AF65-F5344CB8AC3E}">
        <p14:creationId xmlns:p14="http://schemas.microsoft.com/office/powerpoint/2010/main" val="150066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5B18795-FDFF-4089-B894-DD6155548BBE}"/>
              </a:ext>
            </a:extLst>
          </p:cNvPr>
          <p:cNvSpPr/>
          <p:nvPr/>
        </p:nvSpPr>
        <p:spPr>
          <a:xfrm>
            <a:off x="148118" y="225842"/>
            <a:ext cx="6316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二、深度学习基础知识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神经网络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E6DE43-6EF6-46B8-8A8B-A53443D6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143" y="4248476"/>
            <a:ext cx="9142857" cy="26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E87EEA-23F9-46A6-97B7-9B8F1FE8D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1" y="955287"/>
            <a:ext cx="5696923" cy="31835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DD3A3CC-18FA-4B2F-86C9-BA1F8E8D2D3B}"/>
              </a:ext>
            </a:extLst>
          </p:cNvPr>
          <p:cNvSpPr txBox="1"/>
          <p:nvPr/>
        </p:nvSpPr>
        <p:spPr>
          <a:xfrm>
            <a:off x="7620571" y="2840195"/>
            <a:ext cx="388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此处需要考虑每个神经元的激活函数：通常选取</a:t>
            </a:r>
            <a:r>
              <a:rPr lang="en-US" altLang="zh-CN" dirty="0"/>
              <a:t>sigmoid</a:t>
            </a:r>
            <a:r>
              <a:rPr lang="zh-CN" altLang="en-US" dirty="0"/>
              <a:t>、</a:t>
            </a:r>
            <a:r>
              <a:rPr lang="en-US" altLang="zh-CN" dirty="0"/>
              <a:t>tanh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9BB922A-1811-4ACF-ABB3-76EC1FE0EEB3}"/>
              </a:ext>
            </a:extLst>
          </p:cNvPr>
          <p:cNvCxnSpPr>
            <a:cxnSpLocks/>
          </p:cNvCxnSpPr>
          <p:nvPr/>
        </p:nvCxnSpPr>
        <p:spPr>
          <a:xfrm flipH="1" flipV="1">
            <a:off x="3647975" y="1358708"/>
            <a:ext cx="3301385" cy="21983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EA51D5D0-0EF3-4E40-893C-C3FC6D83E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360" y="951666"/>
            <a:ext cx="4791075" cy="16859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C36671-8D72-4F30-84E9-BF26A90E342A}"/>
              </a:ext>
            </a:extLst>
          </p:cNvPr>
          <p:cNvSpPr txBox="1"/>
          <p:nvPr/>
        </p:nvSpPr>
        <p:spPr>
          <a:xfrm>
            <a:off x="442763" y="4906907"/>
            <a:ext cx="188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看一看深度学习是怎么运作的？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47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E0E4702-70DA-4933-939E-725F83A5B528}"/>
              </a:ext>
            </a:extLst>
          </p:cNvPr>
          <p:cNvSpPr/>
          <p:nvPr/>
        </p:nvSpPr>
        <p:spPr>
          <a:xfrm>
            <a:off x="4208627" y="1609023"/>
            <a:ext cx="4113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常用的激活函数是</a:t>
            </a:r>
            <a:r>
              <a:rPr lang="en-US" altLang="zh-CN" sz="2000" dirty="0">
                <a:latin typeface="+mn-ea"/>
              </a:rPr>
              <a:t>sigmoid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tanh 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8" name="Picture 2" descr="File:Sigmoid Function.png">
            <a:extLst>
              <a:ext uri="{FF2B5EF4-FFF2-40B4-BE49-F238E27FC236}">
                <a16:creationId xmlns:a16="http://schemas.microsoft.com/office/drawing/2014/main" id="{2699B2BD-689E-4A53-9CFF-FEB7E2032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26" y="2073264"/>
            <a:ext cx="4766545" cy="357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ile:Tanh Function.png">
            <a:extLst>
              <a:ext uri="{FF2B5EF4-FFF2-40B4-BE49-F238E27FC236}">
                <a16:creationId xmlns:a16="http://schemas.microsoft.com/office/drawing/2014/main" id="{C2697ABA-1EA9-4BC9-A873-6F81A265D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219" y="2063923"/>
            <a:ext cx="4791456" cy="359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1E82AA-8E56-49B7-8FD5-4FEFEC5EF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435" y="5686086"/>
            <a:ext cx="2238095" cy="5142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3B6AB86-4F34-42BF-A10E-A411D3B5A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010" y="5657515"/>
            <a:ext cx="1714286" cy="54285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55441A2-1A7C-4C7F-AC68-B7425B318283}"/>
              </a:ext>
            </a:extLst>
          </p:cNvPr>
          <p:cNvSpPr/>
          <p:nvPr/>
        </p:nvSpPr>
        <p:spPr>
          <a:xfrm>
            <a:off x="148118" y="225842"/>
            <a:ext cx="6316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二、深度学习基础知识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神经网络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1E7405-BC15-471D-B3AA-01B9B88674F5}"/>
              </a:ext>
            </a:extLst>
          </p:cNvPr>
          <p:cNvSpPr/>
          <p:nvPr/>
        </p:nvSpPr>
        <p:spPr>
          <a:xfrm>
            <a:off x="379722" y="1101908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激活函数：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25CAE8B-2D4E-4847-AC80-80DF88D05223}"/>
              </a:ext>
            </a:extLst>
          </p:cNvPr>
          <p:cNvSpPr txBox="1"/>
          <p:nvPr/>
        </p:nvSpPr>
        <p:spPr>
          <a:xfrm>
            <a:off x="2242686" y="6275672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输出    范围（</a:t>
            </a:r>
            <a:r>
              <a:rPr lang="en-US" altLang="zh-CN" dirty="0">
                <a:latin typeface="+mj-ea"/>
                <a:ea typeface="+mj-ea"/>
              </a:rPr>
              <a:t>0,1</a:t>
            </a:r>
            <a:r>
              <a:rPr lang="zh-CN" altLang="en-US" dirty="0">
                <a:latin typeface="+mj-ea"/>
                <a:ea typeface="+mj-ea"/>
              </a:rPr>
              <a:t>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F59727-CC3B-4F76-9300-26CF0CDBDDA4}"/>
              </a:ext>
            </a:extLst>
          </p:cNvPr>
          <p:cNvSpPr/>
          <p:nvPr/>
        </p:nvSpPr>
        <p:spPr>
          <a:xfrm>
            <a:off x="8007074" y="627567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</a:rPr>
              <a:t>输出    范围（</a:t>
            </a:r>
            <a:r>
              <a:rPr lang="en-US" altLang="zh-CN" dirty="0">
                <a:latin typeface="+mj-ea"/>
              </a:rPr>
              <a:t>-1,1</a:t>
            </a:r>
            <a:r>
              <a:rPr lang="zh-CN" altLang="en-US" dirty="0">
                <a:latin typeface="+mj-ea"/>
              </a:rPr>
              <a:t>）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6886F1B-4FF1-41F8-8CBE-72EAFC571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2519" y="6222243"/>
            <a:ext cx="466667" cy="4761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3913698-0548-43DF-A363-77C2ACEC3B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0361" y="6240996"/>
            <a:ext cx="466667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79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FCC2008-D5FC-430F-AD47-F2FCF22C9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77" y="1111418"/>
            <a:ext cx="5696923" cy="31835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A767255-1D03-428F-8A7F-0D693B407DBB}"/>
              </a:ext>
            </a:extLst>
          </p:cNvPr>
          <p:cNvSpPr/>
          <p:nvPr/>
        </p:nvSpPr>
        <p:spPr>
          <a:xfrm>
            <a:off x="148118" y="225842"/>
            <a:ext cx="6316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二、深度学习基础知识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神经网络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2E92D1-A0CC-498E-9FBE-DFE2EBF25053}"/>
              </a:ext>
            </a:extLst>
          </p:cNvPr>
          <p:cNvSpPr txBox="1"/>
          <p:nvPr/>
        </p:nvSpPr>
        <p:spPr>
          <a:xfrm>
            <a:off x="6963388" y="1610588"/>
            <a:ext cx="429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对于取</a:t>
            </a:r>
            <a:r>
              <a:rPr lang="en-US" altLang="zh-CN" dirty="0"/>
              <a:t>sigmoid</a:t>
            </a:r>
            <a:r>
              <a:rPr lang="zh-CN" altLang="en-US" dirty="0"/>
              <a:t>函数为激活函数的神经网络而言：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163FD4-96FE-46FD-B5FF-0B7BF61FB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011" y="2809300"/>
            <a:ext cx="1847619" cy="9142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C12C30-B300-4FF5-B6C1-7452F4648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316" y="2256919"/>
            <a:ext cx="2161905" cy="5523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F9D82B1-0BC6-4BA3-94B7-071741E3446F}"/>
              </a:ext>
            </a:extLst>
          </p:cNvPr>
          <p:cNvSpPr txBox="1"/>
          <p:nvPr/>
        </p:nvSpPr>
        <p:spPr>
          <a:xfrm>
            <a:off x="2271761" y="4398015"/>
            <a:ext cx="233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对于神经元</a:t>
            </a:r>
            <a:r>
              <a:rPr lang="en-US" altLang="zh-CN" sz="2400" dirty="0" err="1">
                <a:latin typeface="+mj-ea"/>
                <a:ea typeface="+mj-ea"/>
              </a:rPr>
              <a:t>a</a:t>
            </a:r>
            <a:r>
              <a:rPr lang="en-US" altLang="zh-CN" sz="1000" dirty="0" err="1">
                <a:latin typeface="+mj-ea"/>
                <a:ea typeface="+mj-ea"/>
              </a:rPr>
              <a:t>4</a:t>
            </a:r>
            <a:r>
              <a:rPr lang="zh-CN" altLang="en-US" dirty="0">
                <a:latin typeface="+mj-ea"/>
                <a:ea typeface="+mj-ea"/>
              </a:rPr>
              <a:t>而言：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030983F-0212-4D05-8C3B-35709E9E9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298" y="4484277"/>
            <a:ext cx="4609524" cy="79047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38AA288-25D1-4DA1-BC58-8FC20E3E10E7}"/>
              </a:ext>
            </a:extLst>
          </p:cNvPr>
          <p:cNvSpPr/>
          <p:nvPr/>
        </p:nvSpPr>
        <p:spPr>
          <a:xfrm>
            <a:off x="2271761" y="5653320"/>
            <a:ext cx="2313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</a:rPr>
              <a:t>对于神经元</a:t>
            </a:r>
            <a:r>
              <a:rPr lang="en-US" altLang="zh-CN" sz="2400" dirty="0" err="1">
                <a:latin typeface="+mj-ea"/>
              </a:rPr>
              <a:t>y</a:t>
            </a:r>
            <a:r>
              <a:rPr lang="en-US" altLang="zh-CN" sz="1000" dirty="0" err="1">
                <a:latin typeface="+mj-ea"/>
              </a:rPr>
              <a:t>1</a:t>
            </a:r>
            <a:r>
              <a:rPr lang="zh-CN" altLang="en-US" dirty="0">
                <a:latin typeface="+mj-ea"/>
              </a:rPr>
              <a:t>而言：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3D1E686-B970-4745-914E-1A33629E0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299" y="5794691"/>
            <a:ext cx="5152381" cy="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28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8AF2DF-F1D2-41E5-887D-5D1C5DBF7F41}"/>
              </a:ext>
            </a:extLst>
          </p:cNvPr>
          <p:cNvSpPr/>
          <p:nvPr/>
        </p:nvSpPr>
        <p:spPr>
          <a:xfrm>
            <a:off x="148118" y="225842"/>
            <a:ext cx="7037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二、深度学习基础知识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反向传播算法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12995F-4899-4437-A0C5-CAE70A298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069" y="849214"/>
            <a:ext cx="5109682" cy="285541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32B263C-B787-4410-99A8-0D62A7A5E30E}"/>
              </a:ext>
            </a:extLst>
          </p:cNvPr>
          <p:cNvSpPr/>
          <p:nvPr/>
        </p:nvSpPr>
        <p:spPr>
          <a:xfrm>
            <a:off x="129665" y="1061161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神经网络的矩阵表示：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E9DF98-91EC-4BA4-A3E3-4C21DFFB1313}"/>
              </a:ext>
            </a:extLst>
          </p:cNvPr>
          <p:cNvSpPr/>
          <p:nvPr/>
        </p:nvSpPr>
        <p:spPr>
          <a:xfrm>
            <a:off x="225120" y="1608692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）定义隐藏层</a:t>
            </a:r>
            <a:r>
              <a:rPr lang="en-US" altLang="zh-CN" sz="1600" dirty="0">
                <a:latin typeface="+mn-ea"/>
              </a:rPr>
              <a:t>4</a:t>
            </a:r>
            <a:r>
              <a:rPr lang="zh-CN" altLang="en-US" sz="1600" dirty="0">
                <a:latin typeface="+mn-ea"/>
              </a:rPr>
              <a:t>个节点：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E0B22E-2008-4B32-AA46-A7B9A728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92" y="2039485"/>
            <a:ext cx="3757662" cy="11257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ABF340-677E-4D78-AC7A-71D26E33F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00" y="3695000"/>
            <a:ext cx="2132810" cy="20759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A076E55-0C00-48D0-9765-9D04EFC00084}"/>
              </a:ext>
            </a:extLst>
          </p:cNvPr>
          <p:cNvSpPr txBox="1"/>
          <p:nvPr/>
        </p:nvSpPr>
        <p:spPr>
          <a:xfrm>
            <a:off x="174494" y="3332285"/>
            <a:ext cx="38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）</a:t>
            </a:r>
            <a:r>
              <a:rPr lang="zh-CN" altLang="en-US" sz="1600" dirty="0"/>
              <a:t>定义输入        ，每层节点权重向量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AAD4E4-F5A8-49F4-9072-4EBACBD87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124" y="3318399"/>
            <a:ext cx="241963" cy="3164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8F9CB2-BA86-4BEC-9D2D-93ECF968C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0539" y="3293418"/>
            <a:ext cx="238827" cy="3502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20F5D3-41AC-4E99-A89C-E056B67984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8825" y="4167375"/>
            <a:ext cx="1122792" cy="1136401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F5C57201-00F8-4268-9604-4E9792F7CB01}"/>
              </a:ext>
            </a:extLst>
          </p:cNvPr>
          <p:cNvSpPr/>
          <p:nvPr/>
        </p:nvSpPr>
        <p:spPr>
          <a:xfrm>
            <a:off x="3052365" y="4625136"/>
            <a:ext cx="480117" cy="21566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CAE093-F3A1-4A6E-8909-95E7CCD9F0B3}"/>
              </a:ext>
            </a:extLst>
          </p:cNvPr>
          <p:cNvSpPr/>
          <p:nvPr/>
        </p:nvSpPr>
        <p:spPr>
          <a:xfrm>
            <a:off x="5790595" y="3695000"/>
            <a:ext cx="3230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sz="1000" dirty="0">
                <a:latin typeface="+mn-ea"/>
              </a:rPr>
              <a:t>4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sz="1000" dirty="0">
                <a:latin typeface="+mn-ea"/>
              </a:rPr>
              <a:t>5 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sz="1000" dirty="0">
                <a:latin typeface="+mn-ea"/>
              </a:rPr>
              <a:t>6 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sz="1000" dirty="0">
                <a:latin typeface="+mn-ea"/>
              </a:rPr>
              <a:t>7</a:t>
            </a:r>
            <a:r>
              <a:rPr lang="zh-CN" altLang="en-US" sz="1600" dirty="0">
                <a:latin typeface="+mn-ea"/>
              </a:rPr>
              <a:t>写入矩阵中：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377AFE6-8226-44FD-8F8B-863F3D2A6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7851" y="4038961"/>
            <a:ext cx="5990814" cy="160367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8001519-C291-47E1-A9EA-3819DB0BF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5783" y="6113049"/>
            <a:ext cx="1514286" cy="39047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5B86C21-CDEE-4D04-BD5F-0E88CAB7EF4C}"/>
              </a:ext>
            </a:extLst>
          </p:cNvPr>
          <p:cNvSpPr txBox="1"/>
          <p:nvPr/>
        </p:nvSpPr>
        <p:spPr>
          <a:xfrm>
            <a:off x="5033451" y="6503525"/>
            <a:ext cx="35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矩阵 </a:t>
            </a:r>
            <a:r>
              <a:rPr lang="en-US" altLang="zh-CN" dirty="0">
                <a:latin typeface="+mn-ea"/>
              </a:rPr>
              <a:t>= 4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矩阵 * 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矩阵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9F638F2F-8EDB-43EC-B7F5-01ECF23EFCAA}"/>
              </a:ext>
            </a:extLst>
          </p:cNvPr>
          <p:cNvSpPr/>
          <p:nvPr/>
        </p:nvSpPr>
        <p:spPr>
          <a:xfrm rot="6357993">
            <a:off x="6428176" y="5634618"/>
            <a:ext cx="429908" cy="17514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89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46B2CD-CBFD-4A96-B11B-2D6B0058D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06" y="922958"/>
            <a:ext cx="5109682" cy="285541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FF61858-9826-4CC9-B12F-073C54FD5402}"/>
              </a:ext>
            </a:extLst>
          </p:cNvPr>
          <p:cNvSpPr/>
          <p:nvPr/>
        </p:nvSpPr>
        <p:spPr>
          <a:xfrm>
            <a:off x="148118" y="225842"/>
            <a:ext cx="7037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二、深度学习基础知识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反向传播算法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B3508F-54B8-41BF-8A86-9E2B79BEF59C}"/>
              </a:ext>
            </a:extLst>
          </p:cNvPr>
          <p:cNvSpPr txBox="1"/>
          <p:nvPr/>
        </p:nvSpPr>
        <p:spPr>
          <a:xfrm>
            <a:off x="306379" y="1020278"/>
            <a:ext cx="292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BP</a:t>
            </a:r>
            <a:r>
              <a:rPr lang="zh-CN" altLang="en-US" sz="2400" b="1" dirty="0"/>
              <a:t>算法推理流程：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D69732-EC7C-417B-92FC-222E9D86138A}"/>
              </a:ext>
            </a:extLst>
          </p:cNvPr>
          <p:cNvSpPr txBox="1"/>
          <p:nvPr/>
        </p:nvSpPr>
        <p:spPr>
          <a:xfrm>
            <a:off x="543272" y="1622134"/>
            <a:ext cx="375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1</a:t>
            </a:r>
            <a:r>
              <a:rPr lang="zh-CN" altLang="en-US" sz="1400" dirty="0">
                <a:latin typeface="+mn-ea"/>
              </a:rPr>
              <a:t>）取输出层所有节点误差平方和为目标函数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36F7B4-0514-43A7-A15F-00DF9D56F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63" y="1982188"/>
            <a:ext cx="1965104" cy="5006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2C63A3-9570-489D-9979-39BC20A64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14" y="3013882"/>
            <a:ext cx="1867069" cy="616647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2A0CB555-71C7-4744-8222-05B989D9EB5F}"/>
              </a:ext>
            </a:extLst>
          </p:cNvPr>
          <p:cNvSpPr/>
          <p:nvPr/>
        </p:nvSpPr>
        <p:spPr>
          <a:xfrm>
            <a:off x="1496171" y="2617120"/>
            <a:ext cx="286122" cy="458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6CD606-EEAC-44E7-B2B4-714B98A9C9AA}"/>
              </a:ext>
            </a:extLst>
          </p:cNvPr>
          <p:cNvSpPr txBox="1"/>
          <p:nvPr/>
        </p:nvSpPr>
        <p:spPr>
          <a:xfrm>
            <a:off x="1736802" y="2636371"/>
            <a:ext cx="96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+mn-ea"/>
              </a:rPr>
              <a:t>优化目标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E36726-FBB9-43BE-AE73-880201C020A4}"/>
              </a:ext>
            </a:extLst>
          </p:cNvPr>
          <p:cNvSpPr txBox="1"/>
          <p:nvPr/>
        </p:nvSpPr>
        <p:spPr>
          <a:xfrm>
            <a:off x="712825" y="4196216"/>
            <a:ext cx="276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2</a:t>
            </a:r>
            <a:r>
              <a:rPr lang="zh-CN" altLang="en-US" sz="1400" dirty="0">
                <a:latin typeface="+mn-ea"/>
              </a:rPr>
              <a:t>）定义节点 </a:t>
            </a:r>
            <a:r>
              <a:rPr lang="en-US" altLang="zh-CN" sz="1400" dirty="0">
                <a:latin typeface="+mn-ea"/>
              </a:rPr>
              <a:t>j </a:t>
            </a:r>
            <a:r>
              <a:rPr lang="zh-CN" altLang="en-US" sz="1400" dirty="0">
                <a:latin typeface="+mn-ea"/>
              </a:rPr>
              <a:t>的加权输入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687C528-AB66-4B77-9CD3-01871DC55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733" y="4738036"/>
            <a:ext cx="1677563" cy="7446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1B5A13A-430A-4C82-AD92-4DC9D75232D4}"/>
                  </a:ext>
                </a:extLst>
              </p:cNvPr>
              <p:cNvSpPr/>
              <p:nvPr/>
            </p:nvSpPr>
            <p:spPr>
              <a:xfrm>
                <a:off x="1190554" y="5719047"/>
                <a:ext cx="1339920" cy="376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6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𝑛𝑒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1B5A13A-430A-4C82-AD92-4DC9D7523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554" y="5719047"/>
                <a:ext cx="1339920" cy="376000"/>
              </a:xfrm>
              <a:prstGeom prst="rect">
                <a:avLst/>
              </a:prstGeom>
              <a:blipFill>
                <a:blip r:embed="rId6"/>
                <a:stretch>
                  <a:fillRect t="-140323" r="-40909" b="-2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D6EE5DB6-EFDC-4ACA-9545-64E8D43A4128}"/>
              </a:ext>
            </a:extLst>
          </p:cNvPr>
          <p:cNvSpPr txBox="1"/>
          <p:nvPr/>
        </p:nvSpPr>
        <p:spPr>
          <a:xfrm>
            <a:off x="4655395" y="4196471"/>
            <a:ext cx="24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3) </a:t>
            </a:r>
            <a:r>
              <a:rPr lang="zh-CN" altLang="en-US" sz="1400" dirty="0">
                <a:latin typeface="+mn-ea"/>
              </a:rPr>
              <a:t>求解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463F272-F270-40FA-ADDC-F14CA203E2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5714" y="4098745"/>
            <a:ext cx="476206" cy="52499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0B27451-AB2F-4BE9-9DB4-34B6B1D923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0082" y="4193407"/>
            <a:ext cx="4563285" cy="233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00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E2ADF130-2016-4A75-B6B6-EA6DD36999C0}"/>
              </a:ext>
            </a:extLst>
          </p:cNvPr>
          <p:cNvSpPr/>
          <p:nvPr/>
        </p:nvSpPr>
        <p:spPr>
          <a:xfrm>
            <a:off x="9205546" y="3206823"/>
            <a:ext cx="2943995" cy="1173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9CC982-12D5-473F-96E1-D886B6DBF0A1}"/>
              </a:ext>
            </a:extLst>
          </p:cNvPr>
          <p:cNvSpPr/>
          <p:nvPr/>
        </p:nvSpPr>
        <p:spPr>
          <a:xfrm>
            <a:off x="148118" y="225842"/>
            <a:ext cx="7037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二、深度学习基础知识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反向传播算法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F9BC29-F4D5-4B63-B534-25482B2083BD}"/>
              </a:ext>
            </a:extLst>
          </p:cNvPr>
          <p:cNvSpPr txBox="1"/>
          <p:nvPr/>
        </p:nvSpPr>
        <p:spPr>
          <a:xfrm>
            <a:off x="306379" y="1020278"/>
            <a:ext cx="292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BP</a:t>
            </a:r>
            <a:r>
              <a:rPr lang="zh-CN" altLang="en-US" sz="2400" b="1" dirty="0"/>
              <a:t>算法推理流程：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09B5F2-9FE3-4B80-8AE6-57DA4A2A1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556" y="870839"/>
            <a:ext cx="4087444" cy="22841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6D0DF0-9589-4D5E-844C-138D2201E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66" y="1551390"/>
            <a:ext cx="4695238" cy="5238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3580E3D-1BFB-46E1-BBD4-0938BADC88DB}"/>
              </a:ext>
            </a:extLst>
          </p:cNvPr>
          <p:cNvSpPr txBox="1"/>
          <p:nvPr/>
        </p:nvSpPr>
        <p:spPr>
          <a:xfrm>
            <a:off x="369277" y="1591411"/>
            <a:ext cx="31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EE58ED-F17A-410E-936F-2F383A1C96DE}"/>
              </a:ext>
            </a:extLst>
          </p:cNvPr>
          <p:cNvSpPr txBox="1"/>
          <p:nvPr/>
        </p:nvSpPr>
        <p:spPr>
          <a:xfrm>
            <a:off x="679866" y="2145323"/>
            <a:ext cx="1368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+mn-ea"/>
              </a:rPr>
              <a:t>a)</a:t>
            </a:r>
            <a:r>
              <a:rPr lang="zh-CN" altLang="en-US" sz="1400" b="1" dirty="0">
                <a:latin typeface="+mn-ea"/>
              </a:rPr>
              <a:t>输出层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4C733AE-5C6B-4263-8AA0-E6C1AFFA4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25" y="2583372"/>
            <a:ext cx="7766227" cy="5883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742E737-AC57-4019-93FD-5BB297BFD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463" y="3257733"/>
            <a:ext cx="1565030" cy="53488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45C9958-8CB1-466B-BB9D-9C33F8888698}"/>
              </a:ext>
            </a:extLst>
          </p:cNvPr>
          <p:cNvSpPr txBox="1"/>
          <p:nvPr/>
        </p:nvSpPr>
        <p:spPr>
          <a:xfrm>
            <a:off x="767801" y="4010411"/>
            <a:ext cx="156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（</a:t>
            </a:r>
            <a:r>
              <a:rPr lang="en-US" altLang="zh-CN" sz="1200" dirty="0">
                <a:latin typeface="+mn-ea"/>
              </a:rPr>
              <a:t>1</a:t>
            </a:r>
            <a:r>
              <a:rPr lang="zh-CN" altLang="en-US" sz="1200" dirty="0">
                <a:latin typeface="+mn-ea"/>
              </a:rPr>
              <a:t>）式第一项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DFD4A9-6D05-4FB5-9634-35710868CB86}"/>
              </a:ext>
            </a:extLst>
          </p:cNvPr>
          <p:cNvSpPr txBox="1"/>
          <p:nvPr/>
        </p:nvSpPr>
        <p:spPr>
          <a:xfrm>
            <a:off x="5697417" y="3376693"/>
            <a:ext cx="527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（</a:t>
            </a:r>
            <a:r>
              <a:rPr lang="en-US" altLang="zh-CN" sz="1200" dirty="0">
                <a:latin typeface="+mn-ea"/>
              </a:rPr>
              <a:t>1</a:t>
            </a:r>
            <a:r>
              <a:rPr lang="zh-CN" altLang="en-US" sz="1200" dirty="0">
                <a:latin typeface="+mn-ea"/>
              </a:rPr>
              <a:t>）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D0B1AE6-D6FE-40D4-81C3-B4A938B90C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93" y="4380193"/>
            <a:ext cx="2134254" cy="117880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09DB96E-8706-4228-9445-5041086E9721}"/>
              </a:ext>
            </a:extLst>
          </p:cNvPr>
          <p:cNvSpPr txBox="1"/>
          <p:nvPr/>
        </p:nvSpPr>
        <p:spPr>
          <a:xfrm>
            <a:off x="679866" y="5651779"/>
            <a:ext cx="156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（</a:t>
            </a:r>
            <a:r>
              <a:rPr lang="en-US" altLang="zh-CN" sz="1200" dirty="0">
                <a:latin typeface="+mn-ea"/>
              </a:rPr>
              <a:t>1</a:t>
            </a:r>
            <a:r>
              <a:rPr lang="zh-CN" altLang="en-US" sz="1200" dirty="0">
                <a:latin typeface="+mn-ea"/>
              </a:rPr>
              <a:t>）式第二项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0F1E372-AC56-4D17-842C-BF963883D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784" y="5976300"/>
            <a:ext cx="2107004" cy="81785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F025C2B-6721-43B0-822B-9D5CC10B158E}"/>
              </a:ext>
            </a:extLst>
          </p:cNvPr>
          <p:cNvSpPr txBox="1"/>
          <p:nvPr/>
        </p:nvSpPr>
        <p:spPr>
          <a:xfrm>
            <a:off x="2604488" y="5281997"/>
            <a:ext cx="501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（</a:t>
            </a:r>
            <a:r>
              <a:rPr lang="en-US" altLang="zh-CN" sz="1200" dirty="0">
                <a:latin typeface="+mn-ea"/>
              </a:rPr>
              <a:t>2</a:t>
            </a:r>
            <a:r>
              <a:rPr lang="zh-CN" altLang="en-US" sz="1200" dirty="0">
                <a:latin typeface="+mn-ea"/>
              </a:rPr>
              <a:t>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F08050-1CEC-4856-BF94-DD5305E73D49}"/>
              </a:ext>
            </a:extLst>
          </p:cNvPr>
          <p:cNvSpPr txBox="1"/>
          <p:nvPr/>
        </p:nvSpPr>
        <p:spPr>
          <a:xfrm>
            <a:off x="2591865" y="6493535"/>
            <a:ext cx="501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（</a:t>
            </a:r>
            <a:r>
              <a:rPr lang="en-US" altLang="zh-CN" sz="1200" dirty="0">
                <a:latin typeface="+mn-ea"/>
              </a:rPr>
              <a:t>3</a:t>
            </a:r>
            <a:r>
              <a:rPr lang="zh-CN" altLang="en-US" sz="1200" dirty="0">
                <a:latin typeface="+mn-ea"/>
              </a:rPr>
              <a:t>）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C7E1E92-4E37-49B0-8D00-0378AD101F0F}"/>
              </a:ext>
            </a:extLst>
          </p:cNvPr>
          <p:cNvSpPr/>
          <p:nvPr/>
        </p:nvSpPr>
        <p:spPr>
          <a:xfrm>
            <a:off x="3866210" y="5168110"/>
            <a:ext cx="1213933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41E4309D-90CD-4B33-ACF4-46A623AC388C}"/>
              </a:ext>
            </a:extLst>
          </p:cNvPr>
          <p:cNvSpPr/>
          <p:nvPr/>
        </p:nvSpPr>
        <p:spPr>
          <a:xfrm rot="8536115">
            <a:off x="3043808" y="3946223"/>
            <a:ext cx="631082" cy="268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F362B5E-D15F-418B-AF7A-6DD23BDB6054}"/>
              </a:ext>
            </a:extLst>
          </p:cNvPr>
          <p:cNvSpPr txBox="1"/>
          <p:nvPr/>
        </p:nvSpPr>
        <p:spPr>
          <a:xfrm rot="19412402">
            <a:off x="2740851" y="3565364"/>
            <a:ext cx="1292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C00000"/>
                </a:solidFill>
              </a:rPr>
              <a:t>分部求导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C844028-A952-459B-8961-3852C53CF840}"/>
              </a:ext>
            </a:extLst>
          </p:cNvPr>
          <p:cNvSpPr txBox="1"/>
          <p:nvPr/>
        </p:nvSpPr>
        <p:spPr>
          <a:xfrm>
            <a:off x="3627652" y="4940054"/>
            <a:ext cx="238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+mn-ea"/>
              </a:rPr>
              <a:t>(2)</a:t>
            </a:r>
            <a:r>
              <a:rPr lang="zh-CN" altLang="en-US" sz="1200" dirty="0">
                <a:solidFill>
                  <a:srgbClr val="C00000"/>
                </a:solidFill>
                <a:latin typeface="+mn-ea"/>
              </a:rPr>
              <a:t>、</a:t>
            </a:r>
            <a:r>
              <a:rPr lang="en-US" altLang="zh-CN" sz="1200" dirty="0">
                <a:solidFill>
                  <a:srgbClr val="C00000"/>
                </a:solidFill>
                <a:latin typeface="+mn-ea"/>
              </a:rPr>
              <a:t>(3)</a:t>
            </a:r>
            <a:r>
              <a:rPr lang="zh-CN" altLang="en-US" sz="1200" dirty="0">
                <a:solidFill>
                  <a:srgbClr val="C00000"/>
                </a:solidFill>
                <a:latin typeface="+mn-ea"/>
              </a:rPr>
              <a:t>式代回</a:t>
            </a:r>
            <a:r>
              <a:rPr lang="en-US" altLang="zh-CN" sz="1200" dirty="0">
                <a:solidFill>
                  <a:srgbClr val="C00000"/>
                </a:solidFill>
                <a:latin typeface="+mn-ea"/>
              </a:rPr>
              <a:t>(1)</a:t>
            </a:r>
            <a:r>
              <a:rPr lang="zh-CN" altLang="en-US" sz="1200" dirty="0">
                <a:solidFill>
                  <a:srgbClr val="C00000"/>
                </a:solidFill>
                <a:latin typeface="+mn-ea"/>
              </a:rPr>
              <a:t>式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9A2BEC2-F319-4EAA-90DB-8C47ADF323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0470" y="4203258"/>
            <a:ext cx="2406630" cy="71905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8AA5B7A-A034-43B8-9D6B-5CFC395494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1271" y="5526883"/>
            <a:ext cx="3388936" cy="1094186"/>
          </a:xfrm>
          <a:prstGeom prst="rect">
            <a:avLst/>
          </a:prstGeom>
        </p:spPr>
      </p:pic>
      <p:sp>
        <p:nvSpPr>
          <p:cNvPr id="27" name="箭头: 右 26">
            <a:extLst>
              <a:ext uri="{FF2B5EF4-FFF2-40B4-BE49-F238E27FC236}">
                <a16:creationId xmlns:a16="http://schemas.microsoft.com/office/drawing/2014/main" id="{F5B91B30-5F5D-45D4-B26B-50102D5731D9}"/>
              </a:ext>
            </a:extLst>
          </p:cNvPr>
          <p:cNvSpPr/>
          <p:nvPr/>
        </p:nvSpPr>
        <p:spPr>
          <a:xfrm rot="5400000">
            <a:off x="6614057" y="4981150"/>
            <a:ext cx="430823" cy="348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B404B2A-D288-4D7A-896A-5F94E003896C}"/>
              </a:ext>
            </a:extLst>
          </p:cNvPr>
          <p:cNvSpPr txBox="1"/>
          <p:nvPr/>
        </p:nvSpPr>
        <p:spPr>
          <a:xfrm>
            <a:off x="8207100" y="4450325"/>
            <a:ext cx="527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（</a:t>
            </a:r>
            <a:r>
              <a:rPr lang="en-US" altLang="zh-CN" sz="1200" dirty="0">
                <a:latin typeface="+mn-ea"/>
              </a:rPr>
              <a:t>4</a:t>
            </a:r>
            <a:r>
              <a:rPr lang="zh-CN" altLang="en-US" sz="1200" dirty="0">
                <a:latin typeface="+mn-ea"/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B9045E6-A5CA-41CF-8F28-C8DA722AF749}"/>
              </a:ext>
            </a:extLst>
          </p:cNvPr>
          <p:cNvSpPr txBox="1"/>
          <p:nvPr/>
        </p:nvSpPr>
        <p:spPr>
          <a:xfrm>
            <a:off x="7237661" y="5029610"/>
            <a:ext cx="238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+mn-ea"/>
              </a:rPr>
              <a:t>(4)</a:t>
            </a:r>
            <a:r>
              <a:rPr lang="zh-CN" altLang="en-US" sz="1200" dirty="0">
                <a:solidFill>
                  <a:srgbClr val="C00000"/>
                </a:solidFill>
                <a:latin typeface="+mn-ea"/>
              </a:rPr>
              <a:t>式代回优化目标式中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DF0AD570-842D-458F-85BE-766ECFA167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10886" y="3751566"/>
            <a:ext cx="1941475" cy="39119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ECF4270-F57A-4197-8D25-8F5C56D915A0}"/>
              </a:ext>
            </a:extLst>
          </p:cNvPr>
          <p:cNvSpPr txBox="1"/>
          <p:nvPr/>
        </p:nvSpPr>
        <p:spPr>
          <a:xfrm>
            <a:off x="9427934" y="3361303"/>
            <a:ext cx="2775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注：令                                 用于隐藏层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B2492AF-604E-46FB-AF95-3FFA7DDB96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7396" y="3347781"/>
            <a:ext cx="1034004" cy="34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1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9FEB23-3797-40AE-8B1C-7E5F0012A7BC}"/>
              </a:ext>
            </a:extLst>
          </p:cNvPr>
          <p:cNvSpPr txBox="1"/>
          <p:nvPr/>
        </p:nvSpPr>
        <p:spPr>
          <a:xfrm>
            <a:off x="1493499" y="508000"/>
            <a:ext cx="861774" cy="1644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b="1" dirty="0"/>
              <a:t>目录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DBEAF6-521B-414D-8D0E-3E42B72CF4DC}"/>
              </a:ext>
            </a:extLst>
          </p:cNvPr>
          <p:cNvSpPr txBox="1"/>
          <p:nvPr/>
        </p:nvSpPr>
        <p:spPr>
          <a:xfrm>
            <a:off x="3715810" y="1330036"/>
            <a:ext cx="698269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+mj-ea"/>
                <a:ea typeface="+mj-ea"/>
              </a:rPr>
              <a:t>一、前言</a:t>
            </a:r>
            <a:endParaRPr lang="en-US" altLang="zh-CN" sz="4000" dirty="0">
              <a:latin typeface="+mj-ea"/>
              <a:ea typeface="+mj-ea"/>
            </a:endParaRPr>
          </a:p>
          <a:p>
            <a:endParaRPr lang="en-US" altLang="zh-CN" sz="4000" dirty="0">
              <a:latin typeface="+mj-ea"/>
              <a:ea typeface="+mj-ea"/>
            </a:endParaRPr>
          </a:p>
          <a:p>
            <a:r>
              <a:rPr lang="zh-CN" altLang="en-US" sz="4000" dirty="0">
                <a:latin typeface="+mj-ea"/>
                <a:ea typeface="+mj-ea"/>
              </a:rPr>
              <a:t>二、深度学习基础知识</a:t>
            </a:r>
            <a:endParaRPr lang="en-US" altLang="zh-CN" sz="4000" dirty="0">
              <a:latin typeface="+mj-ea"/>
              <a:ea typeface="+mj-ea"/>
            </a:endParaRPr>
          </a:p>
          <a:p>
            <a:endParaRPr lang="en-US" altLang="zh-CN" sz="4000" dirty="0">
              <a:latin typeface="+mj-ea"/>
              <a:ea typeface="+mj-ea"/>
            </a:endParaRPr>
          </a:p>
          <a:p>
            <a:r>
              <a:rPr lang="zh-CN" altLang="en-US" sz="4000" dirty="0">
                <a:latin typeface="+mj-ea"/>
                <a:ea typeface="+mj-ea"/>
              </a:rPr>
              <a:t>三、循环神经网络介绍</a:t>
            </a:r>
            <a:endParaRPr lang="en-US" altLang="zh-CN" sz="4000" dirty="0">
              <a:latin typeface="+mj-ea"/>
              <a:ea typeface="+mj-ea"/>
            </a:endParaRPr>
          </a:p>
          <a:p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205584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8F8578-06CE-4763-A136-B691192DBCEF}"/>
              </a:ext>
            </a:extLst>
          </p:cNvPr>
          <p:cNvSpPr/>
          <p:nvPr/>
        </p:nvSpPr>
        <p:spPr>
          <a:xfrm>
            <a:off x="148118" y="225842"/>
            <a:ext cx="7037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二、深度学习基础知识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反向传播算法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8C7ECF-ED49-4EFF-ADFA-50B08AE9BEF0}"/>
              </a:ext>
            </a:extLst>
          </p:cNvPr>
          <p:cNvSpPr txBox="1"/>
          <p:nvPr/>
        </p:nvSpPr>
        <p:spPr>
          <a:xfrm>
            <a:off x="416097" y="1063869"/>
            <a:ext cx="1368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+mn-ea"/>
              </a:rPr>
              <a:t>a)</a:t>
            </a:r>
            <a:r>
              <a:rPr lang="zh-CN" altLang="en-US" sz="1400" b="1" dirty="0">
                <a:latin typeface="+mn-ea"/>
              </a:rPr>
              <a:t>隐藏层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533F40-986F-4A5C-A64A-54D48C6CB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030" y="844462"/>
            <a:ext cx="3698631" cy="20668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3C9A28-EED1-40E5-A339-080210143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61" y="1542074"/>
            <a:ext cx="1228571" cy="4952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D470CD-391E-49B5-AB15-A41FB6A4E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97" y="2159852"/>
            <a:ext cx="7758855" cy="8389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79566E-DE20-4189-83A4-E540D1D29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86" y="3290366"/>
            <a:ext cx="3702538" cy="32943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0977BB-8965-4A83-8794-DE4A9580E5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4636" y="3964291"/>
            <a:ext cx="2649348" cy="3948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FFAA70D-3B51-4DEA-BC38-8D5E30888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584" y="3787053"/>
            <a:ext cx="3847619" cy="8761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8254D33-D903-4FE8-963D-A584EFC87C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9556" y="5566041"/>
            <a:ext cx="2152381" cy="51428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A09F8DD-9F71-49CF-A106-3FA50C3D78AD}"/>
              </a:ext>
            </a:extLst>
          </p:cNvPr>
          <p:cNvSpPr/>
          <p:nvPr/>
        </p:nvSpPr>
        <p:spPr>
          <a:xfrm>
            <a:off x="4521465" y="39642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令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1CA86DF-6774-4A3D-A750-5753A73021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4469" y="4735622"/>
            <a:ext cx="2042557" cy="6302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551528E-9A02-4230-8A96-0FD4B8D69B0A}"/>
              </a:ext>
            </a:extLst>
          </p:cNvPr>
          <p:cNvSpPr txBox="1"/>
          <p:nvPr/>
        </p:nvSpPr>
        <p:spPr>
          <a:xfrm>
            <a:off x="4562376" y="4847897"/>
            <a:ext cx="33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而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4CC5B29-F858-471E-81AD-46679C7F1BE6}"/>
              </a:ext>
            </a:extLst>
          </p:cNvPr>
          <p:cNvSpPr txBox="1"/>
          <p:nvPr/>
        </p:nvSpPr>
        <p:spPr>
          <a:xfrm>
            <a:off x="4449988" y="5698877"/>
            <a:ext cx="67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于是</a:t>
            </a:r>
          </a:p>
        </p:txBody>
      </p:sp>
    </p:spTree>
    <p:extLst>
      <p:ext uri="{BB962C8B-B14F-4D97-AF65-F5344CB8AC3E}">
        <p14:creationId xmlns:p14="http://schemas.microsoft.com/office/powerpoint/2010/main" val="1783970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162BE8-A9A5-427F-A195-C3DDDF30A7EE}"/>
              </a:ext>
            </a:extLst>
          </p:cNvPr>
          <p:cNvSpPr/>
          <p:nvPr/>
        </p:nvSpPr>
        <p:spPr>
          <a:xfrm>
            <a:off x="838538" y="2413337"/>
            <a:ext cx="944040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+mj-ea"/>
              </a:rPr>
              <a:t>三      </a:t>
            </a:r>
            <a:r>
              <a:rPr lang="zh-CN" altLang="en-US" sz="6000" dirty="0">
                <a:latin typeface="+mj-ea"/>
              </a:rPr>
              <a:t>循环神经网络介绍</a:t>
            </a:r>
            <a:endParaRPr lang="en-US" altLang="zh-CN" sz="6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7937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EC02EC1-3652-45D5-B784-FEE2ADA150FD}"/>
              </a:ext>
            </a:extLst>
          </p:cNvPr>
          <p:cNvSpPr/>
          <p:nvPr/>
        </p:nvSpPr>
        <p:spPr>
          <a:xfrm>
            <a:off x="148118" y="225842"/>
            <a:ext cx="830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三、循环神经网络介绍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循环神经网络（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RNN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8359B8AB-4300-417C-982F-205CE2DD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ABC9B8-EB05-47C2-8420-129386C079EF}"/>
              </a:ext>
            </a:extLst>
          </p:cNvPr>
          <p:cNvSpPr/>
          <p:nvPr/>
        </p:nvSpPr>
        <p:spPr>
          <a:xfrm>
            <a:off x="438902" y="1019106"/>
            <a:ext cx="217880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RNN</a:t>
            </a:r>
            <a:r>
              <a:rPr lang="zh-CN" altLang="en-US" sz="2400" b="1" dirty="0">
                <a:solidFill>
                  <a:schemeClr val="bg1"/>
                </a:solidFill>
              </a:rPr>
              <a:t>基本框架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http://karpathy.github.io/assets/rnn/diags.jpeg">
            <a:extLst>
              <a:ext uri="{FF2B5EF4-FFF2-40B4-BE49-F238E27FC236}">
                <a16:creationId xmlns:a16="http://schemas.microsoft.com/office/drawing/2014/main" id="{E2DCF64F-3691-4511-BC3C-183756E9F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108981"/>
            <a:ext cx="9829356" cy="307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17CD1E-B2B4-4B68-B44B-06463991BE21}"/>
              </a:ext>
            </a:extLst>
          </p:cNvPr>
          <p:cNvCxnSpPr/>
          <p:nvPr/>
        </p:nvCxnSpPr>
        <p:spPr>
          <a:xfrm flipV="1">
            <a:off x="2692400" y="5283200"/>
            <a:ext cx="40640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864C794-CF4F-4DDD-8703-8265084CC825}"/>
              </a:ext>
            </a:extLst>
          </p:cNvPr>
          <p:cNvSpPr/>
          <p:nvPr/>
        </p:nvSpPr>
        <p:spPr>
          <a:xfrm>
            <a:off x="1838323" y="5944382"/>
            <a:ext cx="3216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ArialMT"/>
              </a:rPr>
              <a:t>e.g. </a:t>
            </a:r>
            <a:r>
              <a:rPr lang="en-US" altLang="zh-CN" b="1" dirty="0">
                <a:solidFill>
                  <a:srgbClr val="000000"/>
                </a:solidFill>
                <a:latin typeface="Arial-BoldMT"/>
              </a:rPr>
              <a:t>Image Captioning</a:t>
            </a:r>
            <a:br>
              <a:rPr lang="en-US" altLang="zh-CN" b="1" dirty="0">
                <a:solidFill>
                  <a:srgbClr val="000000"/>
                </a:solidFill>
                <a:latin typeface="Arial-BoldMT"/>
              </a:rPr>
            </a:br>
            <a:r>
              <a:rPr lang="en-US" altLang="zh-CN" b="1" dirty="0">
                <a:solidFill>
                  <a:srgbClr val="000000"/>
                </a:solidFill>
                <a:latin typeface="ArialMT"/>
              </a:rPr>
              <a:t>image -&gt; sequence of words</a:t>
            </a:r>
            <a:br>
              <a:rPr lang="en-US" altLang="zh-CN" b="1" dirty="0">
                <a:solidFill>
                  <a:srgbClr val="000000"/>
                </a:solidFill>
                <a:latin typeface="Arial-BoldMT"/>
              </a:rPr>
            </a:br>
            <a:br>
              <a:rPr lang="en-US" altLang="zh-CN" b="1" dirty="0">
                <a:solidFill>
                  <a:srgbClr val="000000"/>
                </a:solidFill>
                <a:latin typeface="Arial-BoldMT"/>
              </a:rPr>
            </a:br>
            <a:endParaRPr lang="zh-CN" altLang="en-US" b="1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CFE6702-56F5-4213-914D-552AA07B1EC3}"/>
              </a:ext>
            </a:extLst>
          </p:cNvPr>
          <p:cNvCxnSpPr/>
          <p:nvPr/>
        </p:nvCxnSpPr>
        <p:spPr>
          <a:xfrm flipH="1">
            <a:off x="4864100" y="1416158"/>
            <a:ext cx="203422" cy="50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CF9B353-7AE3-4E87-8FC8-B77F9A056FFA}"/>
              </a:ext>
            </a:extLst>
          </p:cNvPr>
          <p:cNvSpPr/>
          <p:nvPr/>
        </p:nvSpPr>
        <p:spPr>
          <a:xfrm>
            <a:off x="4337580" y="926774"/>
            <a:ext cx="3695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ArialMT"/>
              </a:rPr>
              <a:t>e.g. Sentiment Classification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ArialMT"/>
              </a:rPr>
              <a:t>sequence of words -&gt; sentiment</a:t>
            </a:r>
            <a:endParaRPr lang="zh-CN" altLang="en-US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21B68D8-8C26-4166-8288-D25068E9DBE3}"/>
              </a:ext>
            </a:extLst>
          </p:cNvPr>
          <p:cNvCxnSpPr/>
          <p:nvPr/>
        </p:nvCxnSpPr>
        <p:spPr>
          <a:xfrm flipV="1">
            <a:off x="6934200" y="5283200"/>
            <a:ext cx="40640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FADA197-5C3C-498C-ABC9-B7AF8B8F0E23}"/>
              </a:ext>
            </a:extLst>
          </p:cNvPr>
          <p:cNvSpPr/>
          <p:nvPr/>
        </p:nvSpPr>
        <p:spPr>
          <a:xfrm>
            <a:off x="5797550" y="5906282"/>
            <a:ext cx="3460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ArialMT"/>
              </a:rPr>
              <a:t>e.g. </a:t>
            </a:r>
            <a:r>
              <a:rPr lang="en-US" altLang="zh-CN" b="1" dirty="0">
                <a:solidFill>
                  <a:srgbClr val="000000"/>
                </a:solidFill>
                <a:latin typeface="Arial-BoldMT"/>
              </a:rPr>
              <a:t>Machine Translation</a:t>
            </a:r>
            <a:br>
              <a:rPr lang="en-US" altLang="zh-CN" b="1" dirty="0">
                <a:solidFill>
                  <a:srgbClr val="000000"/>
                </a:solidFill>
                <a:latin typeface="Arial-BoldMT"/>
              </a:rPr>
            </a:br>
            <a:r>
              <a:rPr lang="en-US" altLang="zh-CN" b="1" dirty="0" err="1">
                <a:solidFill>
                  <a:srgbClr val="000000"/>
                </a:solidFill>
                <a:latin typeface="ArialMT"/>
              </a:rPr>
              <a:t>seq</a:t>
            </a:r>
            <a:r>
              <a:rPr lang="en-US" altLang="zh-CN" b="1" dirty="0">
                <a:solidFill>
                  <a:srgbClr val="000000"/>
                </a:solidFill>
                <a:latin typeface="ArialMT"/>
              </a:rPr>
              <a:t> of words -&gt; </a:t>
            </a:r>
            <a:r>
              <a:rPr lang="en-US" altLang="zh-CN" b="1" dirty="0" err="1">
                <a:solidFill>
                  <a:srgbClr val="000000"/>
                </a:solidFill>
                <a:latin typeface="ArialMT"/>
              </a:rPr>
              <a:t>seq</a:t>
            </a:r>
            <a:r>
              <a:rPr lang="en-US" altLang="zh-CN" b="1" dirty="0">
                <a:solidFill>
                  <a:srgbClr val="000000"/>
                </a:solidFill>
                <a:latin typeface="ArialMT"/>
              </a:rPr>
              <a:t> of words</a:t>
            </a:r>
            <a:br>
              <a:rPr lang="en-US" altLang="zh-CN" b="1" dirty="0">
                <a:solidFill>
                  <a:srgbClr val="000000"/>
                </a:solidFill>
                <a:latin typeface="Arial-BoldMT"/>
              </a:rPr>
            </a:br>
            <a:br>
              <a:rPr lang="en-US" altLang="zh-CN" b="1" dirty="0">
                <a:solidFill>
                  <a:srgbClr val="000000"/>
                </a:solidFill>
                <a:latin typeface="Arial-BoldMT"/>
              </a:rPr>
            </a:br>
            <a:endParaRPr lang="zh-CN" altLang="en-US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FC4F373-C065-4C30-AAA4-B5975F7CD4EF}"/>
              </a:ext>
            </a:extLst>
          </p:cNvPr>
          <p:cNvCxnSpPr/>
          <p:nvPr/>
        </p:nvCxnSpPr>
        <p:spPr>
          <a:xfrm flipH="1">
            <a:off x="9575744" y="1465366"/>
            <a:ext cx="228489" cy="56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B05936D-D298-4A20-92DB-6402203AA2A2}"/>
              </a:ext>
            </a:extLst>
          </p:cNvPr>
          <p:cNvSpPr/>
          <p:nvPr/>
        </p:nvSpPr>
        <p:spPr>
          <a:xfrm>
            <a:off x="9095292" y="972940"/>
            <a:ext cx="322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ArialMT"/>
              </a:rPr>
              <a:t>e.g. </a:t>
            </a:r>
            <a:r>
              <a:rPr lang="en-US" altLang="zh-CN" b="1" dirty="0">
                <a:solidFill>
                  <a:srgbClr val="000000"/>
                </a:solidFill>
                <a:latin typeface="Arial-BoldMT"/>
              </a:rPr>
              <a:t>Video classification on frame level</a:t>
            </a:r>
            <a:br>
              <a:rPr lang="en-US" altLang="zh-CN" b="1" dirty="0">
                <a:solidFill>
                  <a:srgbClr val="000000"/>
                </a:solidFill>
                <a:latin typeface="Arial-BoldMT"/>
              </a:rPr>
            </a:br>
            <a:br>
              <a:rPr lang="en-US" altLang="zh-CN" b="1" dirty="0">
                <a:solidFill>
                  <a:srgbClr val="000000"/>
                </a:solidFill>
                <a:latin typeface="Arial-BoldMT"/>
              </a:rPr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59056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1257F1-B343-44DB-BCC7-F738FEB7F7FD}"/>
              </a:ext>
            </a:extLst>
          </p:cNvPr>
          <p:cNvSpPr/>
          <p:nvPr/>
        </p:nvSpPr>
        <p:spPr>
          <a:xfrm>
            <a:off x="148118" y="225842"/>
            <a:ext cx="830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三、循环神经网络介绍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循环神经网络（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RNN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2DBB5A-573B-4EBE-8AE5-FB1380519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71" y="1339486"/>
            <a:ext cx="1254580" cy="294272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046360A-4110-45FB-ACC4-09AC0CB86D9E}"/>
              </a:ext>
            </a:extLst>
          </p:cNvPr>
          <p:cNvSpPr/>
          <p:nvPr/>
        </p:nvSpPr>
        <p:spPr>
          <a:xfrm>
            <a:off x="148118" y="4226781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它由输入层、一个隐藏层和一个输出层组成：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7AA473-8847-475A-98E2-D5C2A645C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90" y="1314264"/>
            <a:ext cx="6986917" cy="2942729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8FF03A13-2772-488F-AE33-624A6E1C2431}"/>
              </a:ext>
            </a:extLst>
          </p:cNvPr>
          <p:cNvSpPr/>
          <p:nvPr/>
        </p:nvSpPr>
        <p:spPr>
          <a:xfrm>
            <a:off x="3259567" y="2638282"/>
            <a:ext cx="1065007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B3B87F-F2EB-48C2-ACB1-B0BAA27AB2A2}"/>
              </a:ext>
            </a:extLst>
          </p:cNvPr>
          <p:cNvSpPr txBox="1"/>
          <p:nvPr/>
        </p:nvSpPr>
        <p:spPr>
          <a:xfrm>
            <a:off x="3322885" y="2298875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展开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60FCE9-41C3-48A2-9952-356980F22DE4}"/>
              </a:ext>
            </a:extLst>
          </p:cNvPr>
          <p:cNvSpPr/>
          <p:nvPr/>
        </p:nvSpPr>
        <p:spPr>
          <a:xfrm>
            <a:off x="1422504" y="4700375"/>
            <a:ext cx="33137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是一个向量，表示</a:t>
            </a:r>
            <a:r>
              <a:rPr lang="zh-CN" altLang="en-US" b="1" dirty="0"/>
              <a:t>输入层</a:t>
            </a:r>
            <a:r>
              <a:rPr lang="zh-CN" altLang="en-US" dirty="0"/>
              <a:t>的值</a:t>
            </a:r>
            <a:endParaRPr lang="en-US" altLang="zh-CN" dirty="0"/>
          </a:p>
          <a:p>
            <a:r>
              <a:rPr lang="en-US" altLang="zh-CN" dirty="0"/>
              <a:t>s</a:t>
            </a:r>
            <a:r>
              <a:rPr lang="zh-CN" altLang="en-US" dirty="0"/>
              <a:t>是一个向量，表示</a:t>
            </a:r>
            <a:r>
              <a:rPr lang="zh-CN" altLang="en-US" b="1" dirty="0"/>
              <a:t>隐藏层</a:t>
            </a:r>
            <a:r>
              <a:rPr lang="zh-CN" altLang="en-US" dirty="0"/>
              <a:t>的值</a:t>
            </a:r>
            <a:endParaRPr lang="en-US" altLang="zh-CN" dirty="0"/>
          </a:p>
          <a:p>
            <a:r>
              <a:rPr lang="en-US" altLang="zh-CN" dirty="0"/>
              <a:t>o</a:t>
            </a:r>
            <a:r>
              <a:rPr lang="zh-CN" altLang="en-US" dirty="0"/>
              <a:t>是一个向量，表示</a:t>
            </a:r>
            <a:r>
              <a:rPr lang="zh-CN" altLang="en-US" b="1" dirty="0"/>
              <a:t>输出层</a:t>
            </a:r>
            <a:r>
              <a:rPr lang="zh-CN" altLang="en-US" dirty="0"/>
              <a:t>的值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8FB8D7-C44C-49BE-81A9-E295D167BCAA}"/>
              </a:ext>
            </a:extLst>
          </p:cNvPr>
          <p:cNvSpPr/>
          <p:nvPr/>
        </p:nvSpPr>
        <p:spPr>
          <a:xfrm>
            <a:off x="5480822" y="4700375"/>
            <a:ext cx="64011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</a:t>
            </a:r>
            <a:r>
              <a:rPr lang="zh-CN" altLang="en-US" dirty="0"/>
              <a:t>是输入层到隐藏层的</a:t>
            </a:r>
            <a:r>
              <a:rPr lang="zh-CN" altLang="en-US" b="1" dirty="0"/>
              <a:t>权重矩阵</a:t>
            </a:r>
            <a:endParaRPr lang="en-US" altLang="zh-CN" b="1" dirty="0"/>
          </a:p>
          <a:p>
            <a:r>
              <a:rPr lang="en-US" altLang="zh-CN" dirty="0"/>
              <a:t>V</a:t>
            </a:r>
            <a:r>
              <a:rPr lang="zh-CN" altLang="en-US" dirty="0"/>
              <a:t>是隐藏层到输出层的</a:t>
            </a:r>
            <a:r>
              <a:rPr lang="zh-CN" altLang="en-US" b="1" dirty="0"/>
              <a:t>权重矩阵</a:t>
            </a:r>
            <a:endParaRPr lang="en-US" altLang="zh-CN" b="1" dirty="0"/>
          </a:p>
          <a:p>
            <a:r>
              <a:rPr lang="en-US" altLang="zh-CN" dirty="0"/>
              <a:t>W</a:t>
            </a:r>
            <a:r>
              <a:rPr lang="zh-CN" altLang="en-US" dirty="0"/>
              <a:t>就是</a:t>
            </a:r>
            <a:r>
              <a:rPr lang="zh-CN" altLang="en-US" b="1" dirty="0"/>
              <a:t>隐藏层</a:t>
            </a:r>
            <a:r>
              <a:rPr lang="zh-CN" altLang="en-US" dirty="0"/>
              <a:t>上一时刻的值作进入当前时刻的输入的</a:t>
            </a:r>
            <a:r>
              <a:rPr lang="zh-CN" altLang="en-US" b="1" dirty="0"/>
              <a:t>权重矩阵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5F7BCC-0FE7-47A6-A310-9542A58A203A}"/>
              </a:ext>
            </a:extLst>
          </p:cNvPr>
          <p:cNvSpPr txBox="1"/>
          <p:nvPr/>
        </p:nvSpPr>
        <p:spPr>
          <a:xfrm>
            <a:off x="314631" y="5732204"/>
            <a:ext cx="1062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注意：循环神经网络优化的就是</a:t>
            </a:r>
            <a:r>
              <a:rPr lang="en-US" altLang="zh-CN" dirty="0">
                <a:solidFill>
                  <a:srgbClr val="C00000"/>
                </a:solidFill>
              </a:rPr>
              <a:t>U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V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W</a:t>
            </a:r>
            <a:r>
              <a:rPr lang="zh-CN" altLang="en-US" dirty="0">
                <a:solidFill>
                  <a:srgbClr val="C00000"/>
                </a:solidFill>
              </a:rPr>
              <a:t>三个权重矩阵，每一层共享同一个权重矩阵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0E0515-24A8-4F1F-BC7A-3505060C8D7C}"/>
              </a:ext>
            </a:extLst>
          </p:cNvPr>
          <p:cNvSpPr/>
          <p:nvPr/>
        </p:nvSpPr>
        <p:spPr>
          <a:xfrm>
            <a:off x="353801" y="1017831"/>
            <a:ext cx="2969083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基本循环神经网络：</a:t>
            </a:r>
          </a:p>
        </p:txBody>
      </p:sp>
    </p:spTree>
    <p:extLst>
      <p:ext uri="{BB962C8B-B14F-4D97-AF65-F5344CB8AC3E}">
        <p14:creationId xmlns:p14="http://schemas.microsoft.com/office/powerpoint/2010/main" val="3404834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660785F-ACA5-4972-8BAD-15F5BB50A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5" y="1602496"/>
            <a:ext cx="5138008" cy="20616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6B752BE-C304-49DD-936B-8AF0CB4F6FDF}"/>
              </a:ext>
            </a:extLst>
          </p:cNvPr>
          <p:cNvSpPr/>
          <p:nvPr/>
        </p:nvSpPr>
        <p:spPr>
          <a:xfrm>
            <a:off x="148118" y="225842"/>
            <a:ext cx="830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三、循环神经网络介绍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循环神经网络（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RNN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184160-01DD-4222-B5DE-EB2E48C82568}"/>
              </a:ext>
            </a:extLst>
          </p:cNvPr>
          <p:cNvSpPr/>
          <p:nvPr/>
        </p:nvSpPr>
        <p:spPr>
          <a:xfrm>
            <a:off x="353802" y="944951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循环神经网络计算方式：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F86DB6-DE82-4F03-B6E5-018C7A6EE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032" y="4317475"/>
            <a:ext cx="3733333" cy="7619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CC91E66-0405-444B-A6A9-0C54BC3FACEA}"/>
              </a:ext>
            </a:extLst>
          </p:cNvPr>
          <p:cNvSpPr txBox="1"/>
          <p:nvPr/>
        </p:nvSpPr>
        <p:spPr>
          <a:xfrm>
            <a:off x="678425" y="5548027"/>
            <a:ext cx="568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g()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f()</a:t>
            </a:r>
            <a:r>
              <a:rPr lang="zh-CN" altLang="en-US" dirty="0">
                <a:solidFill>
                  <a:srgbClr val="C00000"/>
                </a:solidFill>
              </a:rPr>
              <a:t>均为激活函数，其中</a:t>
            </a:r>
            <a:r>
              <a:rPr lang="en-US" altLang="zh-CN" dirty="0">
                <a:solidFill>
                  <a:srgbClr val="C00000"/>
                </a:solidFill>
              </a:rPr>
              <a:t>g()=tanh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f()=sigmoid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25B614-84F5-403A-85F5-E5C9C884E8B7}"/>
              </a:ext>
            </a:extLst>
          </p:cNvPr>
          <p:cNvSpPr/>
          <p:nvPr/>
        </p:nvSpPr>
        <p:spPr>
          <a:xfrm>
            <a:off x="6361470" y="4180838"/>
            <a:ext cx="4341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如果反复把</a:t>
            </a:r>
            <a:r>
              <a:rPr lang="zh-CN" altLang="en-US" b="1" dirty="0"/>
              <a:t>式</a:t>
            </a:r>
            <a:r>
              <a:rPr lang="en-US" altLang="zh-CN" b="1" dirty="0"/>
              <a:t>2</a:t>
            </a:r>
            <a:r>
              <a:rPr lang="zh-CN" altLang="en-US" dirty="0"/>
              <a:t>带入到</a:t>
            </a:r>
            <a:r>
              <a:rPr lang="zh-CN" altLang="en-US" b="1" dirty="0"/>
              <a:t>式</a:t>
            </a:r>
            <a:r>
              <a:rPr lang="en-US" altLang="zh-CN" b="1" dirty="0"/>
              <a:t>1</a:t>
            </a:r>
            <a:r>
              <a:rPr lang="zh-CN" altLang="en-US" dirty="0"/>
              <a:t>，我们将得到：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C60150-42DD-4C52-B102-1ABE8ECA9F3E}"/>
              </a:ext>
            </a:extLst>
          </p:cNvPr>
          <p:cNvSpPr/>
          <p:nvPr/>
        </p:nvSpPr>
        <p:spPr>
          <a:xfrm>
            <a:off x="678425" y="3860042"/>
            <a:ext cx="296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循环神经网络</a:t>
            </a:r>
            <a:r>
              <a:rPr lang="zh-CN" altLang="en-US" dirty="0"/>
              <a:t>的计算方法：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D60ED83-2BF3-4E3B-89A1-C6617D9B8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70" y="4694344"/>
            <a:ext cx="5481011" cy="135560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6E00085-D0EF-4815-8DEB-3F86CE70E169}"/>
              </a:ext>
            </a:extLst>
          </p:cNvPr>
          <p:cNvSpPr/>
          <p:nvPr/>
        </p:nvSpPr>
        <p:spPr>
          <a:xfrm>
            <a:off x="6484222" y="2052284"/>
            <a:ext cx="5550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从公式可以看出，</a:t>
            </a:r>
            <a:r>
              <a:rPr lang="zh-CN" altLang="en-US" b="1" dirty="0"/>
              <a:t>循环神经网络</a:t>
            </a:r>
            <a:r>
              <a:rPr lang="zh-CN" altLang="en-US" dirty="0"/>
              <a:t>的输出，是受前面历次输入值                                影响的，这就是为什么</a:t>
            </a:r>
            <a:r>
              <a:rPr lang="zh-CN" altLang="en-US" b="1" dirty="0"/>
              <a:t>循环神经网络</a:t>
            </a:r>
            <a:r>
              <a:rPr lang="zh-CN" altLang="en-US" dirty="0"/>
              <a:t>可以往前看任意多个</a:t>
            </a:r>
            <a:r>
              <a:rPr lang="zh-CN" altLang="en-US" b="1" dirty="0"/>
              <a:t>输入值</a:t>
            </a:r>
            <a:r>
              <a:rPr lang="zh-CN" altLang="en-US" dirty="0"/>
              <a:t>的原因。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39A9318-003B-427A-BCBC-5CF4CE862A7C}"/>
              </a:ext>
            </a:extLst>
          </p:cNvPr>
          <p:cNvCxnSpPr>
            <a:cxnSpLocks/>
          </p:cNvCxnSpPr>
          <p:nvPr/>
        </p:nvCxnSpPr>
        <p:spPr>
          <a:xfrm flipH="1" flipV="1">
            <a:off x="10402530" y="3224982"/>
            <a:ext cx="667128" cy="24891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B5D9BF14-179F-4F8E-864A-5BFAC732F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8534" y="2377214"/>
            <a:ext cx="1368701" cy="23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80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36A482C2-81AA-464B-8184-A7399F42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9B4D7B-03C9-4FDA-B06B-BEFE4D495CE2}"/>
              </a:ext>
            </a:extLst>
          </p:cNvPr>
          <p:cNvSpPr/>
          <p:nvPr/>
        </p:nvSpPr>
        <p:spPr>
          <a:xfrm>
            <a:off x="528174" y="1042058"/>
            <a:ext cx="3834704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随时间反向传播算法</a:t>
            </a:r>
            <a:r>
              <a:rPr lang="en-US" altLang="zh-CN" sz="2400" b="1" dirty="0">
                <a:solidFill>
                  <a:schemeClr val="bg1"/>
                </a:solidFill>
              </a:rPr>
              <a:t>BPTT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DF0D7A-F0E6-4673-9C46-DEFE9AF724D2}"/>
              </a:ext>
            </a:extLst>
          </p:cNvPr>
          <p:cNvSpPr/>
          <p:nvPr/>
        </p:nvSpPr>
        <p:spPr>
          <a:xfrm>
            <a:off x="943515" y="1739675"/>
            <a:ext cx="964764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latin typeface="+mn-ea"/>
              </a:rPr>
              <a:t>BP</a:t>
            </a:r>
            <a:r>
              <a:rPr lang="zh-CN" altLang="en-US" sz="2000" b="1" dirty="0">
                <a:latin typeface="+mn-ea"/>
              </a:rPr>
              <a:t>回顾</a:t>
            </a:r>
            <a:r>
              <a:rPr lang="zh-CN" altLang="en-US" sz="2000" dirty="0">
                <a:latin typeface="+mn-ea"/>
              </a:rPr>
              <a:t>：定义损失函数 </a:t>
            </a:r>
            <a:r>
              <a:rPr lang="en-US" altLang="zh-CN" sz="2000" b="1" dirty="0">
                <a:latin typeface="+mn-ea"/>
              </a:rPr>
              <a:t>E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来表示输出</a:t>
            </a:r>
            <a:r>
              <a:rPr lang="en-US" altLang="zh-CN" sz="2000" b="1" dirty="0">
                <a:latin typeface="+mn-ea"/>
              </a:rPr>
              <a:t>   </a:t>
            </a:r>
            <a:r>
              <a:rPr lang="zh-CN" altLang="en-US" sz="2000" dirty="0">
                <a:latin typeface="+mn-ea"/>
              </a:rPr>
              <a:t>和真实标签</a:t>
            </a:r>
            <a:r>
              <a:rPr lang="en-US" altLang="zh-CN" sz="2000" b="1" dirty="0">
                <a:latin typeface="+mn-ea"/>
              </a:rPr>
              <a:t>y</a:t>
            </a:r>
            <a:r>
              <a:rPr lang="zh-CN" altLang="en-US" sz="2000" dirty="0">
                <a:latin typeface="+mn-ea"/>
              </a:rPr>
              <a:t>的误差，通过链式法则自顶向下求得 </a:t>
            </a:r>
            <a:r>
              <a:rPr lang="en-US" altLang="zh-CN" sz="2000" b="1" dirty="0">
                <a:latin typeface="+mn-ea"/>
              </a:rPr>
              <a:t>E </a:t>
            </a:r>
            <a:r>
              <a:rPr lang="zh-CN" altLang="en-US" sz="2000" dirty="0">
                <a:latin typeface="+mn-ea"/>
              </a:rPr>
              <a:t>对网络权重的</a:t>
            </a:r>
            <a:r>
              <a:rPr lang="zh-CN" altLang="en-US" sz="2000" b="1" dirty="0">
                <a:latin typeface="+mn-ea"/>
              </a:rPr>
              <a:t>偏导</a:t>
            </a:r>
            <a:r>
              <a:rPr lang="zh-CN" altLang="en-US" sz="2000" dirty="0">
                <a:latin typeface="+mn-ea"/>
              </a:rPr>
              <a:t>。沿梯度的反方向更新权重的值，直到 </a:t>
            </a:r>
            <a:r>
              <a:rPr lang="en-US" altLang="zh-CN" sz="2000" b="1" dirty="0">
                <a:latin typeface="+mn-ea"/>
              </a:rPr>
              <a:t>E </a:t>
            </a:r>
            <a:r>
              <a:rPr lang="zh-CN" altLang="en-US" sz="2000" dirty="0">
                <a:latin typeface="+mn-ea"/>
              </a:rPr>
              <a:t>收敛。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+mn-ea"/>
              </a:rPr>
              <a:t>	BPTT</a:t>
            </a:r>
            <a:r>
              <a:rPr lang="zh-CN" altLang="en-US" sz="2000" dirty="0">
                <a:latin typeface="+mn-ea"/>
              </a:rPr>
              <a:t>的本质其实和</a:t>
            </a:r>
            <a:r>
              <a:rPr lang="en-US" altLang="zh-CN" sz="2000" dirty="0">
                <a:latin typeface="+mn-ea"/>
              </a:rPr>
              <a:t>BP</a:t>
            </a:r>
            <a:r>
              <a:rPr lang="zh-CN" altLang="en-US" sz="2000" dirty="0">
                <a:latin typeface="+mn-ea"/>
              </a:rPr>
              <a:t>很像，就是加上了时序演化。定义权重</a:t>
            </a:r>
            <a:r>
              <a:rPr lang="en-US" altLang="zh-CN" sz="2000" i="1" dirty="0">
                <a:latin typeface="+mn-ea"/>
              </a:rPr>
              <a:t>U</a:t>
            </a:r>
            <a:r>
              <a:rPr lang="zh-CN" altLang="en-US" sz="2000" i="1" dirty="0">
                <a:latin typeface="+mn-ea"/>
              </a:rPr>
              <a:t>，</a:t>
            </a:r>
            <a:r>
              <a:rPr lang="en-US" altLang="zh-CN" sz="2000" i="1" dirty="0">
                <a:latin typeface="+mn-ea"/>
              </a:rPr>
              <a:t>V</a:t>
            </a:r>
            <a:r>
              <a:rPr lang="zh-CN" altLang="en-US" sz="2000" i="1" dirty="0">
                <a:latin typeface="+mn-ea"/>
              </a:rPr>
              <a:t>，</a:t>
            </a:r>
            <a:r>
              <a:rPr lang="en-US" altLang="zh-CN" sz="2000" i="1" dirty="0">
                <a:latin typeface="+mn-ea"/>
              </a:rPr>
              <a:t>W</a:t>
            </a:r>
            <a:r>
              <a:rPr lang="zh-CN" altLang="en-US" sz="2000" i="1" dirty="0">
                <a:latin typeface="+mn-ea"/>
              </a:rPr>
              <a:t>。</a:t>
            </a:r>
            <a:endParaRPr lang="en-US" altLang="zh-CN" sz="2000" i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+mn-ea"/>
              </a:rPr>
              <a:t>	</a:t>
            </a:r>
            <a:endParaRPr lang="zh-CN" altLang="en-US" sz="2000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+mn-ea"/>
              </a:rPr>
              <a:t>	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F7B82D-AED2-4B52-9ED2-6767951DD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148" y="2906733"/>
            <a:ext cx="3217474" cy="8769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459676-0266-4CA6-9E42-48C55055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243" y="3726552"/>
            <a:ext cx="3012498" cy="177236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9CAF122-6F84-4C00-ABAC-7251EB37F0A3}"/>
              </a:ext>
            </a:extLst>
          </p:cNvPr>
          <p:cNvSpPr/>
          <p:nvPr/>
        </p:nvSpPr>
        <p:spPr>
          <a:xfrm>
            <a:off x="943515" y="3700743"/>
            <a:ext cx="2549096" cy="390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定义损失函数</a:t>
            </a:r>
            <a:r>
              <a:rPr lang="en-US" altLang="zh-CN" dirty="0">
                <a:latin typeface="+mn-ea"/>
              </a:rPr>
              <a:t>: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FBDC7C-EC7C-49DB-A41C-BAD975BC772D}"/>
              </a:ext>
            </a:extLst>
          </p:cNvPr>
          <p:cNvSpPr/>
          <p:nvPr/>
        </p:nvSpPr>
        <p:spPr>
          <a:xfrm>
            <a:off x="1940475" y="5470806"/>
            <a:ext cx="7324441" cy="390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我们将整个序列作为一次训练，所以需要对每个时刻的误差进行求和。</a:t>
            </a:r>
            <a:endParaRPr lang="en-US" altLang="zh-CN" dirty="0"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566CA77-9D4F-4C45-B783-799788D67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464" y="1771638"/>
            <a:ext cx="234028" cy="43110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D9EE051-04CC-424E-9702-5B5D496AAAD6}"/>
              </a:ext>
            </a:extLst>
          </p:cNvPr>
          <p:cNvSpPr/>
          <p:nvPr/>
        </p:nvSpPr>
        <p:spPr>
          <a:xfrm>
            <a:off x="148118" y="225842"/>
            <a:ext cx="830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三、循环神经网络介绍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循环神经网络（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RNN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12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D070F80-C907-4040-A439-7A180A9959FA}"/>
              </a:ext>
            </a:extLst>
          </p:cNvPr>
          <p:cNvSpPr/>
          <p:nvPr/>
        </p:nvSpPr>
        <p:spPr>
          <a:xfrm>
            <a:off x="148118" y="225842"/>
            <a:ext cx="830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三、循环神经网络介绍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循环神经网络（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RNN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7E7C2E-A044-4384-8F46-CBC6EA3D2745}"/>
              </a:ext>
            </a:extLst>
          </p:cNvPr>
          <p:cNvSpPr txBox="1"/>
          <p:nvPr/>
        </p:nvSpPr>
        <p:spPr>
          <a:xfrm>
            <a:off x="9056758" y="1191635"/>
            <a:ext cx="308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2"/>
              </a:rPr>
              <a:t>BPTT</a:t>
            </a:r>
            <a:r>
              <a:rPr lang="zh-CN" altLang="en-US" sz="2400" dirty="0">
                <a:hlinkClick r:id="rId2"/>
              </a:rPr>
              <a:t>具体推理流程</a:t>
            </a:r>
            <a:endParaRPr lang="zh-CN" altLang="en-US" sz="2400" dirty="0"/>
          </a:p>
        </p:txBody>
      </p:sp>
      <p:pic>
        <p:nvPicPr>
          <p:cNvPr id="12" name="Picture 2" descr="http://d3kbpzbmcynnmx.cloudfront.net/wp-content/uploads/2015/10/rnn-bptt1.png">
            <a:extLst>
              <a:ext uri="{FF2B5EF4-FFF2-40B4-BE49-F238E27FC236}">
                <a16:creationId xmlns:a16="http://schemas.microsoft.com/office/drawing/2014/main" id="{505E39D0-6C75-4141-AA32-5925E61F1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01" y="1801978"/>
            <a:ext cx="5525531" cy="318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1E820D3-A3D6-4D07-963A-954CC8D07978}"/>
              </a:ext>
            </a:extLst>
          </p:cNvPr>
          <p:cNvSpPr/>
          <p:nvPr/>
        </p:nvSpPr>
        <p:spPr>
          <a:xfrm>
            <a:off x="843492" y="1982594"/>
            <a:ext cx="4584909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目前的任务是求 </a:t>
            </a:r>
            <a:r>
              <a:rPr lang="en-US" altLang="zh-CN" b="1" dirty="0">
                <a:latin typeface="+mn-ea"/>
              </a:rPr>
              <a:t>E </a:t>
            </a:r>
            <a:r>
              <a:rPr lang="zh-CN" altLang="en-US" dirty="0">
                <a:latin typeface="+mn-ea"/>
              </a:rPr>
              <a:t>对于</a:t>
            </a:r>
            <a:r>
              <a:rPr lang="en-US" altLang="zh-CN" i="1" dirty="0">
                <a:latin typeface="+mn-ea"/>
              </a:rPr>
              <a:t>U</a:t>
            </a:r>
            <a:r>
              <a:rPr lang="zh-CN" altLang="en-US" i="1" dirty="0">
                <a:latin typeface="+mn-ea"/>
              </a:rPr>
              <a:t>，</a:t>
            </a:r>
            <a:r>
              <a:rPr lang="en-US" altLang="zh-CN" i="1" dirty="0">
                <a:latin typeface="+mn-ea"/>
              </a:rPr>
              <a:t>V</a:t>
            </a:r>
            <a:r>
              <a:rPr lang="zh-CN" altLang="en-US" i="1" dirty="0">
                <a:latin typeface="+mn-ea"/>
              </a:rPr>
              <a:t>，</a:t>
            </a:r>
            <a:r>
              <a:rPr lang="en-US" altLang="zh-CN" i="1" dirty="0">
                <a:latin typeface="+mn-ea"/>
              </a:rPr>
              <a:t>W </a:t>
            </a:r>
            <a:r>
              <a:rPr lang="zh-CN" altLang="en-US" dirty="0">
                <a:latin typeface="+mn-ea"/>
              </a:rPr>
              <a:t>的梯度。</a:t>
            </a:r>
            <a:endParaRPr lang="en-US" altLang="zh-CN" dirty="0">
              <a:latin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EAF039B-5018-4B18-9A1E-4B90BB3EA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106" y="2821631"/>
            <a:ext cx="1598425" cy="62332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448579D-03AD-47A9-BB97-14B67AC8727D}"/>
              </a:ext>
            </a:extLst>
          </p:cNvPr>
          <p:cNvSpPr/>
          <p:nvPr/>
        </p:nvSpPr>
        <p:spPr>
          <a:xfrm>
            <a:off x="846807" y="2340857"/>
            <a:ext cx="353173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定义</a:t>
            </a:r>
            <a:r>
              <a:rPr lang="en-US" altLang="zh-CN" dirty="0">
                <a:latin typeface="+mn-ea"/>
              </a:rPr>
              <a:t>E</a:t>
            </a:r>
            <a:r>
              <a:rPr lang="zh-CN" altLang="en-US" dirty="0">
                <a:latin typeface="+mn-ea"/>
              </a:rPr>
              <a:t>对于</a:t>
            </a:r>
            <a:r>
              <a:rPr lang="en-US" altLang="zh-CN" i="1" dirty="0">
                <a:latin typeface="+mn-ea"/>
              </a:rPr>
              <a:t>W </a:t>
            </a:r>
            <a:r>
              <a:rPr lang="zh-CN" altLang="en-US" dirty="0">
                <a:latin typeface="+mn-ea"/>
              </a:rPr>
              <a:t>的梯度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i="1" dirty="0">
                <a:latin typeface="+mn-ea"/>
              </a:rPr>
              <a:t>U</a:t>
            </a:r>
            <a:r>
              <a:rPr lang="zh-CN" altLang="en-US" i="1" dirty="0">
                <a:latin typeface="+mn-ea"/>
              </a:rPr>
              <a:t>，</a:t>
            </a:r>
            <a:r>
              <a:rPr lang="en-US" altLang="zh-CN" i="1" dirty="0">
                <a:latin typeface="+mn-ea"/>
              </a:rPr>
              <a:t>V </a:t>
            </a:r>
            <a:r>
              <a:rPr lang="zh-CN" altLang="en-US" dirty="0">
                <a:latin typeface="+mn-ea"/>
              </a:rPr>
              <a:t>同理</a:t>
            </a:r>
            <a:r>
              <a:rPr lang="en-US" altLang="zh-CN" dirty="0">
                <a:latin typeface="+mn-ea"/>
              </a:rPr>
              <a:t>):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50CB224-AD6F-4DA3-9523-93ED78C1FC4E}"/>
              </a:ext>
            </a:extLst>
          </p:cNvPr>
          <p:cNvSpPr/>
          <p:nvPr/>
        </p:nvSpPr>
        <p:spPr>
          <a:xfrm>
            <a:off x="843492" y="3468643"/>
            <a:ext cx="289053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）求 </a:t>
            </a:r>
            <a:r>
              <a:rPr lang="en-US" altLang="zh-CN" b="1" dirty="0">
                <a:latin typeface="+mn-ea"/>
              </a:rPr>
              <a:t>E </a:t>
            </a:r>
            <a:r>
              <a:rPr lang="zh-CN" altLang="en-US" dirty="0">
                <a:latin typeface="+mn-ea"/>
              </a:rPr>
              <a:t>对于</a:t>
            </a:r>
            <a:r>
              <a:rPr lang="en-US" altLang="zh-CN" i="1" dirty="0">
                <a:latin typeface="+mn-ea"/>
              </a:rPr>
              <a:t>V </a:t>
            </a:r>
            <a:r>
              <a:rPr lang="zh-CN" altLang="en-US" dirty="0">
                <a:latin typeface="+mn-ea"/>
              </a:rPr>
              <a:t>的梯度。</a:t>
            </a:r>
            <a:endParaRPr lang="en-US" altLang="zh-CN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先求 </a:t>
            </a:r>
            <a:r>
              <a:rPr lang="en-US" altLang="zh-CN" b="1" dirty="0">
                <a:latin typeface="+mn-ea"/>
              </a:rPr>
              <a:t>E</a:t>
            </a:r>
            <a:r>
              <a:rPr lang="en-US" altLang="zh-CN" sz="1200" dirty="0">
                <a:latin typeface="+mn-ea"/>
              </a:rPr>
              <a:t>3</a:t>
            </a:r>
            <a:r>
              <a:rPr lang="en-US" altLang="zh-CN" b="1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对于</a:t>
            </a:r>
            <a:r>
              <a:rPr lang="en-US" altLang="zh-CN" i="1" dirty="0">
                <a:latin typeface="+mn-ea"/>
              </a:rPr>
              <a:t>V </a:t>
            </a:r>
            <a:r>
              <a:rPr lang="zh-CN" altLang="en-US" dirty="0">
                <a:latin typeface="+mn-ea"/>
              </a:rPr>
              <a:t>的梯度</a:t>
            </a:r>
            <a:r>
              <a:rPr lang="en-US" altLang="zh-CN" dirty="0">
                <a:latin typeface="+mn-ea"/>
              </a:rPr>
              <a:t>: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DA0466-E144-4E1C-A277-3D6254F6982D}"/>
              </a:ext>
            </a:extLst>
          </p:cNvPr>
          <p:cNvSpPr/>
          <p:nvPr/>
        </p:nvSpPr>
        <p:spPr>
          <a:xfrm>
            <a:off x="8838207" y="3468643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+mn-ea"/>
              </a:rPr>
              <a:t>W 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84AF06D-0E5A-480C-8740-503A66A172EC}"/>
              </a:ext>
            </a:extLst>
          </p:cNvPr>
          <p:cNvSpPr/>
          <p:nvPr/>
        </p:nvSpPr>
        <p:spPr>
          <a:xfrm>
            <a:off x="9315362" y="2717465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+mn-ea"/>
              </a:rPr>
              <a:t>V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4BE4E8-B843-4A3F-93F9-DD37AD4C134C}"/>
              </a:ext>
            </a:extLst>
          </p:cNvPr>
          <p:cNvSpPr/>
          <p:nvPr/>
        </p:nvSpPr>
        <p:spPr>
          <a:xfrm>
            <a:off x="9327443" y="3995064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+mn-ea"/>
              </a:rPr>
              <a:t>U</a:t>
            </a:r>
            <a:endParaRPr lang="zh-CN" altLang="en-US" dirty="0"/>
          </a:p>
        </p:txBody>
      </p:sp>
      <p:pic>
        <p:nvPicPr>
          <p:cNvPr id="20" name="Picture 2" descr="http://s0.wp.com/latex.php?zoom=3&amp;latex=%5Cbegin%7Baligned%7D++%5Cfrac%7B%5Cpartial+E_3%7D%7B%5Cpartial+V%7D+%26%3D%5Cfrac%7B%5Cpartial+E_3%7D%7B%5Cpartial+%5Chat%7By%7D_3%7D%5Cfrac%7B%5Cpartial%5Chat%7By%7D_3%7D%7B%5Cpartial+V%7D%5C%5C++%26%3D%5Cfrac%7B%5Cpartial+E_3%7D%7B%5Cpartial+%5Chat%7By%7D_3%7D%5Cfrac%7B%5Cpartial%5Chat%7By%7D_3%7D%7B%5Cpartial+z_3%7D%5Cfrac%7B%5Cpartial+z_3%7D%7B%5Cpartial+V%7D%5C%5C++%26%3D%28%5Chat%7By%7D_3+-+y_3%29+%5Cotimes+s_3+%5C%5C++%5Cend%7Baligned%7D++&amp;bg=ffffff&amp;fg=000&amp;s=0">
            <a:extLst>
              <a:ext uri="{FF2B5EF4-FFF2-40B4-BE49-F238E27FC236}">
                <a16:creationId xmlns:a16="http://schemas.microsoft.com/office/drawing/2014/main" id="{1E49521E-ECD4-4AF8-918F-8279D2B4C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37"/>
          <a:stretch/>
        </p:blipFill>
        <p:spPr bwMode="auto">
          <a:xfrm>
            <a:off x="2264139" y="4411546"/>
            <a:ext cx="2496772" cy="145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s0.wp.com/latex.php?zoom=4&amp;latex=z_3+%3DVs_3&amp;bg=ffffff&amp;fg=000&amp;s=0">
            <a:extLst>
              <a:ext uri="{FF2B5EF4-FFF2-40B4-BE49-F238E27FC236}">
                <a16:creationId xmlns:a16="http://schemas.microsoft.com/office/drawing/2014/main" id="{C221A9A3-F7FF-488C-8FF0-77B23CE7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002" y="6041192"/>
            <a:ext cx="1163741" cy="26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C96670D7-B9A6-485F-943F-F2BFBCF516E2}"/>
              </a:ext>
            </a:extLst>
          </p:cNvPr>
          <p:cNvSpPr/>
          <p:nvPr/>
        </p:nvSpPr>
        <p:spPr>
          <a:xfrm>
            <a:off x="945090" y="5965878"/>
            <a:ext cx="1083951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其中：   </a:t>
            </a:r>
            <a:endParaRPr lang="en-US" altLang="zh-CN" dirty="0">
              <a:latin typeface="+mn-ea"/>
            </a:endParaRPr>
          </a:p>
        </p:txBody>
      </p:sp>
      <p:pic>
        <p:nvPicPr>
          <p:cNvPr id="23" name="Picture 2" descr="http://latex.codecogs.com/png.latex?%5Chuge%20%5Cfrac%7B%5Cpartial%20%5Ctextsl%7BE%7D%7D%7B%5Cpartial%20%5Ctextsl%7BV%7D%7D">
            <a:extLst>
              <a:ext uri="{FF2B5EF4-FFF2-40B4-BE49-F238E27FC236}">
                <a16:creationId xmlns:a16="http://schemas.microsoft.com/office/drawing/2014/main" id="{306825DC-A096-443B-8A80-961DD7B1C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64" y="5510697"/>
            <a:ext cx="5143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F180945-BB45-4694-9E5E-0CD6B2AB37F2}"/>
              </a:ext>
            </a:extLst>
          </p:cNvPr>
          <p:cNvCxnSpPr/>
          <p:nvPr/>
        </p:nvCxnSpPr>
        <p:spPr>
          <a:xfrm>
            <a:off x="6532083" y="2203050"/>
            <a:ext cx="0" cy="79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9E6D2CA-EBD4-4249-A25E-B4B1AC8C4D91}"/>
              </a:ext>
            </a:extLst>
          </p:cNvPr>
          <p:cNvCxnSpPr/>
          <p:nvPr/>
        </p:nvCxnSpPr>
        <p:spPr>
          <a:xfrm>
            <a:off x="7627912" y="2203050"/>
            <a:ext cx="0" cy="79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669C3D2-96A3-46C0-A785-C2C9C33B238F}"/>
              </a:ext>
            </a:extLst>
          </p:cNvPr>
          <p:cNvCxnSpPr/>
          <p:nvPr/>
        </p:nvCxnSpPr>
        <p:spPr>
          <a:xfrm>
            <a:off x="8802576" y="2182493"/>
            <a:ext cx="0" cy="79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7FBD2B-3225-4059-8EA8-38545EDE0E89}"/>
              </a:ext>
            </a:extLst>
          </p:cNvPr>
          <p:cNvCxnSpPr/>
          <p:nvPr/>
        </p:nvCxnSpPr>
        <p:spPr>
          <a:xfrm>
            <a:off x="9950197" y="2182493"/>
            <a:ext cx="0" cy="79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511012B-3A5E-438A-9B6D-FDFC7DAD6735}"/>
              </a:ext>
            </a:extLst>
          </p:cNvPr>
          <p:cNvCxnSpPr/>
          <p:nvPr/>
        </p:nvCxnSpPr>
        <p:spPr>
          <a:xfrm>
            <a:off x="11067797" y="2182493"/>
            <a:ext cx="0" cy="79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8165F04-B15B-43CC-9E91-82E2C866A369}"/>
              </a:ext>
            </a:extLst>
          </p:cNvPr>
          <p:cNvSpPr/>
          <p:nvPr/>
        </p:nvSpPr>
        <p:spPr>
          <a:xfrm>
            <a:off x="8533303" y="5673092"/>
            <a:ext cx="1338828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求和可得。</a:t>
            </a:r>
            <a:endParaRPr lang="en-US" altLang="zh-CN" dirty="0">
              <a:latin typeface="+mn-ea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ABDF1B-EBB1-4D13-9E09-071100EE81FE}"/>
              </a:ext>
            </a:extLst>
          </p:cNvPr>
          <p:cNvSpPr/>
          <p:nvPr/>
        </p:nvSpPr>
        <p:spPr>
          <a:xfrm>
            <a:off x="528174" y="1042058"/>
            <a:ext cx="3834704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随时间反向传播算法</a:t>
            </a:r>
            <a:r>
              <a:rPr lang="en-US" altLang="zh-CN" sz="2400" b="1" dirty="0">
                <a:solidFill>
                  <a:schemeClr val="bg1"/>
                </a:solidFill>
              </a:rPr>
              <a:t>BPTT</a:t>
            </a:r>
          </a:p>
        </p:txBody>
      </p:sp>
    </p:spTree>
    <p:extLst>
      <p:ext uri="{BB962C8B-B14F-4D97-AF65-F5344CB8AC3E}">
        <p14:creationId xmlns:p14="http://schemas.microsoft.com/office/powerpoint/2010/main" val="1999652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7A383C-33F4-421C-88B6-67B18A044972}"/>
              </a:ext>
            </a:extLst>
          </p:cNvPr>
          <p:cNvSpPr/>
          <p:nvPr/>
        </p:nvSpPr>
        <p:spPr>
          <a:xfrm>
            <a:off x="891330" y="5312062"/>
            <a:ext cx="6005170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其中：     依赖于    ，而     又依赖于     和</a:t>
            </a:r>
            <a:r>
              <a:rPr lang="en-US" altLang="zh-CN" i="1" dirty="0">
                <a:latin typeface="+mn-ea"/>
              </a:rPr>
              <a:t>W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，依赖关系</a:t>
            </a:r>
            <a:endParaRPr lang="en-US" altLang="zh-CN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一直传递到 </a:t>
            </a:r>
            <a:r>
              <a:rPr lang="en-US" altLang="zh-CN" dirty="0">
                <a:latin typeface="+mn-ea"/>
              </a:rPr>
              <a:t>t = 0 </a:t>
            </a:r>
            <a:r>
              <a:rPr lang="zh-CN" altLang="en-US" dirty="0">
                <a:latin typeface="+mn-ea"/>
              </a:rPr>
              <a:t>的时刻。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因此，当我们计算对于</a:t>
            </a:r>
            <a:r>
              <a:rPr lang="en-US" altLang="zh-CN" b="1" i="1" dirty="0">
                <a:solidFill>
                  <a:srgbClr val="FF0000"/>
                </a:solidFill>
                <a:latin typeface="+mn-ea"/>
              </a:rPr>
              <a:t>W 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的偏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导数时，不能把     看作是常数项！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4977171A-76D1-4D0C-BEB4-BC2AFA19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30DE3D-D50A-4215-93B3-4E478FD5BE94}"/>
              </a:ext>
            </a:extLst>
          </p:cNvPr>
          <p:cNvSpPr/>
          <p:nvPr/>
        </p:nvSpPr>
        <p:spPr>
          <a:xfrm>
            <a:off x="695323" y="926774"/>
            <a:ext cx="3834704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随时间反向传播算法</a:t>
            </a:r>
            <a:r>
              <a:rPr lang="en-US" altLang="zh-CN" sz="2400" b="1" dirty="0">
                <a:solidFill>
                  <a:schemeClr val="bg1"/>
                </a:solidFill>
              </a:rPr>
              <a:t>BPTT</a:t>
            </a:r>
          </a:p>
        </p:txBody>
      </p:sp>
      <p:pic>
        <p:nvPicPr>
          <p:cNvPr id="8" name="Picture 2" descr="http://d3kbpzbmcynnmx.cloudfront.net/wp-content/uploads/2015/10/rnn-bptt1.png">
            <a:extLst>
              <a:ext uri="{FF2B5EF4-FFF2-40B4-BE49-F238E27FC236}">
                <a16:creationId xmlns:a16="http://schemas.microsoft.com/office/drawing/2014/main" id="{3CFF2774-3BE2-4B07-B35B-962BE514D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974" y="1346632"/>
            <a:ext cx="6172708" cy="356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181FA75-4A5E-47E0-B292-352C22A2EB4C}"/>
              </a:ext>
            </a:extLst>
          </p:cNvPr>
          <p:cNvSpPr/>
          <p:nvPr/>
        </p:nvSpPr>
        <p:spPr>
          <a:xfrm>
            <a:off x="864649" y="1749871"/>
            <a:ext cx="412484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）求 </a:t>
            </a:r>
            <a:r>
              <a:rPr lang="en-US" altLang="zh-CN" b="1" dirty="0">
                <a:latin typeface="+mn-ea"/>
              </a:rPr>
              <a:t>E </a:t>
            </a:r>
            <a:r>
              <a:rPr lang="zh-CN" altLang="en-US" dirty="0">
                <a:latin typeface="+mn-ea"/>
              </a:rPr>
              <a:t>对于</a:t>
            </a:r>
            <a:r>
              <a:rPr lang="en-US" altLang="zh-CN" i="1" dirty="0">
                <a:latin typeface="+mn-ea"/>
              </a:rPr>
              <a:t>W </a:t>
            </a:r>
            <a:r>
              <a:rPr lang="zh-CN" altLang="en-US" dirty="0">
                <a:latin typeface="+mn-ea"/>
              </a:rPr>
              <a:t>的梯度。注意，现在</a:t>
            </a:r>
            <a:endParaRPr lang="en-US" altLang="zh-CN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情况开始变得复杂起来。</a:t>
            </a:r>
            <a:endParaRPr lang="en-US" altLang="zh-CN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先求 </a:t>
            </a:r>
            <a:r>
              <a:rPr lang="en-US" altLang="zh-CN" b="1" dirty="0">
                <a:latin typeface="+mn-ea"/>
              </a:rPr>
              <a:t>E</a:t>
            </a:r>
            <a:r>
              <a:rPr lang="en-US" altLang="zh-CN" sz="1200" dirty="0">
                <a:latin typeface="+mn-ea"/>
              </a:rPr>
              <a:t>3</a:t>
            </a:r>
            <a:r>
              <a:rPr lang="en-US" altLang="zh-CN" b="1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对于</a:t>
            </a:r>
            <a:r>
              <a:rPr lang="en-US" altLang="zh-CN" i="1" dirty="0">
                <a:latin typeface="+mn-ea"/>
              </a:rPr>
              <a:t>W </a:t>
            </a:r>
            <a:r>
              <a:rPr lang="zh-CN" altLang="en-US" dirty="0">
                <a:latin typeface="+mn-ea"/>
              </a:rPr>
              <a:t>的梯度</a:t>
            </a:r>
            <a:r>
              <a:rPr lang="en-US" altLang="zh-CN" dirty="0">
                <a:latin typeface="+mn-ea"/>
              </a:rPr>
              <a:t>: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D17846-8454-4318-9484-24B3E6FC0F85}"/>
              </a:ext>
            </a:extLst>
          </p:cNvPr>
          <p:cNvSpPr/>
          <p:nvPr/>
        </p:nvSpPr>
        <p:spPr>
          <a:xfrm>
            <a:off x="8838207" y="3193338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+mn-ea"/>
              </a:rPr>
              <a:t>W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0CCDCE-CE07-4F5A-AAEF-9992502F2F1F}"/>
              </a:ext>
            </a:extLst>
          </p:cNvPr>
          <p:cNvSpPr/>
          <p:nvPr/>
        </p:nvSpPr>
        <p:spPr>
          <a:xfrm>
            <a:off x="9335027" y="2284843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+mn-ea"/>
              </a:rPr>
              <a:t>V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9523B3-32B2-4AC2-9BA2-230B08218B12}"/>
              </a:ext>
            </a:extLst>
          </p:cNvPr>
          <p:cNvSpPr/>
          <p:nvPr/>
        </p:nvSpPr>
        <p:spPr>
          <a:xfrm>
            <a:off x="9327443" y="3719759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+mn-ea"/>
              </a:rPr>
              <a:t>U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83CD69-26EC-45C6-BEBD-B7DC0311FA4E}"/>
              </a:ext>
            </a:extLst>
          </p:cNvPr>
          <p:cNvSpPr/>
          <p:nvPr/>
        </p:nvSpPr>
        <p:spPr>
          <a:xfrm>
            <a:off x="856164" y="4100093"/>
            <a:ext cx="413333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当我们求     对于</a:t>
            </a:r>
            <a:r>
              <a:rPr lang="en-US" altLang="zh-CN" i="1" dirty="0">
                <a:latin typeface="+mn-ea"/>
              </a:rPr>
              <a:t>W </a:t>
            </a:r>
            <a:r>
              <a:rPr lang="zh-CN" altLang="en-US" dirty="0">
                <a:latin typeface="+mn-ea"/>
              </a:rPr>
              <a:t>的偏导时。注意到：                         </a:t>
            </a:r>
            <a:endParaRPr lang="en-US" altLang="zh-CN" dirty="0">
              <a:latin typeface="+mn-ea"/>
            </a:endParaRPr>
          </a:p>
        </p:txBody>
      </p:sp>
      <p:pic>
        <p:nvPicPr>
          <p:cNvPr id="14" name="Picture 4" descr="http://s0.wp.com/latex.php?zoom=1.75&amp;latex=%5Cbegin%7Baligned%7D++%5Cfrac%7B%5Cpartial+E_3%7D%7B%5Cpartial+W%7D+%26%3D+%5Cfrac%7B%5Cpartial+E_3%7D%7B%5Cpartial+%5Chat%7By%7D_3%7D%5Cfrac%7B%5Cpartial%5Chat%7By%7D_3%7D%7B%5Cpartial+s_3%7D%5Cfrac%7B%5Cpartial+s_3%7D%7B%5Cpartial+W%7D%5C%5C++%5Cend%7Baligned%7D++&amp;bg=ffffff&amp;fg=000&amp;s=0">
            <a:extLst>
              <a:ext uri="{FF2B5EF4-FFF2-40B4-BE49-F238E27FC236}">
                <a16:creationId xmlns:a16="http://schemas.microsoft.com/office/drawing/2014/main" id="{042A4673-15B3-45F3-BF1F-02D0208E3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81" y="3378004"/>
            <a:ext cx="23907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s0.wp.com/latex.php?zoom=1.75&amp;latex=s_3+%3D+%5Ctanh%28Ux_t+%2B+Ws_2%29&amp;bg=ffffff&amp;fg=000&amp;s=0">
            <a:extLst>
              <a:ext uri="{FF2B5EF4-FFF2-40B4-BE49-F238E27FC236}">
                <a16:creationId xmlns:a16="http://schemas.microsoft.com/office/drawing/2014/main" id="{756AC7CF-AB90-4406-B0EE-11B996532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55" y="4652224"/>
            <a:ext cx="27146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ttp://s0.wp.com/latex.php?zoom=1.75&amp;latex=s_2&amp;bg=ffffff&amp;fg=000&amp;s=0">
            <a:extLst>
              <a:ext uri="{FF2B5EF4-FFF2-40B4-BE49-F238E27FC236}">
                <a16:creationId xmlns:a16="http://schemas.microsoft.com/office/drawing/2014/main" id="{FBB7BBFB-75D4-44FD-BF89-9E0F428E8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85" y="5448810"/>
            <a:ext cx="2190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s0.wp.com/latex.php?zoom=1.75&amp;latex=s_1&amp;bg=ffffff&amp;fg=000&amp;s=0">
            <a:extLst>
              <a:ext uri="{FF2B5EF4-FFF2-40B4-BE49-F238E27FC236}">
                <a16:creationId xmlns:a16="http://schemas.microsoft.com/office/drawing/2014/main" id="{37089194-468A-40FE-A327-F8FBBBE5A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94" y="5479038"/>
            <a:ext cx="2095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92913F2-522D-4B11-880A-BF70EF7ACF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7705" y="4204634"/>
            <a:ext cx="266667" cy="27619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D0CBFD6-BC01-4010-BEC6-251AEED285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0327" y="5400906"/>
            <a:ext cx="266667" cy="276190"/>
          </a:xfrm>
          <a:prstGeom prst="rect">
            <a:avLst/>
          </a:prstGeom>
        </p:spPr>
      </p:pic>
      <p:pic>
        <p:nvPicPr>
          <p:cNvPr id="20" name="Picture 8" descr="http://s0.wp.com/latex.php?zoom=1.75&amp;latex=s_2&amp;bg=ffffff&amp;fg=000&amp;s=0">
            <a:extLst>
              <a:ext uri="{FF2B5EF4-FFF2-40B4-BE49-F238E27FC236}">
                <a16:creationId xmlns:a16="http://schemas.microsoft.com/office/drawing/2014/main" id="{408CECEC-5352-4192-A4EE-E24886D37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963" y="5440428"/>
            <a:ext cx="2190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ttp://s0.wp.com/latex.php?zoom=1.75&amp;latex=s_2&amp;bg=ffffff&amp;fg=000&amp;s=0">
            <a:extLst>
              <a:ext uri="{FF2B5EF4-FFF2-40B4-BE49-F238E27FC236}">
                <a16:creationId xmlns:a16="http://schemas.microsoft.com/office/drawing/2014/main" id="{B1839C14-84E4-4E71-83ED-1D99AC644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54" y="6110567"/>
            <a:ext cx="2190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http://s0.wp.com/latex.php?zoom=1.75&amp;latex=%5Cbegin%7Baligned%7D++%5Cfrac%7B%5Cpartial+E_3%7D%7B%5Cpartial+W%7D+%26%3D+%5Csum%5Climits_%7Bk%3D0%7D%5E%7B3%7D+%5Cfrac%7B%5Cpartial+E_3%7D%7B%5Cpartial+%5Chat%7By%7D_3%7D%5Cfrac%7B%5Cpartial%5Chat%7By%7D_3%7D%7B%5Cpartial+s_3%7D%5Cfrac%7B%5Cpartial+s_3%7D%7B%5Cpartial+s_k%7D%5Cfrac%7B%5Cpartial+s_k%7D%7B%5Cpartial+W%7D%5C%5C++%5Cend%7Baligned%7D++&amp;bg=ffffff&amp;fg=000&amp;s=0">
            <a:extLst>
              <a:ext uri="{FF2B5EF4-FFF2-40B4-BE49-F238E27FC236}">
                <a16:creationId xmlns:a16="http://schemas.microsoft.com/office/drawing/2014/main" id="{1B7F2FB2-AEFC-4CA0-86FD-13DF1ABD8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675" y="5134799"/>
            <a:ext cx="3324225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566CC42-EFBE-4D7F-9B3C-B4B6B456ED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19914" y="1983773"/>
            <a:ext cx="704762" cy="100952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D7FEC52-A2D6-4047-A270-6EBB1FBC52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65692" y="2403423"/>
            <a:ext cx="685714" cy="63809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EB73886-B846-40F9-964E-52156E71A0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04606" y="2436656"/>
            <a:ext cx="647619" cy="61904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1FE5E87-CBE5-4CC8-BE81-3F2B4052825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26138" y="2399270"/>
            <a:ext cx="676190" cy="6380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8C56E44-473C-4CFA-9ABE-4A4D751AF98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26138" y="832996"/>
            <a:ext cx="476190" cy="533333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BB255679-2F37-4984-9211-87F5AAF12707}"/>
              </a:ext>
            </a:extLst>
          </p:cNvPr>
          <p:cNvSpPr/>
          <p:nvPr/>
        </p:nvSpPr>
        <p:spPr>
          <a:xfrm>
            <a:off x="8096278" y="857889"/>
            <a:ext cx="1338828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求和可得。</a:t>
            </a:r>
            <a:endParaRPr lang="en-US" altLang="zh-CN" dirty="0">
              <a:latin typeface="+mn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BAC9531-B691-4077-B8A8-8FB460038B1A}"/>
              </a:ext>
            </a:extLst>
          </p:cNvPr>
          <p:cNvSpPr/>
          <p:nvPr/>
        </p:nvSpPr>
        <p:spPr>
          <a:xfrm>
            <a:off x="148118" y="225842"/>
            <a:ext cx="830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三、循环神经网络介绍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循环神经网络（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RNN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51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8BECBCA-269C-41F0-919F-AD92F3EE0BA9}"/>
              </a:ext>
            </a:extLst>
          </p:cNvPr>
          <p:cNvSpPr/>
          <p:nvPr/>
        </p:nvSpPr>
        <p:spPr>
          <a:xfrm>
            <a:off x="891330" y="5312062"/>
            <a:ext cx="5101781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同样：     依赖于    ，而     又依赖于     和</a:t>
            </a:r>
            <a:r>
              <a:rPr lang="en-US" altLang="zh-CN" i="1" dirty="0">
                <a:latin typeface="+mn-ea"/>
              </a:rPr>
              <a:t>U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。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类似求</a:t>
            </a:r>
            <a:r>
              <a:rPr lang="en-US" altLang="zh-CN" b="1" i="1" dirty="0">
                <a:solidFill>
                  <a:srgbClr val="FF0000"/>
                </a:solidFill>
                <a:latin typeface="+mn-ea"/>
              </a:rPr>
              <a:t>W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，当我们计算对于</a:t>
            </a:r>
            <a:r>
              <a:rPr lang="en-US" altLang="zh-CN" b="1" i="1" dirty="0">
                <a:solidFill>
                  <a:srgbClr val="FF0000"/>
                </a:solidFill>
                <a:latin typeface="+mn-ea"/>
              </a:rPr>
              <a:t>U 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的偏导数时，也不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能把     看作是常数项！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61134247-DD5F-43A5-AF15-013D5490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F4E127-0E84-4CA9-9D62-1D07C421E58F}"/>
              </a:ext>
            </a:extLst>
          </p:cNvPr>
          <p:cNvSpPr/>
          <p:nvPr/>
        </p:nvSpPr>
        <p:spPr>
          <a:xfrm>
            <a:off x="695323" y="926774"/>
            <a:ext cx="3834704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随时间反向传播算法</a:t>
            </a:r>
            <a:r>
              <a:rPr lang="en-US" altLang="zh-CN" sz="2400" b="1" dirty="0">
                <a:solidFill>
                  <a:schemeClr val="bg1"/>
                </a:solidFill>
              </a:rPr>
              <a:t>BPTT</a:t>
            </a:r>
          </a:p>
        </p:txBody>
      </p:sp>
      <p:pic>
        <p:nvPicPr>
          <p:cNvPr id="8" name="Picture 2" descr="http://d3kbpzbmcynnmx.cloudfront.net/wp-content/uploads/2015/10/rnn-bptt1.png">
            <a:extLst>
              <a:ext uri="{FF2B5EF4-FFF2-40B4-BE49-F238E27FC236}">
                <a16:creationId xmlns:a16="http://schemas.microsoft.com/office/drawing/2014/main" id="{5F618074-6231-4661-A5B8-AF2112485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460" y="1388439"/>
            <a:ext cx="6172708" cy="356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4B5E22C-1DA2-4D56-9240-B55E42FABC26}"/>
              </a:ext>
            </a:extLst>
          </p:cNvPr>
          <p:cNvSpPr/>
          <p:nvPr/>
        </p:nvSpPr>
        <p:spPr>
          <a:xfrm>
            <a:off x="864649" y="1749871"/>
            <a:ext cx="4597734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）求 </a:t>
            </a:r>
            <a:r>
              <a:rPr lang="en-US" altLang="zh-CN" b="1" dirty="0">
                <a:latin typeface="+mn-ea"/>
              </a:rPr>
              <a:t>E </a:t>
            </a:r>
            <a:r>
              <a:rPr lang="zh-CN" altLang="en-US" dirty="0">
                <a:latin typeface="+mn-ea"/>
              </a:rPr>
              <a:t>对于</a:t>
            </a:r>
            <a:r>
              <a:rPr lang="en-US" altLang="zh-CN" i="1" dirty="0">
                <a:latin typeface="+mn-ea"/>
              </a:rPr>
              <a:t>U </a:t>
            </a:r>
            <a:r>
              <a:rPr lang="zh-CN" altLang="en-US" dirty="0">
                <a:latin typeface="+mn-ea"/>
              </a:rPr>
              <a:t>的梯度。情况与</a:t>
            </a:r>
            <a:r>
              <a:rPr lang="en-US" altLang="zh-CN" i="1" dirty="0">
                <a:latin typeface="+mn-ea"/>
              </a:rPr>
              <a:t>W </a:t>
            </a:r>
            <a:r>
              <a:rPr lang="zh-CN" altLang="en-US" dirty="0">
                <a:latin typeface="+mn-ea"/>
              </a:rPr>
              <a:t>类似。</a:t>
            </a:r>
            <a:endParaRPr lang="en-US" altLang="zh-CN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先求 </a:t>
            </a:r>
            <a:r>
              <a:rPr lang="en-US" altLang="zh-CN" b="1" dirty="0">
                <a:latin typeface="+mn-ea"/>
              </a:rPr>
              <a:t>E</a:t>
            </a:r>
            <a:r>
              <a:rPr lang="en-US" altLang="zh-CN" sz="1200" dirty="0">
                <a:latin typeface="+mn-ea"/>
              </a:rPr>
              <a:t>3</a:t>
            </a:r>
            <a:r>
              <a:rPr lang="en-US" altLang="zh-CN" b="1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对于</a:t>
            </a:r>
            <a:r>
              <a:rPr lang="en-US" altLang="zh-CN" i="1" dirty="0">
                <a:latin typeface="+mn-ea"/>
              </a:rPr>
              <a:t>U </a:t>
            </a:r>
            <a:r>
              <a:rPr lang="zh-CN" altLang="en-US" dirty="0">
                <a:latin typeface="+mn-ea"/>
              </a:rPr>
              <a:t>的梯度</a:t>
            </a:r>
            <a:r>
              <a:rPr lang="en-US" altLang="zh-CN" dirty="0">
                <a:latin typeface="+mn-ea"/>
              </a:rPr>
              <a:t>: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C363E6-5425-4A9F-8A50-CF6F812C8038}"/>
              </a:ext>
            </a:extLst>
          </p:cNvPr>
          <p:cNvSpPr/>
          <p:nvPr/>
        </p:nvSpPr>
        <p:spPr>
          <a:xfrm>
            <a:off x="8838207" y="3193338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+mn-ea"/>
              </a:rPr>
              <a:t>W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F8A58B-E3CE-46DF-82A8-AC2F0D4CF504}"/>
              </a:ext>
            </a:extLst>
          </p:cNvPr>
          <p:cNvSpPr/>
          <p:nvPr/>
        </p:nvSpPr>
        <p:spPr>
          <a:xfrm>
            <a:off x="9335027" y="2284843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+mn-ea"/>
              </a:rPr>
              <a:t>V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B874AF-D8A6-4D4D-9C2D-1989455EF25C}"/>
              </a:ext>
            </a:extLst>
          </p:cNvPr>
          <p:cNvSpPr/>
          <p:nvPr/>
        </p:nvSpPr>
        <p:spPr>
          <a:xfrm>
            <a:off x="9327443" y="3719759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+mn-ea"/>
              </a:rPr>
              <a:t>U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A980A9-6293-46BD-B16C-2640ACE28C46}"/>
              </a:ext>
            </a:extLst>
          </p:cNvPr>
          <p:cNvSpPr/>
          <p:nvPr/>
        </p:nvSpPr>
        <p:spPr>
          <a:xfrm>
            <a:off x="856164" y="3795293"/>
            <a:ext cx="413333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当我们求     对于</a:t>
            </a:r>
            <a:r>
              <a:rPr lang="en-US" altLang="zh-CN" i="1" dirty="0">
                <a:latin typeface="+mn-ea"/>
              </a:rPr>
              <a:t>W </a:t>
            </a:r>
            <a:r>
              <a:rPr lang="zh-CN" altLang="en-US" dirty="0">
                <a:latin typeface="+mn-ea"/>
              </a:rPr>
              <a:t>的偏导时。注意到：                         </a:t>
            </a:r>
            <a:endParaRPr lang="en-US" altLang="zh-CN" dirty="0">
              <a:latin typeface="+mn-ea"/>
            </a:endParaRPr>
          </a:p>
        </p:txBody>
      </p:sp>
      <p:pic>
        <p:nvPicPr>
          <p:cNvPr id="14" name="Picture 6" descr="http://s0.wp.com/latex.php?zoom=1.75&amp;latex=s_3+%3D+%5Ctanh%28Ux_t+%2B+Ws_2%29&amp;bg=ffffff&amp;fg=000&amp;s=0">
            <a:extLst>
              <a:ext uri="{FF2B5EF4-FFF2-40B4-BE49-F238E27FC236}">
                <a16:creationId xmlns:a16="http://schemas.microsoft.com/office/drawing/2014/main" id="{A5B3EF2E-99AA-4AD6-A581-B0100CDA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55" y="4347424"/>
            <a:ext cx="27146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://s0.wp.com/latex.php?zoom=1.75&amp;latex=s_2&amp;bg=ffffff&amp;fg=000&amp;s=0">
            <a:extLst>
              <a:ext uri="{FF2B5EF4-FFF2-40B4-BE49-F238E27FC236}">
                <a16:creationId xmlns:a16="http://schemas.microsoft.com/office/drawing/2014/main" id="{CEF875B6-2DDE-4BF2-8474-9AAC2A453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724" y="5417510"/>
            <a:ext cx="2190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s0.wp.com/latex.php?zoom=1.75&amp;latex=s_1&amp;bg=ffffff&amp;fg=000&amp;s=0">
            <a:extLst>
              <a:ext uri="{FF2B5EF4-FFF2-40B4-BE49-F238E27FC236}">
                <a16:creationId xmlns:a16="http://schemas.microsoft.com/office/drawing/2014/main" id="{B0284104-3A33-4209-A1F9-8F2E5EF39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83" y="5442691"/>
            <a:ext cx="2095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7E49EDB-CC85-4BB4-B856-AE450C2DF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7705" y="3899834"/>
            <a:ext cx="266667" cy="27619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F6CCF0D-4CF7-4656-AAF4-21F089BBF4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0327" y="5400906"/>
            <a:ext cx="266667" cy="276190"/>
          </a:xfrm>
          <a:prstGeom prst="rect">
            <a:avLst/>
          </a:prstGeom>
        </p:spPr>
      </p:pic>
      <p:pic>
        <p:nvPicPr>
          <p:cNvPr id="19" name="Picture 8" descr="http://s0.wp.com/latex.php?zoom=1.75&amp;latex=s_2&amp;bg=ffffff&amp;fg=000&amp;s=0">
            <a:extLst>
              <a:ext uri="{FF2B5EF4-FFF2-40B4-BE49-F238E27FC236}">
                <a16:creationId xmlns:a16="http://schemas.microsoft.com/office/drawing/2014/main" id="{4ECAB484-72E9-412E-BE1D-A64958518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62" y="5424078"/>
            <a:ext cx="2190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://s0.wp.com/latex.php?zoom=1.75&amp;latex=s_2&amp;bg=ffffff&amp;fg=000&amp;s=0">
            <a:extLst>
              <a:ext uri="{FF2B5EF4-FFF2-40B4-BE49-F238E27FC236}">
                <a16:creationId xmlns:a16="http://schemas.microsoft.com/office/drawing/2014/main" id="{41BB59F6-A4F4-4757-A856-4A0461980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830" y="6110567"/>
            <a:ext cx="2190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5F403A8-B692-4A20-ABA0-13D3D5E31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9914" y="1983773"/>
            <a:ext cx="704762" cy="100952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8D1377C-681A-4730-829E-49DB3D3EC6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5692" y="2403423"/>
            <a:ext cx="685714" cy="63809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C6F8B3A-9414-4A38-AB13-A27D665D60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4606" y="2436656"/>
            <a:ext cx="647619" cy="61904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BC04074-3980-4762-B344-FACF2B0C42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6138" y="2399270"/>
            <a:ext cx="676190" cy="638095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597C9D06-2DFE-4964-9357-C4879839913D}"/>
              </a:ext>
            </a:extLst>
          </p:cNvPr>
          <p:cNvSpPr/>
          <p:nvPr/>
        </p:nvSpPr>
        <p:spPr>
          <a:xfrm>
            <a:off x="8096278" y="857889"/>
            <a:ext cx="1338828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求和可得。</a:t>
            </a:r>
            <a:endParaRPr lang="en-US" altLang="zh-CN" dirty="0">
              <a:latin typeface="+mn-ea"/>
            </a:endParaRPr>
          </a:p>
        </p:txBody>
      </p:sp>
      <p:pic>
        <p:nvPicPr>
          <p:cNvPr id="26" name="Picture 6" descr="http://latex.codecogs.com/gif.latex?%5Chuge%20%5Cfrac%7B%5Cpartial%20E_%7B3%7D%7D%7B%5Cpartial%20U%7D%3D%5Cfrac%20%7B%5Cpartial%20E_%7B3%7D%7D%7B%5Cpartial%20%5Chat%7By%7D_%7B3%7D%7D%20%5Cfrac%7B%5Cpartial%20%5Chat%7By%7D_%7B3%7D%7D%7B%5Cpartial%20s_%7B3%7D%7D%20%5Cfrac%7B%5Cpartial%20s_%7B3%7D%7D%7B%5Cpartial%20U%7D">
            <a:extLst>
              <a:ext uri="{FF2B5EF4-FFF2-40B4-BE49-F238E27FC236}">
                <a16:creationId xmlns:a16="http://schemas.microsoft.com/office/drawing/2014/main" id="{80413D5F-21A8-4723-95C8-CB67DCC0D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11" y="2950006"/>
            <a:ext cx="2470176" cy="7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http://latex.codecogs.com/gif.latex?%5Chuge%20%5Cfrac%7B%5Cpartial%20E_%7B3%7D%7D%7B%5Cpartial%20U%7D%3D%5Csum_%7Bk%3D1%7D%5E%7B3%7D%5Cfrac%20%7B%5Cpartial%20E_%7B3%7D%7D%7B%5Cpartial%20%5Chat%7By%7D_%7B3%7D%7D%20%5Cfrac%7B%5Cpartial%20%5Chat%7By%7D_%7B3%7D%7D%7B%5Cpartial%20s_%7B3%7D%7D%5Cfrac%7B%5Cpartial%20s_%7B3%7D%7D%7B%5Cpartial%20s_%7Bk%7D%7D%20%5Cfrac%7B%5Cpartial%20s_%7Bk%7D%7D%7B%5Cpartial%20U%7D">
            <a:extLst>
              <a:ext uri="{FF2B5EF4-FFF2-40B4-BE49-F238E27FC236}">
                <a16:creationId xmlns:a16="http://schemas.microsoft.com/office/drawing/2014/main" id="{A35BE83E-7264-40DD-8A1D-C5C8BDA53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673" y="5172105"/>
            <a:ext cx="3268698" cy="91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http://latex.codecogs.com/gif.latex?%5CLARGE%20%5Cfrac%7B%5Cpartial%20E%7D%7B%5Cpartial%20U%7D">
            <a:extLst>
              <a:ext uri="{FF2B5EF4-FFF2-40B4-BE49-F238E27FC236}">
                <a16:creationId xmlns:a16="http://schemas.microsoft.com/office/drawing/2014/main" id="{BAE6F115-9D5D-4F1B-BCD1-5551C1E1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605" y="703071"/>
            <a:ext cx="4095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F93A937-0EC4-4512-A03C-C59D364EC74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0891" b="6909"/>
          <a:stretch/>
        </p:blipFill>
        <p:spPr>
          <a:xfrm>
            <a:off x="9868148" y="3452975"/>
            <a:ext cx="134670" cy="93977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741D494-FF0E-441D-8D95-D6DF13776C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0891" b="6909"/>
          <a:stretch/>
        </p:blipFill>
        <p:spPr>
          <a:xfrm>
            <a:off x="8712325" y="3429948"/>
            <a:ext cx="134670" cy="93977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67546AC-4DBB-4554-96AA-95A4C7BBD93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0891" b="6909"/>
          <a:stretch/>
        </p:blipFill>
        <p:spPr>
          <a:xfrm>
            <a:off x="7569644" y="3407652"/>
            <a:ext cx="152400" cy="9397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219CF3A1-36B3-4748-9F05-0477F9FC34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0891" b="6909"/>
          <a:stretch/>
        </p:blipFill>
        <p:spPr>
          <a:xfrm>
            <a:off x="6411528" y="3415305"/>
            <a:ext cx="134670" cy="939772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480907C8-B079-4BB9-BF78-C29450BCE902}"/>
              </a:ext>
            </a:extLst>
          </p:cNvPr>
          <p:cNvSpPr/>
          <p:nvPr/>
        </p:nvSpPr>
        <p:spPr>
          <a:xfrm>
            <a:off x="148118" y="225842"/>
            <a:ext cx="830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三、循环神经网络介绍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循环神经网络（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RNN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6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F3C576-A200-41FD-BA71-3C5DC4B20BC4}"/>
              </a:ext>
            </a:extLst>
          </p:cNvPr>
          <p:cNvSpPr/>
          <p:nvPr/>
        </p:nvSpPr>
        <p:spPr>
          <a:xfrm>
            <a:off x="695323" y="926774"/>
            <a:ext cx="3834704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随时间反向传播算法</a:t>
            </a:r>
            <a:r>
              <a:rPr lang="en-US" altLang="zh-CN" sz="2400" b="1" dirty="0">
                <a:solidFill>
                  <a:schemeClr val="bg1"/>
                </a:solidFill>
              </a:rPr>
              <a:t>BPTT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37F7F8-4876-4268-A0D5-48FF7297D21C}"/>
              </a:ext>
            </a:extLst>
          </p:cNvPr>
          <p:cNvSpPr/>
          <p:nvPr/>
        </p:nvSpPr>
        <p:spPr>
          <a:xfrm>
            <a:off x="816864" y="1690589"/>
            <a:ext cx="8717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面临的问题：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梯度消失问题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梯度爆炸问题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DA9507-2D08-4785-94CF-CF9A8E442ED2}"/>
              </a:ext>
            </a:extLst>
          </p:cNvPr>
          <p:cNvSpPr/>
          <p:nvPr/>
        </p:nvSpPr>
        <p:spPr>
          <a:xfrm>
            <a:off x="846359" y="3998913"/>
            <a:ext cx="83861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解决方案：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选择其他的激活函数。例如</a:t>
            </a:r>
            <a:r>
              <a:rPr lang="en-US" altLang="zh-CN" sz="2400" dirty="0" err="1">
                <a:solidFill>
                  <a:srgbClr val="333333"/>
                </a:solidFill>
                <a:latin typeface="Arial" panose="020B0604020202020204" pitchFamily="34" charset="0"/>
              </a:rPr>
              <a:t>ReLU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引入改进网络结构的机制，例如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LSTM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GRU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现在在自然语言处理上应用十分广的的就是</a:t>
            </a:r>
            <a:r>
              <a:rPr lang="en-US" altLang="zh-CN" sz="2400" b="1" dirty="0">
                <a:solidFill>
                  <a:srgbClr val="333333"/>
                </a:solidFill>
                <a:latin typeface="Arial" panose="020B0604020202020204" pitchFamily="34" charset="0"/>
              </a:rPr>
              <a:t>LSTM</a:t>
            </a:r>
            <a:r>
              <a:rPr lang="zh-CN" alt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sz="24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061522-9AF7-4125-AC05-ED8800DD3200}"/>
              </a:ext>
            </a:extLst>
          </p:cNvPr>
          <p:cNvSpPr/>
          <p:nvPr/>
        </p:nvSpPr>
        <p:spPr>
          <a:xfrm>
            <a:off x="148118" y="225842"/>
            <a:ext cx="830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三、循环神经网络介绍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循环神经网络（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RNN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2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162BE8-A9A5-427F-A195-C3DDDF30A7EE}"/>
              </a:ext>
            </a:extLst>
          </p:cNvPr>
          <p:cNvSpPr/>
          <p:nvPr/>
        </p:nvSpPr>
        <p:spPr>
          <a:xfrm>
            <a:off x="838538" y="2413337"/>
            <a:ext cx="63434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+mj-ea"/>
              </a:rPr>
              <a:t>一</a:t>
            </a:r>
            <a:r>
              <a:rPr lang="zh-CN" altLang="en-US" sz="6000" dirty="0">
                <a:solidFill>
                  <a:schemeClr val="bg1"/>
                </a:solidFill>
                <a:latin typeface="+mj-ea"/>
              </a:rPr>
              <a:t> </a:t>
            </a:r>
            <a:r>
              <a:rPr lang="zh-CN" altLang="en-US" sz="6000" dirty="0">
                <a:latin typeface="+mj-ea"/>
              </a:rPr>
              <a:t>         前言</a:t>
            </a:r>
            <a:endParaRPr lang="en-US" altLang="zh-CN" sz="6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8982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C57AC66-3BF9-4731-B170-393948B19D69}"/>
              </a:ext>
            </a:extLst>
          </p:cNvPr>
          <p:cNvSpPr/>
          <p:nvPr/>
        </p:nvSpPr>
        <p:spPr>
          <a:xfrm>
            <a:off x="148118" y="225842"/>
            <a:ext cx="8844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三、循环神经网络介绍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长短期记忆网络（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LSTM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B44A32D3-8BD1-49D2-A062-C2CA467BA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02" y="2586232"/>
            <a:ext cx="8040330" cy="3020975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96A41E4-3382-4D92-9B03-55D718C4A75D}"/>
              </a:ext>
            </a:extLst>
          </p:cNvPr>
          <p:cNvSpPr/>
          <p:nvPr/>
        </p:nvSpPr>
        <p:spPr>
          <a:xfrm>
            <a:off x="2685434" y="1323091"/>
            <a:ext cx="87396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长短期记忆网络–通常叫做”LSTMs”–是一种特殊的RNNs， 它能够学习长期依赖。LSTM由Hochreiter&amp;Schmidhuber(1997)引入，后来在很多人的努力下变得越来越精炼和流行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641291-36AF-4C75-B103-60ADF3775C5B}"/>
              </a:ext>
            </a:extLst>
          </p:cNvPr>
          <p:cNvSpPr txBox="1"/>
          <p:nvPr/>
        </p:nvSpPr>
        <p:spPr>
          <a:xfrm>
            <a:off x="285769" y="1281666"/>
            <a:ext cx="25400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latin typeface="方正黑体简体" panose="02010601030101010101" charset="-122"/>
                <a:ea typeface="方正黑体简体" panose="02010601030101010101" charset="-122"/>
              </a:rPr>
              <a:t>LSTM 网络：</a:t>
            </a:r>
          </a:p>
          <a:p>
            <a:endParaRPr lang="zh-CN" altLang="en-US" sz="2800" b="1" dirty="0">
              <a:latin typeface="方正黑体简体" panose="02010601030101010101" charset="-122"/>
              <a:ea typeface="方正黑体简体" panose="02010601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2880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1B5FC9-1058-47B2-A60D-6F31810F8EEF}"/>
              </a:ext>
            </a:extLst>
          </p:cNvPr>
          <p:cNvSpPr/>
          <p:nvPr/>
        </p:nvSpPr>
        <p:spPr>
          <a:xfrm>
            <a:off x="148118" y="225842"/>
            <a:ext cx="8844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三、循环神经网络介绍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长短期记忆网络（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LSTM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A40D44-C86E-4B62-901A-498A374AE1F3}"/>
              </a:ext>
            </a:extLst>
          </p:cNvPr>
          <p:cNvSpPr txBox="1"/>
          <p:nvPr/>
        </p:nvSpPr>
        <p:spPr>
          <a:xfrm>
            <a:off x="931862" y="1214161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LSTMs的核心过程</a:t>
            </a:r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E8720D-FC2D-4D34-B829-7847D329863A}"/>
              </a:ext>
            </a:extLst>
          </p:cNvPr>
          <p:cNvSpPr txBox="1"/>
          <p:nvPr/>
        </p:nvSpPr>
        <p:spPr>
          <a:xfrm>
            <a:off x="717232" y="1582461"/>
            <a:ext cx="103104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LSTM的第一步就是决定什么信息应该被神经元遗忘。这是一个被称为“遗忘门层”的Sigmod层组成的。它输入 ht−1和xt,然后在Ct−1 的每个神经元状态输出0~1之间的数字。“1”表示“完全保留这个”，“0”表示“完全遗忘这个”。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27B631-34C4-440D-931F-6170D2D7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" y="2692042"/>
            <a:ext cx="10757535" cy="332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18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647954C-116E-485E-B733-0CEC927C26A7}"/>
              </a:ext>
            </a:extLst>
          </p:cNvPr>
          <p:cNvSpPr txBox="1"/>
          <p:nvPr/>
        </p:nvSpPr>
        <p:spPr>
          <a:xfrm>
            <a:off x="484751" y="1106396"/>
            <a:ext cx="100806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下一步就是决定我们要在神经元细胞中保存什么信息，这包括两个部分。首先，一个被称为“遗忘门层”的Sigmod层决定我们要更新的数值。然后，一个tanh层生成一个新的候选数值，Ct˜,它会被增加到神经元状态中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FDC120-69AA-4051-A375-C0E0F2C93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51" y="2571341"/>
            <a:ext cx="10208895" cy="31534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263F432-F990-45CB-BF35-1708DB8F6522}"/>
              </a:ext>
            </a:extLst>
          </p:cNvPr>
          <p:cNvSpPr/>
          <p:nvPr/>
        </p:nvSpPr>
        <p:spPr>
          <a:xfrm>
            <a:off x="148118" y="225842"/>
            <a:ext cx="8844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三、循环神经网络介绍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长短期记忆网络（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LSTM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17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2CE31D5-C9C8-4FEB-9571-C046D3C4D729}"/>
              </a:ext>
            </a:extLst>
          </p:cNvPr>
          <p:cNvSpPr txBox="1"/>
          <p:nvPr/>
        </p:nvSpPr>
        <p:spPr>
          <a:xfrm>
            <a:off x="1460500" y="1023805"/>
            <a:ext cx="97751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下一步我们就去做。 </a:t>
            </a:r>
          </a:p>
          <a:p>
            <a:r>
              <a:rPr lang="zh-CN" altLang="en-US"/>
              <a:t>我们给旧的状态乘以一个ft,遗忘掉我们之前决定要遗忘的信息，然后我们增加it∗Ct˜。这是新的候选值，是由我们想多大程度上更新每个状态的值来度量的。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F764BB-EA5A-4A6B-A5EC-2D2DC21E2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45" y="2385245"/>
            <a:ext cx="10481945" cy="32378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CC3670D-1E0F-4433-B4EE-AFE835E5DDDD}"/>
              </a:ext>
            </a:extLst>
          </p:cNvPr>
          <p:cNvSpPr/>
          <p:nvPr/>
        </p:nvSpPr>
        <p:spPr>
          <a:xfrm>
            <a:off x="148118" y="225842"/>
            <a:ext cx="8844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三、循环神经网络介绍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长短期记忆网络（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LSTM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71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0B002D-0CBF-4040-A8A2-8EBE819E7C5D}"/>
              </a:ext>
            </a:extLst>
          </p:cNvPr>
          <p:cNvSpPr txBox="1"/>
          <p:nvPr/>
        </p:nvSpPr>
        <p:spPr>
          <a:xfrm>
            <a:off x="780984" y="1209341"/>
            <a:ext cx="100044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最后，我们要决定要输出什么。这个输出是建立在我们的神经元状态的基础上的，但是有一个滤波器。首先，我们使用Sigmod层决定哪一部分的神经元状态需要被输出；然后我们让神经元状态经过tanh（让输出值变为-1~1之间）层并且乘上Sigmod门限的输出，我们只输出我们想要输出的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434BDF-3748-4EF6-A988-C4E40390C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73" y="2480110"/>
            <a:ext cx="8321742" cy="29581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AE1D328-1D40-402A-A444-B3D0B2308231}"/>
              </a:ext>
            </a:extLst>
          </p:cNvPr>
          <p:cNvSpPr/>
          <p:nvPr/>
        </p:nvSpPr>
        <p:spPr>
          <a:xfrm>
            <a:off x="148118" y="225842"/>
            <a:ext cx="8844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三、循环神经网络介绍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长短期记忆网络（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LSTM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001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8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0FD69F4-FAD6-4D79-B314-13AE26161C0B}"/>
              </a:ext>
            </a:extLst>
          </p:cNvPr>
          <p:cNvSpPr/>
          <p:nvPr/>
        </p:nvSpPr>
        <p:spPr>
          <a:xfrm>
            <a:off x="148118" y="225842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一、前言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深度学习发展史</a:t>
            </a:r>
            <a:endParaRPr lang="en-US" altLang="zh-CN" sz="28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C4829E-07DE-4208-A6C6-6FE14A654B00}"/>
              </a:ext>
            </a:extLst>
          </p:cNvPr>
          <p:cNvSpPr txBox="1">
            <a:spLocks/>
          </p:cNvSpPr>
          <p:nvPr/>
        </p:nvSpPr>
        <p:spPr bwMode="auto">
          <a:xfrm>
            <a:off x="4811446" y="3384241"/>
            <a:ext cx="2337595" cy="147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alibri" pitchFamily="34" charset="0"/>
              </a:rPr>
              <a:t>SVM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alibri" pitchFamily="34" charset="0"/>
              </a:rPr>
              <a:t>Boosting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alibri" pitchFamily="34" charset="0"/>
              </a:rPr>
              <a:t>Decision tree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alibri" pitchFamily="34" charset="0"/>
              </a:rPr>
              <a:t>KNN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alibri" pitchFamily="34" charset="0"/>
              </a:rPr>
              <a:t>…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F2009FF7-2A3C-4C39-A424-30DBAA733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1918" y="1698760"/>
            <a:ext cx="762000" cy="10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3">
            <a:extLst>
              <a:ext uri="{FF2B5EF4-FFF2-40B4-BE49-F238E27FC236}">
                <a16:creationId xmlns:a16="http://schemas.microsoft.com/office/drawing/2014/main" id="{8765D7AE-D047-453A-ACAD-F3963DD46493}"/>
              </a:ext>
            </a:extLst>
          </p:cNvPr>
          <p:cNvSpPr/>
          <p:nvPr/>
        </p:nvSpPr>
        <p:spPr>
          <a:xfrm>
            <a:off x="214776" y="2748282"/>
            <a:ext cx="11887196" cy="360040"/>
          </a:xfrm>
          <a:prstGeom prst="rightArrow">
            <a:avLst/>
          </a:prstGeom>
          <a:ln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" name="Straight Arrow Connector 4">
            <a:extLst>
              <a:ext uri="{FF2B5EF4-FFF2-40B4-BE49-F238E27FC236}">
                <a16:creationId xmlns:a16="http://schemas.microsoft.com/office/drawing/2014/main" id="{3B6A7737-9CEE-49CB-B472-55FC790D8407}"/>
              </a:ext>
            </a:extLst>
          </p:cNvPr>
          <p:cNvCxnSpPr/>
          <p:nvPr/>
        </p:nvCxnSpPr>
        <p:spPr>
          <a:xfrm>
            <a:off x="3368229" y="2243556"/>
            <a:ext cx="0" cy="5048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">
            <a:extLst>
              <a:ext uri="{FF2B5EF4-FFF2-40B4-BE49-F238E27FC236}">
                <a16:creationId xmlns:a16="http://schemas.microsoft.com/office/drawing/2014/main" id="{E14E5E6C-BF4E-44DD-90AB-85FEEB1D2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167" y="1641472"/>
            <a:ext cx="16256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Neural network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Back propagation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9D02A9EF-3BAC-4CB5-8BB1-2E37FC8A8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442" y="3108744"/>
            <a:ext cx="6524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1986</a:t>
            </a:r>
          </a:p>
        </p:txBody>
      </p:sp>
      <p:cxnSp>
        <p:nvCxnSpPr>
          <p:cNvPr id="12" name="Straight Arrow Connector 7">
            <a:extLst>
              <a:ext uri="{FF2B5EF4-FFF2-40B4-BE49-F238E27FC236}">
                <a16:creationId xmlns:a16="http://schemas.microsoft.com/office/drawing/2014/main" id="{E58EFA57-947E-493E-BD38-EA390C7D4F47}"/>
              </a:ext>
            </a:extLst>
          </p:cNvPr>
          <p:cNvCxnSpPr/>
          <p:nvPr/>
        </p:nvCxnSpPr>
        <p:spPr>
          <a:xfrm>
            <a:off x="7222679" y="2235619"/>
            <a:ext cx="0" cy="5032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A7838429-0BA0-4D2B-98F8-D5E525BEE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479" y="3099219"/>
            <a:ext cx="652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2006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2FACAD4-C730-4DDB-8929-A265FDA6C769}"/>
              </a:ext>
            </a:extLst>
          </p:cNvPr>
          <p:cNvSpPr/>
          <p:nvPr/>
        </p:nvSpPr>
        <p:spPr>
          <a:xfrm>
            <a:off x="3944492" y="2851569"/>
            <a:ext cx="3240087" cy="1444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CCC457F9-A8F6-44CC-AF2C-D36B8456A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504" y="1668881"/>
            <a:ext cx="1568451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Deep belief net</a:t>
            </a:r>
          </a:p>
          <a:p>
            <a:r>
              <a:rPr lang="en-US" sz="1600" i="1" dirty="0">
                <a:latin typeface="Calibri" pitchFamily="34" charset="0"/>
              </a:rPr>
              <a:t>Science</a:t>
            </a:r>
          </a:p>
        </p:txBody>
      </p:sp>
      <p:cxnSp>
        <p:nvCxnSpPr>
          <p:cNvPr id="16" name="Straight Arrow Connector 12">
            <a:extLst>
              <a:ext uri="{FF2B5EF4-FFF2-40B4-BE49-F238E27FC236}">
                <a16:creationId xmlns:a16="http://schemas.microsoft.com/office/drawing/2014/main" id="{DB9A6E26-3F5C-4BF1-A62B-8AABFF710BCB}"/>
              </a:ext>
            </a:extLst>
          </p:cNvPr>
          <p:cNvCxnSpPr/>
          <p:nvPr/>
        </p:nvCxnSpPr>
        <p:spPr>
          <a:xfrm>
            <a:off x="8192642" y="2237206"/>
            <a:ext cx="0" cy="5032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1">
            <a:extLst>
              <a:ext uri="{FF2B5EF4-FFF2-40B4-BE49-F238E27FC236}">
                <a16:creationId xmlns:a16="http://schemas.microsoft.com/office/drawing/2014/main" id="{0A21A852-310F-433F-ACD7-BA3A97B22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4292" y="2243556"/>
            <a:ext cx="6238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4">
            <a:extLst>
              <a:ext uri="{FF2B5EF4-FFF2-40B4-BE49-F238E27FC236}">
                <a16:creationId xmlns:a16="http://schemas.microsoft.com/office/drawing/2014/main" id="{C20BD2D1-9661-476D-9852-0032C5EDE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404" y="1945106"/>
            <a:ext cx="7858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Speech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8FD31EA2-72AC-4FE4-A4A7-E2020BCE3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3554" y="3116681"/>
            <a:ext cx="652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2011</a:t>
            </a:r>
          </a:p>
        </p:txBody>
      </p:sp>
      <p:cxnSp>
        <p:nvCxnSpPr>
          <p:cNvPr id="20" name="Straight Arrow Connector 16">
            <a:extLst>
              <a:ext uri="{FF2B5EF4-FFF2-40B4-BE49-F238E27FC236}">
                <a16:creationId xmlns:a16="http://schemas.microsoft.com/office/drawing/2014/main" id="{08FA0C62-B033-43CA-B09E-DC31A74DE3BD}"/>
              </a:ext>
            </a:extLst>
          </p:cNvPr>
          <p:cNvCxnSpPr/>
          <p:nvPr/>
        </p:nvCxnSpPr>
        <p:spPr>
          <a:xfrm>
            <a:off x="8768904" y="1972094"/>
            <a:ext cx="0" cy="7604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>
            <a:extLst>
              <a:ext uri="{FF2B5EF4-FFF2-40B4-BE49-F238E27FC236}">
                <a16:creationId xmlns:a16="http://schemas.microsoft.com/office/drawing/2014/main" id="{D6B27F6E-C01F-48A7-A05D-7CC4C56DB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00579" y="1616494"/>
            <a:ext cx="10620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19">
            <a:extLst>
              <a:ext uri="{FF2B5EF4-FFF2-40B4-BE49-F238E27FC236}">
                <a16:creationId xmlns:a16="http://schemas.microsoft.com/office/drawing/2014/main" id="{7CA78136-9920-47E9-9953-6BB30A438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8392" y="3124619"/>
            <a:ext cx="652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2012</a:t>
            </a:r>
          </a:p>
        </p:txBody>
      </p:sp>
      <p:pic>
        <p:nvPicPr>
          <p:cNvPr id="23" name="Picture 14" descr="http://www.image-net.org/splash/logo.jpg">
            <a:extLst>
              <a:ext uri="{FF2B5EF4-FFF2-40B4-BE49-F238E27FC236}">
                <a16:creationId xmlns:a16="http://schemas.microsoft.com/office/drawing/2014/main" id="{D69C1D0A-B6B8-4B85-AC3D-64D393A36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13367" y="2100681"/>
            <a:ext cx="1295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AF5E60-7C9B-44D2-A323-D219C1487178}"/>
              </a:ext>
            </a:extLst>
          </p:cNvPr>
          <p:cNvCxnSpPr/>
          <p:nvPr/>
        </p:nvCxnSpPr>
        <p:spPr>
          <a:xfrm>
            <a:off x="10856987" y="2220146"/>
            <a:ext cx="0" cy="5032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F13D24-715A-450B-A6AD-D54E25F8D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857" y="1011014"/>
            <a:ext cx="156821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Computer vision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NLP</a:t>
            </a:r>
          </a:p>
          <a:p>
            <a:pPr algn="ctr"/>
            <a:r>
              <a:rPr lang="en-US" altLang="zh-CN" sz="1600" dirty="0">
                <a:latin typeface="Calibri" pitchFamily="34" charset="0"/>
              </a:rPr>
              <a:t>Speech</a:t>
            </a:r>
          </a:p>
          <a:p>
            <a:pPr algn="ctr"/>
            <a:r>
              <a:rPr lang="en-US" altLang="zh-CN" sz="1600" dirty="0">
                <a:latin typeface="Calibri" pitchFamily="34" charset="0"/>
              </a:rPr>
              <a:t> ……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67E8A7-A43D-435A-9A5F-5BEB2A2C4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4867" y="3132286"/>
            <a:ext cx="6526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2014</a:t>
            </a:r>
          </a:p>
        </p:txBody>
      </p:sp>
      <p:pic>
        <p:nvPicPr>
          <p:cNvPr id="27" name="Picture 1">
            <a:extLst>
              <a:ext uri="{FF2B5EF4-FFF2-40B4-BE49-F238E27FC236}">
                <a16:creationId xmlns:a16="http://schemas.microsoft.com/office/drawing/2014/main" id="{50EDF7A7-56A4-42DD-9455-26944BB56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8028" y="1698030"/>
            <a:ext cx="762000" cy="10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13F9F516-51CB-480D-A035-0B7D90AD520E}"/>
              </a:ext>
            </a:extLst>
          </p:cNvPr>
          <p:cNvSpPr txBox="1"/>
          <p:nvPr/>
        </p:nvSpPr>
        <p:spPr>
          <a:xfrm>
            <a:off x="2614167" y="1125251"/>
            <a:ext cx="174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Geoffrey Hinton </a:t>
            </a:r>
          </a:p>
        </p:txBody>
      </p:sp>
      <p:cxnSp>
        <p:nvCxnSpPr>
          <p:cNvPr id="29" name="Straight Arrow Connector 4">
            <a:extLst>
              <a:ext uri="{FF2B5EF4-FFF2-40B4-BE49-F238E27FC236}">
                <a16:creationId xmlns:a16="http://schemas.microsoft.com/office/drawing/2014/main" id="{BE1B827F-8B14-45E8-9F7B-FA9A2649A6D6}"/>
              </a:ext>
            </a:extLst>
          </p:cNvPr>
          <p:cNvCxnSpPr/>
          <p:nvPr/>
        </p:nvCxnSpPr>
        <p:spPr>
          <a:xfrm>
            <a:off x="592371" y="2190375"/>
            <a:ext cx="0" cy="5048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6">
            <a:extLst>
              <a:ext uri="{FF2B5EF4-FFF2-40B4-BE49-F238E27FC236}">
                <a16:creationId xmlns:a16="http://schemas.microsoft.com/office/drawing/2014/main" id="{EF51572A-BB6F-471F-958F-989CB5DB4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04" y="310874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1949</a:t>
            </a:r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4DEA7A56-DD78-4067-9D01-5EED49219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22673"/>
            <a:ext cx="15231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Learning model 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of neurons</a:t>
            </a:r>
          </a:p>
        </p:txBody>
      </p:sp>
      <p:cxnSp>
        <p:nvCxnSpPr>
          <p:cNvPr id="32" name="Straight Arrow Connector 4">
            <a:extLst>
              <a:ext uri="{FF2B5EF4-FFF2-40B4-BE49-F238E27FC236}">
                <a16:creationId xmlns:a16="http://schemas.microsoft.com/office/drawing/2014/main" id="{08ADF02E-6F01-4CE6-A2A8-AEA1E278CE9A}"/>
              </a:ext>
            </a:extLst>
          </p:cNvPr>
          <p:cNvCxnSpPr/>
          <p:nvPr/>
        </p:nvCxnSpPr>
        <p:spPr>
          <a:xfrm>
            <a:off x="1909737" y="2202506"/>
            <a:ext cx="0" cy="5048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">
            <a:extLst>
              <a:ext uri="{FF2B5EF4-FFF2-40B4-BE49-F238E27FC236}">
                <a16:creationId xmlns:a16="http://schemas.microsoft.com/office/drawing/2014/main" id="{D5790D58-0A6D-4E79-AD2C-AB6D356F5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365" y="3099219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1958</a:t>
            </a:r>
          </a:p>
        </p:txBody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55E86890-4BE7-4B06-9905-03B51241E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956" y="1688484"/>
            <a:ext cx="11078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Perceptron</a:t>
            </a:r>
          </a:p>
        </p:txBody>
      </p:sp>
      <p:sp>
        <p:nvSpPr>
          <p:cNvPr id="35" name="TextBox 11">
            <a:extLst>
              <a:ext uri="{FF2B5EF4-FFF2-40B4-BE49-F238E27FC236}">
                <a16:creationId xmlns:a16="http://schemas.microsoft.com/office/drawing/2014/main" id="{BD437E3F-19E1-46BB-94E0-AAFD78234829}"/>
              </a:ext>
            </a:extLst>
          </p:cNvPr>
          <p:cNvSpPr txBox="1"/>
          <p:nvPr/>
        </p:nvSpPr>
        <p:spPr>
          <a:xfrm>
            <a:off x="259904" y="113484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Hebb</a:t>
            </a:r>
          </a:p>
        </p:txBody>
      </p:sp>
      <p:sp>
        <p:nvSpPr>
          <p:cNvPr id="36" name="TextBox 11">
            <a:extLst>
              <a:ext uri="{FF2B5EF4-FFF2-40B4-BE49-F238E27FC236}">
                <a16:creationId xmlns:a16="http://schemas.microsoft.com/office/drawing/2014/main" id="{EBC9FCA7-FF9A-482A-8243-2A214FE35958}"/>
              </a:ext>
            </a:extLst>
          </p:cNvPr>
          <p:cNvSpPr txBox="1"/>
          <p:nvPr/>
        </p:nvSpPr>
        <p:spPr>
          <a:xfrm>
            <a:off x="1309161" y="1122037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Rosenblatt</a:t>
            </a:r>
          </a:p>
        </p:txBody>
      </p:sp>
      <p:sp>
        <p:nvSpPr>
          <p:cNvPr id="37" name="TextBox 11">
            <a:extLst>
              <a:ext uri="{FF2B5EF4-FFF2-40B4-BE49-F238E27FC236}">
                <a16:creationId xmlns:a16="http://schemas.microsoft.com/office/drawing/2014/main" id="{60B028FB-5EE8-4DE8-B47A-E8379EAF98F9}"/>
              </a:ext>
            </a:extLst>
          </p:cNvPr>
          <p:cNvSpPr txBox="1"/>
          <p:nvPr/>
        </p:nvSpPr>
        <p:spPr>
          <a:xfrm>
            <a:off x="6313122" y="1150324"/>
            <a:ext cx="174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Geoffrey Hinton 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2DBB78C-A34E-4CFC-A840-9F7B2CCE1B02}"/>
              </a:ext>
            </a:extLst>
          </p:cNvPr>
          <p:cNvSpPr/>
          <p:nvPr/>
        </p:nvSpPr>
        <p:spPr>
          <a:xfrm>
            <a:off x="81803" y="1112512"/>
            <a:ext cx="4153382" cy="2316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2A6FAF0-F69D-4CB9-A78B-68FD1DD8012F}"/>
              </a:ext>
            </a:extLst>
          </p:cNvPr>
          <p:cNvSpPr txBox="1">
            <a:spLocks/>
          </p:cNvSpPr>
          <p:nvPr/>
        </p:nvSpPr>
        <p:spPr bwMode="auto">
          <a:xfrm>
            <a:off x="9262617" y="3434674"/>
            <a:ext cx="1935885" cy="147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alibri" pitchFamily="34" charset="0"/>
              </a:rPr>
              <a:t>DBN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alibri" pitchFamily="34" charset="0"/>
              </a:rPr>
              <a:t>CNN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alibri" pitchFamily="34" charset="0"/>
              </a:rPr>
              <a:t>RBM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alibri" pitchFamily="34" charset="0"/>
              </a:rPr>
              <a:t>RNN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alibri" pitchFamily="34" charset="0"/>
              </a:rPr>
              <a:t>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C5CE162-4D44-4BE8-BC93-855DB742ACA8}"/>
              </a:ext>
            </a:extLst>
          </p:cNvPr>
          <p:cNvSpPr/>
          <p:nvPr/>
        </p:nvSpPr>
        <p:spPr>
          <a:xfrm>
            <a:off x="4357080" y="505933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机器学习第一次浪潮：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C84645E-2226-403E-BC93-0F6282930F30}"/>
              </a:ext>
            </a:extLst>
          </p:cNvPr>
          <p:cNvSpPr/>
          <p:nvPr/>
        </p:nvSpPr>
        <p:spPr>
          <a:xfrm>
            <a:off x="8602217" y="505933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机器学习第二次浪潮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48EEF39-4199-4463-A1CA-606238D05917}"/>
              </a:ext>
            </a:extLst>
          </p:cNvPr>
          <p:cNvSpPr/>
          <p:nvPr/>
        </p:nvSpPr>
        <p:spPr>
          <a:xfrm>
            <a:off x="4526408" y="5390437"/>
            <a:ext cx="1918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浅层学习模型</a:t>
            </a:r>
            <a:endParaRPr lang="en-US" altLang="zh-CN" dirty="0"/>
          </a:p>
          <a:p>
            <a:pPr algn="ctr"/>
            <a:r>
              <a:rPr lang="en-US" altLang="zh-CN" dirty="0"/>
              <a:t>(Shallow Learning)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248F37-6EAB-4CC7-A7F2-9792A13884BB}"/>
              </a:ext>
            </a:extLst>
          </p:cNvPr>
          <p:cNvSpPr/>
          <p:nvPr/>
        </p:nvSpPr>
        <p:spPr>
          <a:xfrm>
            <a:off x="8933937" y="5367556"/>
            <a:ext cx="16834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深度学习模型</a:t>
            </a:r>
            <a:endParaRPr lang="en-US" altLang="zh-CN" dirty="0"/>
          </a:p>
          <a:p>
            <a:pPr algn="ctr"/>
            <a:r>
              <a:rPr lang="en-US" altLang="zh-CN" dirty="0"/>
              <a:t>(Deep Learning)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9A06586-51BD-4BA5-A92A-7D8CDF380657}"/>
              </a:ext>
            </a:extLst>
          </p:cNvPr>
          <p:cNvSpPr txBox="1"/>
          <p:nvPr/>
        </p:nvSpPr>
        <p:spPr>
          <a:xfrm>
            <a:off x="1692887" y="3833212"/>
            <a:ext cx="2009965" cy="369332"/>
          </a:xfrm>
          <a:prstGeom prst="rect">
            <a:avLst/>
          </a:prstGeo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/>
              <a:t>First Winter of NN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A9FA381-EE3D-48F2-8420-00244BC136D7}"/>
              </a:ext>
            </a:extLst>
          </p:cNvPr>
          <p:cNvSpPr txBox="1"/>
          <p:nvPr/>
        </p:nvSpPr>
        <p:spPr>
          <a:xfrm>
            <a:off x="4403844" y="6075052"/>
            <a:ext cx="2392248" cy="369332"/>
          </a:xfrm>
          <a:prstGeom prst="rect">
            <a:avLst/>
          </a:prstGeo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Second Winter of 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14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601FBCB-EB18-4151-996C-0DC991583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0" y="1092381"/>
            <a:ext cx="4619989" cy="41005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3119D19-2B94-45D8-9A57-7D6B0AB8C952}"/>
              </a:ext>
            </a:extLst>
          </p:cNvPr>
          <p:cNvSpPr/>
          <p:nvPr/>
        </p:nvSpPr>
        <p:spPr>
          <a:xfrm>
            <a:off x="148118" y="5765619"/>
            <a:ext cx="5646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人工智能（</a:t>
            </a:r>
            <a:r>
              <a:rPr lang="en-US" altLang="zh-CN" b="1" dirty="0"/>
              <a:t>AI</a:t>
            </a:r>
            <a:r>
              <a:rPr lang="zh-CN" altLang="en-US" b="1" dirty="0"/>
              <a:t>）＞机器学习（</a:t>
            </a:r>
            <a:r>
              <a:rPr lang="en-US" altLang="zh-CN" b="1" dirty="0"/>
              <a:t>ML</a:t>
            </a:r>
            <a:r>
              <a:rPr lang="zh-CN" altLang="en-US" b="1" dirty="0"/>
              <a:t>）＞深度学习（</a:t>
            </a:r>
            <a:r>
              <a:rPr lang="en-US" altLang="zh-CN" b="1" dirty="0"/>
              <a:t>DL</a:t>
            </a:r>
            <a:r>
              <a:rPr lang="zh-CN" altLang="en-US" b="1" dirty="0"/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7EA759-CAD1-4924-99E8-67267105769E}"/>
              </a:ext>
            </a:extLst>
          </p:cNvPr>
          <p:cNvSpPr/>
          <p:nvPr/>
        </p:nvSpPr>
        <p:spPr>
          <a:xfrm>
            <a:off x="6096000" y="1427698"/>
            <a:ext cx="54988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人工智能研究范畴有：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zh-CN" altLang="en-US" dirty="0"/>
              <a:t>语言的学习与处理，知识表现，智能搜索，推理，规划，</a:t>
            </a:r>
            <a:r>
              <a:rPr lang="zh-CN" altLang="en-US" b="1" dirty="0"/>
              <a:t>机器学习</a:t>
            </a:r>
            <a:r>
              <a:rPr lang="zh-CN" altLang="en-US" dirty="0"/>
              <a:t>，知识获取，组合调度问题，感知问题，模式识别，逻辑程序设计，软计算，不精确和不确定的管理，人工生命，神经网络，复杂系统，遗传算法人类思维方式等。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10DA15-038B-4B01-8C5F-5770CA3A8880}"/>
              </a:ext>
            </a:extLst>
          </p:cNvPr>
          <p:cNvSpPr/>
          <p:nvPr/>
        </p:nvSpPr>
        <p:spPr>
          <a:xfrm>
            <a:off x="148118" y="225842"/>
            <a:ext cx="5960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一、前言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———AI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ML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DL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三者关系</a:t>
            </a:r>
            <a:endParaRPr lang="en-US" altLang="zh-CN" sz="28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75C2A1-0B53-410C-81E9-72764F686B1C}"/>
              </a:ext>
            </a:extLst>
          </p:cNvPr>
          <p:cNvSpPr/>
          <p:nvPr/>
        </p:nvSpPr>
        <p:spPr>
          <a:xfrm>
            <a:off x="6096001" y="4063860"/>
            <a:ext cx="54988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总结：人工智能领域包含了机器学习分支，而机器学习分支中的神经网络孕育了深度学习。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深度学习作为近些年来的热门研究，与</a:t>
            </a:r>
            <a:r>
              <a:rPr lang="en-US" altLang="zh-CN" b="1" dirty="0">
                <a:solidFill>
                  <a:srgbClr val="FF0000"/>
                </a:solidFill>
              </a:rPr>
              <a:t>CV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NLP</a:t>
            </a:r>
            <a:r>
              <a:rPr lang="zh-CN" altLang="en-US" b="1" dirty="0">
                <a:solidFill>
                  <a:srgbClr val="FF0000"/>
                </a:solidFill>
              </a:rPr>
              <a:t>领域的结合。</a:t>
            </a:r>
          </a:p>
        </p:txBody>
      </p:sp>
    </p:spTree>
    <p:extLst>
      <p:ext uri="{BB962C8B-B14F-4D97-AF65-F5344CB8AC3E}">
        <p14:creationId xmlns:p14="http://schemas.microsoft.com/office/powerpoint/2010/main" val="44574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B891B0-F069-4EF0-8B27-1ED9817D3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55" y="1561037"/>
            <a:ext cx="11273690" cy="28779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3584778-69AF-4016-BE3B-34CB388275BD}"/>
              </a:ext>
            </a:extLst>
          </p:cNvPr>
          <p:cNvSpPr/>
          <p:nvPr/>
        </p:nvSpPr>
        <p:spPr>
          <a:xfrm>
            <a:off x="3268930" y="5136083"/>
            <a:ext cx="66326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深层网络具有刻画复杂函数的能力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DA5B1862-D5F4-4624-9C96-80FC4E90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BA4F75-59CB-4C85-AFC7-64DE7CBBC47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6C6B67-8547-4A65-A4EA-597A8B03CC25}"/>
              </a:ext>
            </a:extLst>
          </p:cNvPr>
          <p:cNvSpPr/>
          <p:nvPr/>
        </p:nvSpPr>
        <p:spPr>
          <a:xfrm>
            <a:off x="148118" y="225842"/>
            <a:ext cx="5581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一、前言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为什么需要深度？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22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162BE8-A9A5-427F-A195-C3DDDF30A7EE}"/>
              </a:ext>
            </a:extLst>
          </p:cNvPr>
          <p:cNvSpPr/>
          <p:nvPr/>
        </p:nvSpPr>
        <p:spPr>
          <a:xfrm>
            <a:off x="838538" y="2413337"/>
            <a:ext cx="944040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+mj-ea"/>
              </a:rPr>
              <a:t>二      </a:t>
            </a:r>
            <a:r>
              <a:rPr lang="zh-CN" altLang="en-US" sz="6000" dirty="0">
                <a:latin typeface="+mj-ea"/>
              </a:rPr>
              <a:t>深度学习基础知识</a:t>
            </a:r>
            <a:endParaRPr lang="en-US" altLang="zh-CN" sz="6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666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49EE130-36DC-4EC5-A784-9829D8AC053D}"/>
              </a:ext>
            </a:extLst>
          </p:cNvPr>
          <p:cNvSpPr/>
          <p:nvPr/>
        </p:nvSpPr>
        <p:spPr>
          <a:xfrm>
            <a:off x="148118" y="225842"/>
            <a:ext cx="5942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二、深度学习基础知识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</a:rPr>
              <a:t>感知器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D1B78D-9357-4E50-B716-C65B744B2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3" y="1157001"/>
            <a:ext cx="4426687" cy="32697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E2B03E-B8AE-41EA-A47C-448D5DDD4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119" y="3654842"/>
            <a:ext cx="8931881" cy="320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1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47D814-EFAB-4324-B2DF-BB8CC1C9E3D1}"/>
              </a:ext>
            </a:extLst>
          </p:cNvPr>
          <p:cNvSpPr/>
          <p:nvPr/>
        </p:nvSpPr>
        <p:spPr>
          <a:xfrm>
            <a:off x="148118" y="225842"/>
            <a:ext cx="6316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二、深度学习基础知识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</a:rPr>
              <a:t>———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</a:rPr>
              <a:t>线性单元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E83705-367C-413B-8B1B-452AC1222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96" y="1650487"/>
            <a:ext cx="7080402" cy="2393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2D3998-BC14-4097-A922-2F937F443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653" y="4267524"/>
            <a:ext cx="9600000" cy="259047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E7865F2-EF7A-4018-83E1-E5DBE862E460}"/>
              </a:ext>
            </a:extLst>
          </p:cNvPr>
          <p:cNvSpPr txBox="1"/>
          <p:nvPr/>
        </p:nvSpPr>
        <p:spPr>
          <a:xfrm>
            <a:off x="240672" y="968942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线性单元模型：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E15343-182F-4A89-89F1-5BAF26DC2552}"/>
              </a:ext>
            </a:extLst>
          </p:cNvPr>
          <p:cNvSpPr txBox="1"/>
          <p:nvPr/>
        </p:nvSpPr>
        <p:spPr>
          <a:xfrm>
            <a:off x="8706203" y="2847174"/>
            <a:ext cx="27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此处激活函数为</a:t>
            </a:r>
            <a:r>
              <a:rPr lang="en-US" altLang="zh-CN" dirty="0"/>
              <a:t>F(X)=X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23DDEF0-7629-45CB-85E8-54D4CB594BF1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419023" y="3031840"/>
            <a:ext cx="3287180" cy="269625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28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带状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991</TotalTime>
  <Words>2072</Words>
  <Application>Microsoft Office PowerPoint</Application>
  <PresentationFormat>宽屏</PresentationFormat>
  <Paragraphs>256</Paragraphs>
  <Slides>35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Arial-BoldMT</vt:lpstr>
      <vt:lpstr>ArialMT</vt:lpstr>
      <vt:lpstr>等线</vt:lpstr>
      <vt:lpstr>方正黑体简体</vt:lpstr>
      <vt:lpstr>宋体</vt:lpstr>
      <vt:lpstr>微软雅黑</vt:lpstr>
      <vt:lpstr>Arial</vt:lpstr>
      <vt:lpstr>Calibri</vt:lpstr>
      <vt:lpstr>Cambria Math</vt:lpstr>
      <vt:lpstr>Corbel</vt:lpstr>
      <vt:lpstr>Wingdings</vt:lpstr>
      <vt:lpstr>带状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571</cp:revision>
  <dcterms:created xsi:type="dcterms:W3CDTF">2019-09-04T01:35:42Z</dcterms:created>
  <dcterms:modified xsi:type="dcterms:W3CDTF">2019-09-05T09:57:46Z</dcterms:modified>
</cp:coreProperties>
</file>