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8" r:id="rId3"/>
    <p:sldId id="274" r:id="rId4"/>
    <p:sldId id="265" r:id="rId5"/>
    <p:sldId id="257" r:id="rId6"/>
    <p:sldId id="259" r:id="rId7"/>
    <p:sldId id="262" r:id="rId8"/>
    <p:sldId id="261" r:id="rId9"/>
    <p:sldId id="266" r:id="rId10"/>
    <p:sldId id="267" r:id="rId11"/>
    <p:sldId id="268" r:id="rId12"/>
    <p:sldId id="270" r:id="rId13"/>
    <p:sldId id="263" r:id="rId14"/>
    <p:sldId id="269" r:id="rId15"/>
    <p:sldId id="279" r:id="rId16"/>
    <p:sldId id="278" r:id="rId17"/>
    <p:sldId id="277" r:id="rId18"/>
    <p:sldId id="282" r:id="rId19"/>
    <p:sldId id="271" r:id="rId20"/>
    <p:sldId id="273" r:id="rId21"/>
    <p:sldId id="272" r:id="rId22"/>
    <p:sldId id="275" r:id="rId23"/>
    <p:sldId id="276"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69" autoAdjust="0"/>
  </p:normalViewPr>
  <p:slideViewPr>
    <p:cSldViewPr snapToGrid="0">
      <p:cViewPr>
        <p:scale>
          <a:sx n="125" d="100"/>
          <a:sy n="125" d="100"/>
        </p:scale>
        <p:origin x="-1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88AD5-40A0-4DCE-B1A1-BA716DC6864F}" type="datetimeFigureOut">
              <a:rPr lang="zh-CN" altLang="en-US" smtClean="0"/>
              <a:t>2019/8/26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95076-EFB2-458B-9A73-7003372E1AD1}" type="slidenum">
              <a:rPr lang="zh-CN" altLang="en-US" smtClean="0"/>
              <a:t>‹#›</a:t>
            </a:fld>
            <a:endParaRPr lang="zh-CN" altLang="en-US"/>
          </a:p>
        </p:txBody>
      </p:sp>
    </p:spTree>
    <p:extLst>
      <p:ext uri="{BB962C8B-B14F-4D97-AF65-F5344CB8AC3E}">
        <p14:creationId xmlns:p14="http://schemas.microsoft.com/office/powerpoint/2010/main" val="127312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D95076-EFB2-458B-9A73-7003372E1AD1}" type="slidenum">
              <a:rPr lang="zh-CN" altLang="en-US" smtClean="0"/>
              <a:t>6</a:t>
            </a:fld>
            <a:endParaRPr lang="zh-CN" altLang="en-US"/>
          </a:p>
        </p:txBody>
      </p:sp>
    </p:spTree>
    <p:extLst>
      <p:ext uri="{BB962C8B-B14F-4D97-AF65-F5344CB8AC3E}">
        <p14:creationId xmlns:p14="http://schemas.microsoft.com/office/powerpoint/2010/main" val="17454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D95076-EFB2-458B-9A73-7003372E1AD1}" type="slidenum">
              <a:rPr lang="zh-CN" altLang="en-US" smtClean="0"/>
              <a:t>9</a:t>
            </a:fld>
            <a:endParaRPr lang="zh-CN" altLang="en-US"/>
          </a:p>
        </p:txBody>
      </p:sp>
    </p:spTree>
    <p:extLst>
      <p:ext uri="{BB962C8B-B14F-4D97-AF65-F5344CB8AC3E}">
        <p14:creationId xmlns:p14="http://schemas.microsoft.com/office/powerpoint/2010/main" val="272763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C152FB0-C264-4174-A68A-5CFAE2E40E2A}" type="datetimeFigureOut">
              <a:rPr lang="zh-CN" altLang="en-US" smtClean="0"/>
              <a:t>2019/8/26</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C810DB1-D941-470E-B1EA-E43D352AC493}"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113608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152FB0-C264-4174-A68A-5CFAE2E40E2A}" type="datetimeFigureOut">
              <a:rPr lang="zh-CN" altLang="en-US" smtClean="0"/>
              <a:t>2019/8/26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810DB1-D941-470E-B1EA-E43D352AC493}" type="slidenum">
              <a:rPr lang="zh-CN" altLang="en-US" smtClean="0"/>
              <a:t>‹#›</a:t>
            </a:fld>
            <a:endParaRPr lang="zh-CN" altLang="en-US"/>
          </a:p>
        </p:txBody>
      </p:sp>
    </p:spTree>
    <p:extLst>
      <p:ext uri="{BB962C8B-B14F-4D97-AF65-F5344CB8AC3E}">
        <p14:creationId xmlns:p14="http://schemas.microsoft.com/office/powerpoint/2010/main" val="291967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152FB0-C264-4174-A68A-5CFAE2E40E2A}" type="datetimeFigureOut">
              <a:rPr lang="zh-CN" altLang="en-US" smtClean="0"/>
              <a:t>2019/8/26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810DB1-D941-470E-B1EA-E43D352AC493}" type="slidenum">
              <a:rPr lang="zh-CN" altLang="en-US" smtClean="0"/>
              <a:t>‹#›</a:t>
            </a:fld>
            <a:endParaRPr lang="zh-CN" altLang="en-US"/>
          </a:p>
        </p:txBody>
      </p:sp>
    </p:spTree>
    <p:extLst>
      <p:ext uri="{BB962C8B-B14F-4D97-AF65-F5344CB8AC3E}">
        <p14:creationId xmlns:p14="http://schemas.microsoft.com/office/powerpoint/2010/main" val="1476084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152FB0-C264-4174-A68A-5CFAE2E40E2A}" type="datetimeFigureOut">
              <a:rPr lang="zh-CN" altLang="en-US" smtClean="0"/>
              <a:t>2019/8/26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810DB1-D941-470E-B1EA-E43D352AC493}" type="slidenum">
              <a:rPr lang="zh-CN" altLang="en-US" smtClean="0"/>
              <a:t>‹#›</a:t>
            </a:fld>
            <a:endParaRPr lang="zh-CN" altLang="en-US"/>
          </a:p>
        </p:txBody>
      </p:sp>
    </p:spTree>
    <p:extLst>
      <p:ext uri="{BB962C8B-B14F-4D97-AF65-F5344CB8AC3E}">
        <p14:creationId xmlns:p14="http://schemas.microsoft.com/office/powerpoint/2010/main" val="225964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C152FB0-C264-4174-A68A-5CFAE2E40E2A}" type="datetimeFigureOut">
              <a:rPr lang="zh-CN" altLang="en-US" smtClean="0"/>
              <a:t>2019/8/26</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C810DB1-D941-470E-B1EA-E43D352AC493}"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545516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152FB0-C264-4174-A68A-5CFAE2E40E2A}" type="datetimeFigureOut">
              <a:rPr lang="zh-CN" altLang="en-US" smtClean="0"/>
              <a:t>2019/8/26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810DB1-D941-470E-B1EA-E43D352AC493}" type="slidenum">
              <a:rPr lang="zh-CN" altLang="en-US" smtClean="0"/>
              <a:t>‹#›</a:t>
            </a:fld>
            <a:endParaRPr lang="zh-CN" altLang="en-US"/>
          </a:p>
        </p:txBody>
      </p:sp>
    </p:spTree>
    <p:extLst>
      <p:ext uri="{BB962C8B-B14F-4D97-AF65-F5344CB8AC3E}">
        <p14:creationId xmlns:p14="http://schemas.microsoft.com/office/powerpoint/2010/main" val="217680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C152FB0-C264-4174-A68A-5CFAE2E40E2A}" type="datetimeFigureOut">
              <a:rPr lang="zh-CN" altLang="en-US" smtClean="0"/>
              <a:t>2019/8/26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C810DB1-D941-470E-B1EA-E43D352AC493}" type="slidenum">
              <a:rPr lang="zh-CN" altLang="en-US" smtClean="0"/>
              <a:t>‹#›</a:t>
            </a:fld>
            <a:endParaRPr lang="zh-CN" altLang="en-US"/>
          </a:p>
        </p:txBody>
      </p:sp>
    </p:spTree>
    <p:extLst>
      <p:ext uri="{BB962C8B-B14F-4D97-AF65-F5344CB8AC3E}">
        <p14:creationId xmlns:p14="http://schemas.microsoft.com/office/powerpoint/2010/main" val="425406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C152FB0-C264-4174-A68A-5CFAE2E40E2A}" type="datetimeFigureOut">
              <a:rPr lang="zh-CN" altLang="en-US" smtClean="0"/>
              <a:t>2019/8/26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C810DB1-D941-470E-B1EA-E43D352AC493}" type="slidenum">
              <a:rPr lang="zh-CN" altLang="en-US" smtClean="0"/>
              <a:t>‹#›</a:t>
            </a:fld>
            <a:endParaRPr lang="zh-CN" altLang="en-US"/>
          </a:p>
        </p:txBody>
      </p:sp>
    </p:spTree>
    <p:extLst>
      <p:ext uri="{BB962C8B-B14F-4D97-AF65-F5344CB8AC3E}">
        <p14:creationId xmlns:p14="http://schemas.microsoft.com/office/powerpoint/2010/main" val="413368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52FB0-C264-4174-A68A-5CFAE2E40E2A}" type="datetimeFigureOut">
              <a:rPr lang="zh-CN" altLang="en-US" smtClean="0"/>
              <a:t>2019/8/26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C810DB1-D941-470E-B1EA-E43D352AC493}" type="slidenum">
              <a:rPr lang="zh-CN" altLang="en-US" smtClean="0"/>
              <a:t>‹#›</a:t>
            </a:fld>
            <a:endParaRPr lang="zh-CN" altLang="en-US"/>
          </a:p>
        </p:txBody>
      </p:sp>
    </p:spTree>
    <p:extLst>
      <p:ext uri="{BB962C8B-B14F-4D97-AF65-F5344CB8AC3E}">
        <p14:creationId xmlns:p14="http://schemas.microsoft.com/office/powerpoint/2010/main" val="194000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C152FB0-C264-4174-A68A-5CFAE2E40E2A}" type="datetimeFigureOut">
              <a:rPr lang="zh-CN" altLang="en-US" smtClean="0"/>
              <a:t>2019/8/26</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C810DB1-D941-470E-B1EA-E43D352AC493}"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550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C152FB0-C264-4174-A68A-5CFAE2E40E2A}" type="datetimeFigureOut">
              <a:rPr lang="zh-CN" altLang="en-US" smtClean="0"/>
              <a:t>2019/8/26</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C810DB1-D941-470E-B1EA-E43D352AC493}"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939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C152FB0-C264-4174-A68A-5CFAE2E40E2A}" type="datetimeFigureOut">
              <a:rPr lang="zh-CN" altLang="en-US" smtClean="0"/>
              <a:t>2019/8/26</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C810DB1-D941-470E-B1EA-E43D352AC493}"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94134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hyperlink" Target="https://baike.baidu.com/item/%E7%BB%9F%E8%AE%A1%E6%96%B9%E6%B3%95" TargetMode="Externa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zhuanlan.zhihu.com/p/67192055" TargetMode="Externa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B708A-1689-4837-8B41-6398F88EE9F2}"/>
              </a:ext>
            </a:extLst>
          </p:cNvPr>
          <p:cNvSpPr>
            <a:spLocks noGrp="1"/>
          </p:cNvSpPr>
          <p:nvPr>
            <p:ph type="ctrTitle"/>
          </p:nvPr>
        </p:nvSpPr>
        <p:spPr/>
        <p:txBody>
          <a:bodyPr/>
          <a:lstStyle/>
          <a:p>
            <a:r>
              <a:rPr lang="en-US" altLang="zh-CN" dirty="0" err="1"/>
              <a:t>JieBa</a:t>
            </a:r>
            <a:r>
              <a:rPr lang="zh-CN" altLang="en-US" dirty="0"/>
              <a:t>分词</a:t>
            </a:r>
          </a:p>
        </p:txBody>
      </p:sp>
    </p:spTree>
    <p:extLst>
      <p:ext uri="{BB962C8B-B14F-4D97-AF65-F5344CB8AC3E}">
        <p14:creationId xmlns:p14="http://schemas.microsoft.com/office/powerpoint/2010/main" val="1166928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C044C0-ABF3-4669-8D40-2D8CA31D070B}"/>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二、模块分析（分词）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6A606353-A29B-423C-87C5-B11A56994C67}"/>
              </a:ext>
            </a:extLst>
          </p:cNvPr>
          <p:cNvSpPr txBox="1"/>
          <p:nvPr/>
        </p:nvSpPr>
        <p:spPr>
          <a:xfrm>
            <a:off x="882514" y="461665"/>
            <a:ext cx="6491871" cy="369332"/>
          </a:xfrm>
          <a:prstGeom prst="rect">
            <a:avLst/>
          </a:prstGeom>
          <a:noFill/>
        </p:spPr>
        <p:txBody>
          <a:bodyPr wrap="square" rtlCol="0">
            <a:spAutoFit/>
          </a:bodyPr>
          <a:lstStyle/>
          <a:p>
            <a:r>
              <a:rPr lang="en-US" altLang="zh-CN" b="1" dirty="0">
                <a:solidFill>
                  <a:srgbClr val="C00000"/>
                </a:solidFill>
              </a:rPr>
              <a:t>2.2</a:t>
            </a:r>
            <a:r>
              <a:rPr lang="zh-CN" altLang="en-US" b="1" dirty="0">
                <a:solidFill>
                  <a:srgbClr val="C00000"/>
                </a:solidFill>
              </a:rPr>
              <a:t>、</a:t>
            </a:r>
            <a:r>
              <a:rPr lang="en-US" altLang="zh-CN" b="1" dirty="0">
                <a:solidFill>
                  <a:srgbClr val="C00000"/>
                </a:solidFill>
              </a:rPr>
              <a:t> </a:t>
            </a:r>
            <a:r>
              <a:rPr lang="zh-CN" altLang="en-US" b="1" dirty="0">
                <a:solidFill>
                  <a:srgbClr val="C00000"/>
                </a:solidFill>
              </a:rPr>
              <a:t>分词模式</a:t>
            </a:r>
            <a:r>
              <a:rPr lang="en-US" altLang="zh-CN" b="1" dirty="0">
                <a:solidFill>
                  <a:srgbClr val="C00000"/>
                </a:solidFill>
              </a:rPr>
              <a:t>-------</a:t>
            </a:r>
            <a:r>
              <a:rPr lang="zh-CN" altLang="en-US" b="1" dirty="0">
                <a:solidFill>
                  <a:srgbClr val="C00000"/>
                </a:solidFill>
              </a:rPr>
              <a:t>精确无</a:t>
            </a:r>
            <a:r>
              <a:rPr lang="en-US" altLang="zh-CN" b="1" dirty="0">
                <a:solidFill>
                  <a:srgbClr val="C00000"/>
                </a:solidFill>
              </a:rPr>
              <a:t>HMM</a:t>
            </a:r>
            <a:r>
              <a:rPr lang="zh-CN" altLang="en-US" b="1" dirty="0">
                <a:solidFill>
                  <a:srgbClr val="C00000"/>
                </a:solidFill>
              </a:rPr>
              <a:t>：</a:t>
            </a:r>
            <a:r>
              <a:rPr lang="zh-CN" altLang="en-US" dirty="0">
                <a:solidFill>
                  <a:srgbClr val="C00000"/>
                </a:solidFill>
              </a:rPr>
              <a:t>动态路由算法</a:t>
            </a:r>
            <a:endParaRPr lang="zh-CN" altLang="en-US" b="1" dirty="0">
              <a:solidFill>
                <a:srgbClr val="C00000"/>
              </a:solidFill>
            </a:endParaRPr>
          </a:p>
        </p:txBody>
      </p:sp>
      <p:sp>
        <p:nvSpPr>
          <p:cNvPr id="9" name="Rectangle 7">
            <a:extLst>
              <a:ext uri="{FF2B5EF4-FFF2-40B4-BE49-F238E27FC236}">
                <a16:creationId xmlns:a16="http://schemas.microsoft.com/office/drawing/2014/main" id="{0A80422B-633A-4597-8CE9-A810B6CF8E5C}"/>
              </a:ext>
            </a:extLst>
          </p:cNvPr>
          <p:cNvSpPr>
            <a:spLocks noChangeArrowheads="1"/>
          </p:cNvSpPr>
          <p:nvPr/>
        </p:nvSpPr>
        <p:spPr bwMode="auto">
          <a:xfrm>
            <a:off x="804462" y="830997"/>
            <a:ext cx="6647974" cy="39344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动态规划，计算最大概率的切分组合</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2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calc</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DAG</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route):</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N = </a:t>
            </a:r>
            <a:r>
              <a:rPr kumimoji="0" lang="zh-CN" altLang="zh-CN" sz="12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route[N] = (</a:t>
            </a:r>
            <a:r>
              <a:rPr kumimoji="0" lang="zh-CN" altLang="zh-CN" sz="12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对概率值取对数之后的结果(可以让概率相乘的计算变成对数相加,防止相乘造成下溢)</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logtotal = log(</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.total)</a:t>
            </a:r>
            <a:endParaRPr kumimoji="0" lang="en-US"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endParaRPr>
          </a:p>
          <a:p>
            <a:pPr defTabSz="914400" eaLnBrk="0" fontAlgn="base" hangingPunct="0">
              <a:lnSpc>
                <a:spcPct val="150000"/>
              </a:lnSpc>
              <a:spcBef>
                <a:spcPct val="0"/>
              </a:spcBef>
              <a:spcAft>
                <a:spcPct val="0"/>
              </a:spcAft>
            </a:pPr>
            <a:r>
              <a:rPr lang="en-US" altLang="zh-CN" sz="1200" dirty="0">
                <a:solidFill>
                  <a:srgbClr val="6A8759"/>
                </a:solidFill>
                <a:latin typeface="宋体" panose="02010600030101010101" pitchFamily="2" charset="-122"/>
                <a:ea typeface="宋体" panose="02010600030101010101" pitchFamily="2" charset="-122"/>
              </a:rPr>
              <a:t>    </a:t>
            </a:r>
            <a:r>
              <a:rPr lang="zh-CN" altLang="zh-CN" sz="1200" dirty="0">
                <a:solidFill>
                  <a:srgbClr val="6A8759"/>
                </a:solidFill>
                <a:latin typeface="宋体" panose="02010600030101010101" pitchFamily="2" charset="-122"/>
                <a:ea typeface="宋体" panose="02010600030101010101" pitchFamily="2" charset="-122"/>
              </a:rPr>
              <a:t># 列表推倒求最大概率对数路径</a:t>
            </a:r>
            <a:br>
              <a:rPr lang="zh-CN" altLang="zh-CN" sz="1200" dirty="0">
                <a:solidFill>
                  <a:srgbClr val="6A8759"/>
                </a:solidFill>
                <a:latin typeface="宋体" panose="02010600030101010101" pitchFamily="2" charset="-122"/>
                <a:ea typeface="宋体" panose="02010600030101010101" pitchFamily="2" charset="-122"/>
              </a:rPr>
            </a:br>
            <a:r>
              <a:rPr lang="en-US" altLang="zh-CN" sz="1200" dirty="0">
                <a:solidFill>
                  <a:srgbClr val="6A8759"/>
                </a:solidFill>
                <a:latin typeface="宋体" panose="02010600030101010101" pitchFamily="2" charset="-122"/>
                <a:ea typeface="宋体" panose="02010600030101010101" pitchFamily="2" charset="-122"/>
              </a:rPr>
              <a:t>    </a:t>
            </a:r>
            <a:r>
              <a:rPr lang="zh-CN" altLang="zh-CN" sz="1200" dirty="0">
                <a:solidFill>
                  <a:srgbClr val="6A8759"/>
                </a:solidFill>
                <a:latin typeface="宋体" panose="02010600030101010101" pitchFamily="2" charset="-122"/>
                <a:ea typeface="宋体" panose="02010600030101010101" pitchFamily="2" charset="-122"/>
              </a:rPr>
              <a:t># route[idx] = max([ (概率对数，词语末字位置) for x in DAG[idx] ])</a:t>
            </a:r>
            <a:br>
              <a:rPr lang="zh-CN" altLang="zh-CN" sz="1200" dirty="0">
                <a:solidFill>
                  <a:srgbClr val="6A8759"/>
                </a:solidFill>
                <a:latin typeface="宋体" panose="02010600030101010101" pitchFamily="2" charset="-122"/>
                <a:ea typeface="宋体" panose="02010600030101010101" pitchFamily="2" charset="-122"/>
              </a:rPr>
            </a:br>
            <a:r>
              <a:rPr lang="en-US" altLang="zh-CN" sz="1200" dirty="0">
                <a:solidFill>
                  <a:srgbClr val="6A8759"/>
                </a:solidFill>
                <a:latin typeface="宋体" panose="02010600030101010101" pitchFamily="2" charset="-122"/>
                <a:ea typeface="宋体" panose="02010600030101010101" pitchFamily="2" charset="-122"/>
              </a:rPr>
              <a:t>    </a:t>
            </a:r>
            <a:r>
              <a:rPr lang="zh-CN" altLang="zh-CN" sz="1200" dirty="0">
                <a:solidFill>
                  <a:srgbClr val="6A8759"/>
                </a:solidFill>
                <a:latin typeface="宋体" panose="02010600030101010101" pitchFamily="2" charset="-122"/>
                <a:ea typeface="宋体" panose="02010600030101010101" pitchFamily="2" charset="-122"/>
              </a:rPr>
              <a:t># 以idx:(概率对数最大值，词语末字位置)键值对形式保存在route中</a:t>
            </a:r>
            <a:br>
              <a:rPr lang="zh-CN" altLang="zh-CN" sz="1200" dirty="0">
                <a:solidFill>
                  <a:srgbClr val="6A8759"/>
                </a:solidFill>
                <a:latin typeface="宋体" panose="02010600030101010101" pitchFamily="2" charset="-122"/>
                <a:ea typeface="宋体" panose="02010600030101010101" pitchFamily="2" charset="-122"/>
              </a:rPr>
            </a:br>
            <a:r>
              <a:rPr lang="en-US" altLang="zh-CN" sz="1200" dirty="0">
                <a:solidFill>
                  <a:srgbClr val="6A8759"/>
                </a:solidFill>
                <a:latin typeface="宋体" panose="02010600030101010101" pitchFamily="2" charset="-122"/>
                <a:ea typeface="宋体" panose="02010600030101010101" pitchFamily="2" charset="-122"/>
              </a:rPr>
              <a:t>    </a:t>
            </a:r>
            <a:r>
              <a:rPr lang="zh-CN" altLang="zh-CN" sz="1200" dirty="0">
                <a:solidFill>
                  <a:srgbClr val="6A8759"/>
                </a:solidFill>
                <a:latin typeface="宋体" panose="02010600030101010101" pitchFamily="2" charset="-122"/>
                <a:ea typeface="宋体" panose="02010600030101010101" pitchFamily="2" charset="-122"/>
              </a:rPr>
              <a:t># route[x+1][0] 表示 词路径[x+1,N-1]的最大概率对数,</a:t>
            </a:r>
            <a:br>
              <a:rPr lang="zh-CN" altLang="zh-CN" sz="1200" dirty="0">
                <a:solidFill>
                  <a:srgbClr val="6A8759"/>
                </a:solidFill>
                <a:latin typeface="宋体" panose="02010600030101010101" pitchFamily="2" charset="-122"/>
                <a:ea typeface="宋体" panose="02010600030101010101" pitchFamily="2" charset="-122"/>
              </a:rPr>
            </a:br>
            <a:r>
              <a:rPr lang="en-US" altLang="zh-CN" sz="1200" dirty="0">
                <a:solidFill>
                  <a:srgbClr val="6A8759"/>
                </a:solidFill>
                <a:latin typeface="宋体" panose="02010600030101010101" pitchFamily="2" charset="-122"/>
                <a:ea typeface="宋体" panose="02010600030101010101" pitchFamily="2" charset="-122"/>
              </a:rPr>
              <a:t>    </a:t>
            </a:r>
            <a:r>
              <a:rPr lang="zh-CN" altLang="zh-CN" sz="1200" dirty="0">
                <a:solidFill>
                  <a:srgbClr val="6A8759"/>
                </a:solidFill>
                <a:latin typeface="宋体" panose="02010600030101010101" pitchFamily="2" charset="-122"/>
                <a:ea typeface="宋体" panose="02010600030101010101" pitchFamily="2" charset="-122"/>
              </a:rPr>
              <a:t>#</a:t>
            </a:r>
            <a:r>
              <a:rPr lang="en-US" altLang="zh-CN" sz="1200" dirty="0">
                <a:solidFill>
                  <a:srgbClr val="6A8759"/>
                </a:solidFill>
                <a:latin typeface="宋体" panose="02010600030101010101" pitchFamily="2" charset="-122"/>
                <a:ea typeface="宋体" panose="02010600030101010101" pitchFamily="2" charset="-122"/>
              </a:rPr>
              <a:t> </a:t>
            </a:r>
            <a:r>
              <a:rPr lang="zh-CN" altLang="zh-CN" sz="1200" dirty="0">
                <a:solidFill>
                  <a:srgbClr val="6A8759"/>
                </a:solidFill>
                <a:latin typeface="宋体" panose="02010600030101010101" pitchFamily="2" charset="-122"/>
                <a:ea typeface="宋体" panose="02010600030101010101" pitchFamily="2" charset="-122"/>
              </a:rPr>
              <a:t>[x+1][0]即表示取句子x+1位置对应元组(概率对数，词语末字位置)的概率对数</a:t>
            </a:r>
            <a:r>
              <a:rPr lang="en-US" altLang="zh-CN" sz="1200" dirty="0">
                <a:solidFill>
                  <a:srgbClr val="A9B7C6"/>
                </a:solidFill>
                <a:latin typeface="宋体" panose="02010600030101010101" pitchFamily="2" charset="-122"/>
                <a:ea typeface="宋体" panose="02010600030101010101" pitchFamily="2" charset="-122"/>
              </a:rPr>
              <a:t>	</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idx </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xrange(N - </a:t>
            </a:r>
            <a:r>
              <a:rPr kumimoji="0" lang="zh-CN" altLang="zh-CN" sz="12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route[idx] = </a:t>
            </a:r>
            <a:r>
              <a:rPr kumimoji="0" lang="zh-CN" altLang="zh-CN" sz="12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max</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((log(</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.FREQ.get(sentence[idx:x + </a:t>
            </a:r>
            <a:r>
              <a:rPr kumimoji="0" lang="zh-CN" altLang="zh-CN" sz="12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or </a:t>
            </a:r>
            <a:r>
              <a:rPr kumimoji="0" lang="zh-CN" altLang="zh-CN" sz="12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logtotal + route[x + </a:t>
            </a:r>
            <a:r>
              <a:rPr kumimoji="0" lang="zh-CN" altLang="zh-CN" sz="12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DAG[idx])</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48B52B81-C380-4C33-A8F0-10F8F19C8A75}"/>
              </a:ext>
            </a:extLst>
          </p:cNvPr>
          <p:cNvSpPr txBox="1"/>
          <p:nvPr/>
        </p:nvSpPr>
        <p:spPr>
          <a:xfrm>
            <a:off x="7374385" y="461665"/>
            <a:ext cx="692728" cy="369332"/>
          </a:xfrm>
          <a:prstGeom prst="rect">
            <a:avLst/>
          </a:prstGeom>
          <a:noFill/>
        </p:spPr>
        <p:txBody>
          <a:bodyPr wrap="square" rtlCol="0">
            <a:spAutoFit/>
          </a:bodyPr>
          <a:lstStyle/>
          <a:p>
            <a:r>
              <a:rPr lang="zh-CN" altLang="en-US" dirty="0"/>
              <a:t>示例：</a:t>
            </a:r>
          </a:p>
        </p:txBody>
      </p:sp>
      <p:sp>
        <p:nvSpPr>
          <p:cNvPr id="12" name="矩形 11">
            <a:extLst>
              <a:ext uri="{FF2B5EF4-FFF2-40B4-BE49-F238E27FC236}">
                <a16:creationId xmlns:a16="http://schemas.microsoft.com/office/drawing/2014/main" id="{A951D2B6-D476-4657-931D-15BBC7454D13}"/>
              </a:ext>
            </a:extLst>
          </p:cNvPr>
          <p:cNvSpPr/>
          <p:nvPr/>
        </p:nvSpPr>
        <p:spPr>
          <a:xfrm>
            <a:off x="7720749" y="895804"/>
            <a:ext cx="4351178" cy="3416320"/>
          </a:xfrm>
          <a:prstGeom prst="rect">
            <a:avLst/>
          </a:prstGeom>
        </p:spPr>
        <p:txBody>
          <a:bodyPr wrap="square">
            <a:spAutoFit/>
          </a:bodyPr>
          <a:lstStyle/>
          <a:p>
            <a:r>
              <a:rPr lang="en-US" altLang="zh-CN" dirty="0"/>
              <a:t>sentence = [‘</a:t>
            </a:r>
            <a:r>
              <a:rPr lang="zh-CN" altLang="en-US" dirty="0"/>
              <a:t>人工智能</a:t>
            </a:r>
            <a:r>
              <a:rPr lang="en-US" altLang="zh-CN" dirty="0"/>
              <a:t>’] </a:t>
            </a:r>
            <a:r>
              <a:rPr lang="zh-CN" altLang="en-US" dirty="0"/>
              <a:t>，</a:t>
            </a:r>
            <a:r>
              <a:rPr lang="en-US" altLang="zh-CN" dirty="0"/>
              <a:t>N=4</a:t>
            </a:r>
          </a:p>
          <a:p>
            <a:r>
              <a:rPr lang="zh-CN" altLang="zh-CN" dirty="0"/>
              <a:t>DAG = {</a:t>
            </a:r>
            <a:r>
              <a:rPr lang="en-US" altLang="zh-CN" dirty="0"/>
              <a:t>  </a:t>
            </a:r>
            <a:r>
              <a:rPr lang="zh-CN" altLang="zh-CN" dirty="0"/>
              <a:t>0:[0,1,2],</a:t>
            </a:r>
            <a:endParaRPr lang="en-US" altLang="zh-CN" dirty="0"/>
          </a:p>
          <a:p>
            <a:r>
              <a:rPr lang="en-US" altLang="zh-CN" dirty="0"/>
              <a:t>	       </a:t>
            </a:r>
            <a:r>
              <a:rPr lang="zh-CN" altLang="zh-CN" dirty="0"/>
              <a:t>1:[1],</a:t>
            </a:r>
            <a:endParaRPr lang="en-US" altLang="zh-CN" dirty="0"/>
          </a:p>
          <a:p>
            <a:r>
              <a:rPr lang="en-US" altLang="zh-CN" dirty="0"/>
              <a:t>               </a:t>
            </a:r>
            <a:r>
              <a:rPr lang="zh-CN" altLang="zh-CN" dirty="0"/>
              <a:t>2:[2,3],</a:t>
            </a:r>
            <a:endParaRPr lang="en-US" altLang="zh-CN" dirty="0"/>
          </a:p>
          <a:p>
            <a:r>
              <a:rPr lang="en-US" altLang="zh-CN" dirty="0"/>
              <a:t>               </a:t>
            </a:r>
            <a:r>
              <a:rPr lang="zh-CN" altLang="zh-CN" dirty="0"/>
              <a:t>3</a:t>
            </a:r>
            <a:r>
              <a:rPr lang="en-US" altLang="zh-CN" dirty="0"/>
              <a:t>:</a:t>
            </a:r>
            <a:r>
              <a:rPr lang="zh-CN" altLang="zh-CN" dirty="0"/>
              <a:t>[3]</a:t>
            </a:r>
            <a:r>
              <a:rPr lang="en-US" altLang="zh-CN" dirty="0"/>
              <a:t>       </a:t>
            </a:r>
            <a:r>
              <a:rPr lang="zh-CN" altLang="zh-CN" dirty="0"/>
              <a:t>}</a:t>
            </a:r>
            <a:endParaRPr lang="en-US" altLang="zh-CN" dirty="0">
              <a:latin typeface="宋体" panose="02010600030101010101" pitchFamily="2" charset="-122"/>
              <a:ea typeface="宋体" panose="02010600030101010101" pitchFamily="2" charset="-122"/>
            </a:endParaRPr>
          </a:p>
          <a:p>
            <a:r>
              <a:rPr lang="en-US" altLang="zh-CN" dirty="0" err="1"/>
              <a:t>idx</a:t>
            </a:r>
            <a:r>
              <a:rPr lang="en-US" altLang="zh-CN" dirty="0"/>
              <a:t> =    3</a:t>
            </a:r>
            <a:r>
              <a:rPr lang="zh-CN" altLang="en-US" dirty="0"/>
              <a:t>，      </a:t>
            </a:r>
            <a:r>
              <a:rPr lang="en-US" altLang="zh-CN" dirty="0"/>
              <a:t>2</a:t>
            </a:r>
            <a:r>
              <a:rPr lang="zh-CN" altLang="en-US" dirty="0"/>
              <a:t>，       </a:t>
            </a:r>
            <a:r>
              <a:rPr lang="en-US" altLang="zh-CN" dirty="0"/>
              <a:t>1</a:t>
            </a:r>
            <a:r>
              <a:rPr lang="zh-CN" altLang="en-US" dirty="0"/>
              <a:t>，        </a:t>
            </a:r>
            <a:r>
              <a:rPr lang="en-US" altLang="zh-CN" dirty="0"/>
              <a:t>0</a:t>
            </a:r>
          </a:p>
          <a:p>
            <a:r>
              <a:rPr lang="en-US" altLang="zh-CN" dirty="0"/>
              <a:t> x =     [3]</a:t>
            </a:r>
            <a:r>
              <a:rPr lang="zh-CN" altLang="en-US" dirty="0"/>
              <a:t>， </a:t>
            </a:r>
            <a:r>
              <a:rPr lang="en-US" altLang="zh-CN" dirty="0"/>
              <a:t>[2</a:t>
            </a:r>
            <a:r>
              <a:rPr lang="zh-CN" altLang="en-US" dirty="0"/>
              <a:t>、</a:t>
            </a:r>
            <a:r>
              <a:rPr lang="en-US" altLang="zh-CN" dirty="0"/>
              <a:t>3]</a:t>
            </a:r>
            <a:r>
              <a:rPr lang="zh-CN" altLang="en-US" dirty="0"/>
              <a:t>， </a:t>
            </a:r>
            <a:r>
              <a:rPr lang="en-US" altLang="zh-CN" dirty="0"/>
              <a:t>[1]</a:t>
            </a:r>
            <a:r>
              <a:rPr lang="zh-CN" altLang="en-US" dirty="0"/>
              <a:t>，</a:t>
            </a:r>
            <a:r>
              <a:rPr lang="en-US" altLang="zh-CN" dirty="0"/>
              <a:t>[0</a:t>
            </a:r>
            <a:r>
              <a:rPr lang="zh-CN" altLang="en-US" dirty="0"/>
              <a:t>、</a:t>
            </a:r>
            <a:r>
              <a:rPr lang="en-US" altLang="zh-CN" dirty="0"/>
              <a:t>1</a:t>
            </a:r>
            <a:r>
              <a:rPr lang="zh-CN" altLang="en-US" dirty="0"/>
              <a:t>、</a:t>
            </a:r>
            <a:r>
              <a:rPr lang="en-US" altLang="zh-CN" dirty="0"/>
              <a:t>2]</a:t>
            </a:r>
          </a:p>
          <a:p>
            <a:endParaRPr lang="en-US" altLang="zh-CN" dirty="0"/>
          </a:p>
          <a:p>
            <a:r>
              <a:rPr lang="en-US" altLang="zh-CN" dirty="0"/>
              <a:t>route[3]=</a:t>
            </a:r>
            <a:r>
              <a:rPr lang="zh-CN" altLang="en-US" dirty="0"/>
              <a:t>对数</a:t>
            </a:r>
            <a:r>
              <a:rPr lang="en-US" altLang="zh-CN" dirty="0"/>
              <a:t>sentence[3:4] –</a:t>
            </a:r>
            <a:r>
              <a:rPr lang="zh-CN" altLang="zh-CN" dirty="0"/>
              <a:t>logtotal</a:t>
            </a:r>
            <a:endParaRPr lang="en-US" altLang="zh-CN" dirty="0"/>
          </a:p>
          <a:p>
            <a:r>
              <a:rPr lang="en-US" altLang="zh-CN" dirty="0"/>
              <a:t>                +route[4][0]    </a:t>
            </a:r>
            <a:r>
              <a:rPr lang="zh-CN" altLang="en-US" dirty="0"/>
              <a:t>其中</a:t>
            </a:r>
            <a:r>
              <a:rPr lang="en-US" altLang="zh-CN" dirty="0"/>
              <a:t>route[4][0] =0</a:t>
            </a:r>
          </a:p>
          <a:p>
            <a:r>
              <a:rPr lang="zh-CN" altLang="en-US" dirty="0"/>
              <a:t>实际上，</a:t>
            </a:r>
            <a:r>
              <a:rPr lang="en-US" altLang="zh-CN" dirty="0"/>
              <a:t>route[3] </a:t>
            </a:r>
            <a:r>
              <a:rPr lang="zh-CN" altLang="en-US" dirty="0"/>
              <a:t>就是 ‘能’字出现的频率</a:t>
            </a:r>
            <a:r>
              <a:rPr lang="en-US" altLang="zh-CN" dirty="0"/>
              <a:t>/</a:t>
            </a:r>
            <a:r>
              <a:rPr lang="zh-CN" altLang="en-US" dirty="0"/>
              <a:t>总词频率 *后续分词概率（以‘能’）</a:t>
            </a:r>
            <a:endParaRPr lang="en-US" altLang="zh-CN" dirty="0"/>
          </a:p>
        </p:txBody>
      </p:sp>
      <p:sp>
        <p:nvSpPr>
          <p:cNvPr id="14" name="Rectangle 3">
            <a:extLst>
              <a:ext uri="{FF2B5EF4-FFF2-40B4-BE49-F238E27FC236}">
                <a16:creationId xmlns:a16="http://schemas.microsoft.com/office/drawing/2014/main" id="{FEE839B2-A77E-4E87-981A-FC338A8D0F7A}"/>
              </a:ext>
            </a:extLst>
          </p:cNvPr>
          <p:cNvSpPr>
            <a:spLocks noChangeArrowheads="1"/>
          </p:cNvSpPr>
          <p:nvPr/>
        </p:nvSpPr>
        <p:spPr bwMode="auto">
          <a:xfrm>
            <a:off x="1177429" y="4922855"/>
            <a:ext cx="7308743" cy="19351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#for x in DAG[idx] x是idx键所对应的值  也就是   {idx :[x1,x2,x3]}</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'人工智能'</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'0 1 2 3'</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DAG = {0:[0,1,2],1:[1],2:[2,3],3[3]}</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idx = 3、2、1、0</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x   = idx 为 3 时， x = 【3】 ，idx 为 2 时，x = 【2，3】</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route[3][0] =  对数 sentence [3:4]（’能‘字出现概率） - 对数 logtotal  + route[4][0]即后续分词的概率</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route[2][0] =  对数 sentence [2:3]（’智‘字出现概率） - 对数 logtotal  + route[3][0]</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  对数 sentence [2:4]（’能‘字出现概率） - 对数 logtotal  + route[4][0]即后续分词的概率   （2者取最大值）</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文本框 14">
            <a:extLst>
              <a:ext uri="{FF2B5EF4-FFF2-40B4-BE49-F238E27FC236}">
                <a16:creationId xmlns:a16="http://schemas.microsoft.com/office/drawing/2014/main" id="{8DCCEEBE-1339-473E-B366-B7AB34518D71}"/>
              </a:ext>
            </a:extLst>
          </p:cNvPr>
          <p:cNvSpPr txBox="1"/>
          <p:nvPr/>
        </p:nvSpPr>
        <p:spPr>
          <a:xfrm>
            <a:off x="8609498" y="5492836"/>
            <a:ext cx="3462429" cy="938719"/>
          </a:xfrm>
          <a:prstGeom prst="rect">
            <a:avLst/>
          </a:prstGeom>
          <a:noFill/>
        </p:spPr>
        <p:txBody>
          <a:bodyPr wrap="square" rtlCol="0">
            <a:spAutoFit/>
          </a:bodyPr>
          <a:lstStyle/>
          <a:p>
            <a:r>
              <a:rPr lang="zh-CN" altLang="en-US" sz="1100" dirty="0"/>
              <a:t>最终输出：</a:t>
            </a:r>
            <a:endParaRPr lang="en-US" altLang="zh-CN" sz="1100" dirty="0"/>
          </a:p>
          <a:p>
            <a:r>
              <a:rPr lang="en-US" altLang="zh-CN" sz="1100" dirty="0"/>
              <a:t>route[3] = (-6.470166629967306, 3)      </a:t>
            </a:r>
            <a:r>
              <a:rPr lang="zh-CN" altLang="en-US" sz="1100" dirty="0">
                <a:solidFill>
                  <a:srgbClr val="C00000"/>
                </a:solidFill>
              </a:rPr>
              <a:t>能</a:t>
            </a:r>
            <a:endParaRPr lang="en-US" altLang="zh-CN" sz="1100" dirty="0">
              <a:solidFill>
                <a:srgbClr val="C00000"/>
              </a:solidFill>
            </a:endParaRPr>
          </a:p>
          <a:p>
            <a:r>
              <a:rPr lang="en-US" altLang="zh-CN" sz="1100" dirty="0"/>
              <a:t>route[2] = ( -11.254826603576827, 3</a:t>
            </a:r>
            <a:r>
              <a:rPr lang="zh-CN" altLang="en-US" sz="1100" dirty="0"/>
              <a:t>）</a:t>
            </a:r>
            <a:r>
              <a:rPr lang="zh-CN" altLang="en-US" sz="1100" dirty="0">
                <a:solidFill>
                  <a:srgbClr val="C00000"/>
                </a:solidFill>
              </a:rPr>
              <a:t>智能</a:t>
            </a:r>
            <a:endParaRPr lang="en-US" altLang="zh-CN" sz="1100" dirty="0">
              <a:solidFill>
                <a:srgbClr val="C00000"/>
              </a:solidFill>
            </a:endParaRPr>
          </a:p>
          <a:p>
            <a:r>
              <a:rPr lang="en-US" altLang="zh-CN" sz="1100" dirty="0"/>
              <a:t>route[1] = (-20.93128423407369, 1)      </a:t>
            </a:r>
            <a:r>
              <a:rPr lang="zh-CN" altLang="en-US" sz="1100" dirty="0">
                <a:solidFill>
                  <a:srgbClr val="C00000"/>
                </a:solidFill>
              </a:rPr>
              <a:t>工</a:t>
            </a:r>
            <a:endParaRPr lang="en-US" altLang="zh-CN" sz="1100" dirty="0">
              <a:solidFill>
                <a:srgbClr val="C00000"/>
              </a:solidFill>
            </a:endParaRPr>
          </a:p>
          <a:p>
            <a:r>
              <a:rPr lang="en-US" altLang="zh-CN" sz="1100" dirty="0"/>
              <a:t>route[0] = (-12.894273290940294, 3)     </a:t>
            </a:r>
            <a:r>
              <a:rPr lang="zh-CN" altLang="en-US" sz="1100" dirty="0">
                <a:solidFill>
                  <a:srgbClr val="C00000"/>
                </a:solidFill>
              </a:rPr>
              <a:t>人工智能</a:t>
            </a:r>
          </a:p>
        </p:txBody>
      </p:sp>
    </p:spTree>
    <p:extLst>
      <p:ext uri="{BB962C8B-B14F-4D97-AF65-F5344CB8AC3E}">
        <p14:creationId xmlns:p14="http://schemas.microsoft.com/office/powerpoint/2010/main" val="239701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4F2EA42-2BDA-49FB-BFE1-91D72A3E4776}"/>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二、模块分析（分词）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C8ED384-2FD7-430A-B320-B5EDD121675A}"/>
              </a:ext>
            </a:extLst>
          </p:cNvPr>
          <p:cNvSpPr txBox="1"/>
          <p:nvPr/>
        </p:nvSpPr>
        <p:spPr>
          <a:xfrm>
            <a:off x="882514" y="461665"/>
            <a:ext cx="6491871" cy="369332"/>
          </a:xfrm>
          <a:prstGeom prst="rect">
            <a:avLst/>
          </a:prstGeom>
          <a:noFill/>
        </p:spPr>
        <p:txBody>
          <a:bodyPr wrap="square" rtlCol="0">
            <a:spAutoFit/>
          </a:bodyPr>
          <a:lstStyle/>
          <a:p>
            <a:r>
              <a:rPr lang="en-US" altLang="zh-CN" b="1" dirty="0">
                <a:solidFill>
                  <a:srgbClr val="C00000"/>
                </a:solidFill>
              </a:rPr>
              <a:t>2.2</a:t>
            </a:r>
            <a:r>
              <a:rPr lang="zh-CN" altLang="en-US" b="1" dirty="0">
                <a:solidFill>
                  <a:srgbClr val="C00000"/>
                </a:solidFill>
              </a:rPr>
              <a:t>、分词模式</a:t>
            </a:r>
            <a:r>
              <a:rPr lang="en-US" altLang="zh-CN" b="1" dirty="0">
                <a:solidFill>
                  <a:srgbClr val="C00000"/>
                </a:solidFill>
              </a:rPr>
              <a:t>-------</a:t>
            </a:r>
            <a:r>
              <a:rPr lang="zh-CN" altLang="en-US" b="1" dirty="0">
                <a:solidFill>
                  <a:srgbClr val="C00000"/>
                </a:solidFill>
              </a:rPr>
              <a:t>精确无</a:t>
            </a:r>
            <a:r>
              <a:rPr lang="en-US" altLang="zh-CN" b="1" dirty="0">
                <a:solidFill>
                  <a:srgbClr val="C00000"/>
                </a:solidFill>
              </a:rPr>
              <a:t>HMM</a:t>
            </a:r>
            <a:r>
              <a:rPr lang="zh-CN" altLang="en-US" b="1" dirty="0">
                <a:solidFill>
                  <a:srgbClr val="C00000"/>
                </a:solidFill>
              </a:rPr>
              <a:t>：</a:t>
            </a:r>
            <a:r>
              <a:rPr lang="en-US" altLang="zh-CN" b="1" dirty="0">
                <a:solidFill>
                  <a:srgbClr val="C00000"/>
                </a:solidFill>
              </a:rPr>
              <a:t> __</a:t>
            </a:r>
            <a:r>
              <a:rPr lang="en-US" altLang="zh-CN" b="1" dirty="0" err="1">
                <a:solidFill>
                  <a:srgbClr val="C00000"/>
                </a:solidFill>
              </a:rPr>
              <a:t>cut_DAG_NO_HMM</a:t>
            </a:r>
            <a:r>
              <a:rPr lang="zh-CN" altLang="en-US" b="1" dirty="0">
                <a:solidFill>
                  <a:srgbClr val="C00000"/>
                </a:solidFill>
              </a:rPr>
              <a:t>（）</a:t>
            </a:r>
          </a:p>
        </p:txBody>
      </p:sp>
      <p:sp>
        <p:nvSpPr>
          <p:cNvPr id="6" name="Rectangle 5">
            <a:extLst>
              <a:ext uri="{FF2B5EF4-FFF2-40B4-BE49-F238E27FC236}">
                <a16:creationId xmlns:a16="http://schemas.microsoft.com/office/drawing/2014/main" id="{BCE1DF24-8522-446C-A2DD-1C96BC8F5F6B}"/>
              </a:ext>
            </a:extLst>
          </p:cNvPr>
          <p:cNvSpPr>
            <a:spLocks noChangeArrowheads="1"/>
          </p:cNvSpPr>
          <p:nvPr/>
        </p:nvSpPr>
        <p:spPr bwMode="auto">
          <a:xfrm>
            <a:off x="6892389" y="507831"/>
            <a:ext cx="4873841"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2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cut</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cut_all=</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False,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HMM=</a:t>
            </a:r>
            <a:r>
              <a:rPr lang="zh-CN" altLang="zh-CN" sz="1200" dirty="0">
                <a:solidFill>
                  <a:srgbClr val="CC7832"/>
                </a:solidFill>
                <a:latin typeface="宋体" panose="02010600030101010101" pitchFamily="2" charset="-122"/>
                <a:ea typeface="宋体" panose="02010600030101010101" pitchFamily="2" charset="-122"/>
              </a:rPr>
              <a:t> False</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F68B0E15-F99C-49C1-844D-25217059E4A5}"/>
              </a:ext>
            </a:extLst>
          </p:cNvPr>
          <p:cNvSpPr>
            <a:spLocks noChangeArrowheads="1"/>
          </p:cNvSpPr>
          <p:nvPr/>
        </p:nvSpPr>
        <p:spPr bwMode="auto">
          <a:xfrm>
            <a:off x="882514" y="884315"/>
            <a:ext cx="5213485" cy="588238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9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__cut_DAG_NO_HMM</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DAG = </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.get_DAG(sentence)</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route = {}</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注意</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字典</a:t>
            </a:r>
            <a:r>
              <a:rPr lang="zh-CN" altLang="en-US" sz="900" dirty="0">
                <a:solidFill>
                  <a:srgbClr val="808080"/>
                </a:solidFill>
                <a:latin typeface="宋体" panose="02010600030101010101" pitchFamily="2" charset="-122"/>
                <a:ea typeface="宋体" panose="02010600030101010101" pitchFamily="2" charset="-122"/>
              </a:rPr>
              <a:t>里面</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沒有</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记录英文词频</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r>
              <a:rPr lang="zh-CN" altLang="en-US" sz="900" dirty="0">
                <a:solidFill>
                  <a:srgbClr val="808080"/>
                </a:solidFill>
                <a:latin typeface="宋体" panose="02010600030101010101" pitchFamily="2" charset="-122"/>
                <a:ea typeface="宋体" panose="02010600030101010101" pitchFamily="2" charset="-122"/>
              </a:rPr>
              <a:t>会</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把</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英文</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切成</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单个的</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的字元</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.calc(sentence</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DAG</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route)</a:t>
            </a:r>
            <a:r>
              <a:rPr kumimoji="0" lang="en-US"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en-US" altLang="zh-CN" sz="900" dirty="0">
                <a:solidFill>
                  <a:srgbClr val="808080"/>
                </a:solidFill>
                <a:latin typeface="宋体" panose="02010600030101010101" pitchFamily="2" charset="-122"/>
                <a:ea typeface="宋体" panose="02010600030101010101" pitchFamily="2" charset="-122"/>
              </a:rPr>
              <a:t>#</a:t>
            </a:r>
            <a:r>
              <a:rPr lang="zh-CN" altLang="en-US" sz="900" dirty="0">
                <a:solidFill>
                  <a:srgbClr val="808080"/>
                </a:solidFill>
                <a:latin typeface="宋体" panose="02010600030101010101" pitchFamily="2" charset="-122"/>
                <a:ea typeface="宋体" panose="02010600030101010101" pitchFamily="2" charset="-122"/>
              </a:rPr>
              <a:t>引入动态路由</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x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b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N = </a:t>
            </a:r>
            <a:r>
              <a:rPr kumimoji="0" lang="zh-CN" altLang="zh-CN" sz="9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 = </a:t>
            </a:r>
            <a:r>
              <a:rPr kumimoji="0" lang="zh-CN" altLang="en-US"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lang="zh-CN" altLang="zh-CN" sz="900" dirty="0">
                <a:solidFill>
                  <a:srgbClr val="A9B7C6"/>
                </a:solidFill>
                <a:latin typeface="宋体" panose="02010600030101010101" pitchFamily="2" charset="-122"/>
                <a:ea typeface="宋体" panose="02010600030101010101" pitchFamily="2" charset="-122"/>
              </a:rPr>
              <a:t> </a:t>
            </a:r>
            <a:r>
              <a:rPr lang="zh-CN" altLang="zh-CN" sz="900" dirty="0">
                <a:solidFill>
                  <a:srgbClr val="808080"/>
                </a:solidFill>
                <a:latin typeface="宋体" panose="02010600030101010101" pitchFamily="2" charset="-122"/>
                <a:ea typeface="宋体" panose="02010600030101010101" pitchFamily="2" charset="-122"/>
              </a:rPr>
              <a:t># buf 用来暂存英文或者数字</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while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&lt; N:</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route[x][1]表示的是</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以sentence[x]开始，其最大概率的词尾</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 = route[x][</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l_word = sentence[x:y]</a:t>
            </a:r>
            <a:r>
              <a:rPr kumimoji="0" lang="en-US"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zh-CN" altLang="zh-CN" sz="900" dirty="0">
                <a:solidFill>
                  <a:srgbClr val="808080"/>
                </a:solidFill>
                <a:latin typeface="宋体" panose="02010600030101010101" pitchFamily="2" charset="-122"/>
                <a:ea typeface="宋体" panose="02010600030101010101" pitchFamily="2" charset="-122"/>
              </a:rPr>
              <a:t># sentence[x:y]:從句子中取出该词</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如果是英數字且</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长度</a:t>
            </a:r>
            <a:r>
              <a:rPr lang="zh-CN" altLang="en-US" sz="900" dirty="0">
                <a:solidFill>
                  <a:srgbClr val="808080"/>
                </a:solidFill>
                <a:latin typeface="宋体" panose="02010600030101010101" pitchFamily="2" charset="-122"/>
                <a:ea typeface="宋体" panose="02010600030101010101" pitchFamily="2" charset="-122"/>
              </a:rPr>
              <a:t>为</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1</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re_eng.match(l_word)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and </a:t>
            </a:r>
            <a:r>
              <a:rPr kumimoji="0" lang="zh-CN" altLang="zh-CN" sz="9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(l_word)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 += l_word</a:t>
            </a:r>
            <a:r>
              <a:rPr kumimoji="0" lang="en-US"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zh-CN" altLang="zh-CN" sz="900" dirty="0">
                <a:solidFill>
                  <a:srgbClr val="A9B7C6"/>
                </a:solidFill>
                <a:latin typeface="宋体" panose="02010600030101010101" pitchFamily="2" charset="-122"/>
                <a:ea typeface="宋体" panose="02010600030101010101" pitchFamily="2" charset="-122"/>
              </a:rPr>
              <a:t> </a:t>
            </a:r>
            <a:r>
              <a:rPr lang="zh-CN" altLang="zh-CN" sz="900" dirty="0">
                <a:solidFill>
                  <a:srgbClr val="808080"/>
                </a:solidFill>
                <a:latin typeface="宋体" panose="02010600030101010101" pitchFamily="2" charset="-122"/>
                <a:ea typeface="宋体" panose="02010600030101010101" pitchFamily="2" charset="-122"/>
              </a:rPr>
              <a:t>#存入 buf中</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接下來从y（当前词的下一個字元）开始搜索</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 y</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else</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之前收集的字元被集中到buf里面，这里输出并且清除buf</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buf = </a:t>
            </a:r>
            <a:r>
              <a:rPr kumimoji="0" lang="zh-CN" altLang="en-US"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l_word</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 y</a:t>
            </a:r>
            <a:r>
              <a:rPr kumimoji="0" lang="en-US"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zh-CN" altLang="zh-CN" sz="900" dirty="0">
                <a:solidFill>
                  <a:srgbClr val="808080"/>
                </a:solidFill>
                <a:latin typeface="宋体" panose="02010600030101010101" pitchFamily="2" charset="-122"/>
                <a:ea typeface="宋体" panose="02010600030101010101" pitchFamily="2" charset="-122"/>
              </a:rPr>
              <a:t># 接下來从y（当前词的下一</a:t>
            </a:r>
            <a:r>
              <a:rPr lang="zh-CN" altLang="en-US" sz="900" dirty="0">
                <a:solidFill>
                  <a:srgbClr val="808080"/>
                </a:solidFill>
                <a:latin typeface="宋体" panose="02010600030101010101" pitchFamily="2" charset="-122"/>
                <a:ea typeface="宋体" panose="02010600030101010101" pitchFamily="2" charset="-122"/>
              </a:rPr>
              <a:t>个</a:t>
            </a:r>
            <a:r>
              <a:rPr lang="zh-CN" altLang="zh-CN" sz="900" dirty="0">
                <a:solidFill>
                  <a:srgbClr val="808080"/>
                </a:solidFill>
                <a:latin typeface="宋体" panose="02010600030101010101" pitchFamily="2" charset="-122"/>
                <a:ea typeface="宋体" panose="02010600030101010101" pitchFamily="2" charset="-122"/>
              </a:rPr>
              <a:t>字元）开始搜索</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最後一次的清空</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buf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8" name="直接箭头连接符 7">
            <a:extLst>
              <a:ext uri="{FF2B5EF4-FFF2-40B4-BE49-F238E27FC236}">
                <a16:creationId xmlns:a16="http://schemas.microsoft.com/office/drawing/2014/main" id="{B156A33B-C2DC-4F79-8F03-25F0E84C702B}"/>
              </a:ext>
            </a:extLst>
          </p:cNvPr>
          <p:cNvCxnSpPr>
            <a:cxnSpLocks/>
          </p:cNvCxnSpPr>
          <p:nvPr/>
        </p:nvCxnSpPr>
        <p:spPr>
          <a:xfrm>
            <a:off x="3000652" y="1944210"/>
            <a:ext cx="4231421" cy="12423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5518C39F-71F6-44CC-96AF-7AA27A9F567B}"/>
              </a:ext>
            </a:extLst>
          </p:cNvPr>
          <p:cNvSpPr/>
          <p:nvPr/>
        </p:nvSpPr>
        <p:spPr>
          <a:xfrm>
            <a:off x="7374385" y="1205546"/>
            <a:ext cx="6096000" cy="1477328"/>
          </a:xfrm>
          <a:prstGeom prst="rect">
            <a:avLst/>
          </a:prstGeom>
        </p:spPr>
        <p:txBody>
          <a:bodyPr>
            <a:spAutoFit/>
          </a:bodyPr>
          <a:lstStyle/>
          <a:p>
            <a:r>
              <a:rPr lang="en-US" altLang="zh-CN" dirty="0"/>
              <a:t>sentence = [‘</a:t>
            </a:r>
            <a:r>
              <a:rPr lang="zh-CN" altLang="en-US" dirty="0"/>
              <a:t>人工智能</a:t>
            </a:r>
            <a:r>
              <a:rPr lang="en-US" altLang="zh-CN" dirty="0"/>
              <a:t>’] </a:t>
            </a:r>
            <a:r>
              <a:rPr lang="zh-CN" altLang="en-US" dirty="0"/>
              <a:t>，</a:t>
            </a:r>
            <a:r>
              <a:rPr lang="en-US" altLang="zh-CN" dirty="0"/>
              <a:t>N=4</a:t>
            </a:r>
          </a:p>
          <a:p>
            <a:r>
              <a:rPr lang="zh-CN" altLang="zh-CN" dirty="0"/>
              <a:t>DAG = {</a:t>
            </a:r>
            <a:r>
              <a:rPr lang="en-US" altLang="zh-CN" dirty="0"/>
              <a:t>  </a:t>
            </a:r>
            <a:r>
              <a:rPr lang="zh-CN" altLang="zh-CN" dirty="0"/>
              <a:t>0:[0,1,2],</a:t>
            </a:r>
            <a:endParaRPr lang="en-US" altLang="zh-CN" dirty="0"/>
          </a:p>
          <a:p>
            <a:r>
              <a:rPr lang="en-US" altLang="zh-CN" dirty="0"/>
              <a:t>	       </a:t>
            </a:r>
            <a:r>
              <a:rPr lang="zh-CN" altLang="zh-CN" dirty="0"/>
              <a:t>1:[1],</a:t>
            </a:r>
            <a:endParaRPr lang="en-US" altLang="zh-CN" dirty="0"/>
          </a:p>
          <a:p>
            <a:r>
              <a:rPr lang="en-US" altLang="zh-CN" dirty="0"/>
              <a:t>               </a:t>
            </a:r>
            <a:r>
              <a:rPr lang="zh-CN" altLang="zh-CN" dirty="0"/>
              <a:t>2:[2,3],</a:t>
            </a:r>
            <a:endParaRPr lang="en-US" altLang="zh-CN" dirty="0"/>
          </a:p>
          <a:p>
            <a:r>
              <a:rPr lang="en-US" altLang="zh-CN" dirty="0"/>
              <a:t>               </a:t>
            </a:r>
            <a:r>
              <a:rPr lang="zh-CN" altLang="zh-CN" dirty="0"/>
              <a:t>3</a:t>
            </a:r>
            <a:r>
              <a:rPr lang="en-US" altLang="zh-CN" dirty="0"/>
              <a:t>:</a:t>
            </a:r>
            <a:r>
              <a:rPr lang="zh-CN" altLang="zh-CN" dirty="0"/>
              <a:t>[3]</a:t>
            </a:r>
            <a:r>
              <a:rPr lang="en-US" altLang="zh-CN" dirty="0"/>
              <a:t>       </a:t>
            </a:r>
            <a:r>
              <a:rPr lang="zh-CN" altLang="zh-CN" dirty="0"/>
              <a:t>}</a:t>
            </a:r>
            <a:endParaRPr lang="en-US" altLang="zh-CN" dirty="0">
              <a:latin typeface="宋体" panose="02010600030101010101" pitchFamily="2" charset="-122"/>
              <a:ea typeface="宋体" panose="02010600030101010101" pitchFamily="2" charset="-122"/>
            </a:endParaRPr>
          </a:p>
        </p:txBody>
      </p:sp>
      <p:cxnSp>
        <p:nvCxnSpPr>
          <p:cNvPr id="15" name="直接箭头连接符 14">
            <a:extLst>
              <a:ext uri="{FF2B5EF4-FFF2-40B4-BE49-F238E27FC236}">
                <a16:creationId xmlns:a16="http://schemas.microsoft.com/office/drawing/2014/main" id="{78F6565F-5F62-4DD6-99AF-70D5E33F2790}"/>
              </a:ext>
            </a:extLst>
          </p:cNvPr>
          <p:cNvCxnSpPr>
            <a:cxnSpLocks/>
          </p:cNvCxnSpPr>
          <p:nvPr/>
        </p:nvCxnSpPr>
        <p:spPr>
          <a:xfrm flipH="1" flipV="1">
            <a:off x="3112655" y="1108364"/>
            <a:ext cx="4261730" cy="5146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631E07CD-BD22-468A-9DF5-456C6C42836C}"/>
              </a:ext>
            </a:extLst>
          </p:cNvPr>
          <p:cNvSpPr/>
          <p:nvPr/>
        </p:nvSpPr>
        <p:spPr>
          <a:xfrm>
            <a:off x="7314999" y="2994508"/>
            <a:ext cx="3752698" cy="830997"/>
          </a:xfrm>
          <a:prstGeom prst="rect">
            <a:avLst/>
          </a:prstGeom>
        </p:spPr>
        <p:txBody>
          <a:bodyPr wrap="square">
            <a:spAutoFit/>
          </a:bodyPr>
          <a:lstStyle/>
          <a:p>
            <a:r>
              <a:rPr lang="en-US" altLang="zh-CN" sz="1200" dirty="0"/>
              <a:t>route[3] = (-6.470166629967306, 3)      </a:t>
            </a:r>
            <a:r>
              <a:rPr lang="zh-CN" altLang="en-US" sz="1200" dirty="0">
                <a:solidFill>
                  <a:srgbClr val="C00000"/>
                </a:solidFill>
              </a:rPr>
              <a:t>能</a:t>
            </a:r>
            <a:endParaRPr lang="en-US" altLang="zh-CN" sz="1200" dirty="0">
              <a:solidFill>
                <a:srgbClr val="C00000"/>
              </a:solidFill>
            </a:endParaRPr>
          </a:p>
          <a:p>
            <a:r>
              <a:rPr lang="en-US" altLang="zh-CN" sz="1200" dirty="0"/>
              <a:t>route[2] = ( -11.254826603576827, 3</a:t>
            </a:r>
            <a:r>
              <a:rPr lang="zh-CN" altLang="en-US" sz="1200" dirty="0"/>
              <a:t>）</a:t>
            </a:r>
            <a:r>
              <a:rPr lang="zh-CN" altLang="en-US" sz="1200" dirty="0">
                <a:solidFill>
                  <a:srgbClr val="C00000"/>
                </a:solidFill>
              </a:rPr>
              <a:t>智能</a:t>
            </a:r>
            <a:endParaRPr lang="en-US" altLang="zh-CN" sz="1200" dirty="0">
              <a:solidFill>
                <a:srgbClr val="C00000"/>
              </a:solidFill>
            </a:endParaRPr>
          </a:p>
          <a:p>
            <a:r>
              <a:rPr lang="en-US" altLang="zh-CN" sz="1200" dirty="0"/>
              <a:t>route[1] = (-20.93128423407369, 1)      </a:t>
            </a:r>
            <a:r>
              <a:rPr lang="zh-CN" altLang="en-US" sz="1200" dirty="0">
                <a:solidFill>
                  <a:srgbClr val="C00000"/>
                </a:solidFill>
              </a:rPr>
              <a:t>工</a:t>
            </a:r>
            <a:endParaRPr lang="en-US" altLang="zh-CN" sz="1200" dirty="0">
              <a:solidFill>
                <a:srgbClr val="C00000"/>
              </a:solidFill>
            </a:endParaRPr>
          </a:p>
          <a:p>
            <a:r>
              <a:rPr lang="en-US" altLang="zh-CN" sz="1200" dirty="0"/>
              <a:t>route[0] = (-12.894273290940294, 3)     </a:t>
            </a:r>
            <a:r>
              <a:rPr lang="zh-CN" altLang="en-US" sz="1200" dirty="0">
                <a:solidFill>
                  <a:srgbClr val="C00000"/>
                </a:solidFill>
              </a:rPr>
              <a:t>人工智能</a:t>
            </a:r>
          </a:p>
        </p:txBody>
      </p:sp>
      <p:cxnSp>
        <p:nvCxnSpPr>
          <p:cNvPr id="19" name="直接箭头连接符 18">
            <a:extLst>
              <a:ext uri="{FF2B5EF4-FFF2-40B4-BE49-F238E27FC236}">
                <a16:creationId xmlns:a16="http://schemas.microsoft.com/office/drawing/2014/main" id="{CC778196-57F0-4622-9D01-EDC50D2C4FCC}"/>
              </a:ext>
            </a:extLst>
          </p:cNvPr>
          <p:cNvCxnSpPr>
            <a:cxnSpLocks/>
          </p:cNvCxnSpPr>
          <p:nvPr/>
        </p:nvCxnSpPr>
        <p:spPr>
          <a:xfrm>
            <a:off x="1976582" y="2682874"/>
            <a:ext cx="5255491" cy="1667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EC2995D-8BA9-42D0-A17B-4122A64A9400}"/>
              </a:ext>
            </a:extLst>
          </p:cNvPr>
          <p:cNvSpPr txBox="1"/>
          <p:nvPr/>
        </p:nvSpPr>
        <p:spPr>
          <a:xfrm>
            <a:off x="7314998" y="4091709"/>
            <a:ext cx="3994487" cy="2308324"/>
          </a:xfrm>
          <a:prstGeom prst="rect">
            <a:avLst/>
          </a:prstGeom>
          <a:noFill/>
        </p:spPr>
        <p:txBody>
          <a:bodyPr wrap="square" rtlCol="0">
            <a:spAutoFit/>
          </a:bodyPr>
          <a:lstStyle/>
          <a:p>
            <a:r>
              <a:rPr lang="en-US" altLang="zh-CN" dirty="0"/>
              <a:t>x=0 </a:t>
            </a:r>
            <a:r>
              <a:rPr lang="zh-CN" altLang="en-US" dirty="0"/>
              <a:t>：</a:t>
            </a:r>
            <a:r>
              <a:rPr lang="en-US" altLang="zh-CN" dirty="0"/>
              <a:t>y = route[0][1]+1= 3+1 = 4</a:t>
            </a:r>
          </a:p>
          <a:p>
            <a:r>
              <a:rPr lang="en-US" altLang="zh-CN" dirty="0" err="1"/>
              <a:t>L_word</a:t>
            </a:r>
            <a:r>
              <a:rPr lang="en-US" altLang="zh-CN" dirty="0"/>
              <a:t> = sentence[0:4] = </a:t>
            </a:r>
            <a:r>
              <a:rPr lang="zh-CN" altLang="en-US" dirty="0"/>
              <a:t>‘人工智能’</a:t>
            </a:r>
            <a:endParaRPr lang="en-US" altLang="zh-CN" dirty="0"/>
          </a:p>
          <a:p>
            <a:endParaRPr lang="en-US" altLang="zh-CN" dirty="0"/>
          </a:p>
          <a:p>
            <a:r>
              <a:rPr lang="en-US" altLang="zh-CN" dirty="0"/>
              <a:t>Yield  </a:t>
            </a:r>
            <a:r>
              <a:rPr lang="en-US" altLang="zh-CN" dirty="0" err="1"/>
              <a:t>l_word</a:t>
            </a:r>
            <a:r>
              <a:rPr lang="en-US" altLang="zh-CN" dirty="0"/>
              <a:t> </a:t>
            </a:r>
          </a:p>
          <a:p>
            <a:r>
              <a:rPr lang="en-US" altLang="zh-CN" dirty="0"/>
              <a:t>x = y =4 </a:t>
            </a:r>
          </a:p>
          <a:p>
            <a:r>
              <a:rPr lang="zh-CN" altLang="en-US" dirty="0"/>
              <a:t>下一次循环，结束</a:t>
            </a:r>
            <a:endParaRPr lang="en-US" altLang="zh-CN" dirty="0"/>
          </a:p>
          <a:p>
            <a:endParaRPr lang="en-US" altLang="zh-CN" dirty="0"/>
          </a:p>
          <a:p>
            <a:r>
              <a:rPr lang="zh-CN" altLang="en-US" dirty="0"/>
              <a:t>输出结果：‘人工智能’</a:t>
            </a:r>
            <a:endParaRPr lang="en-US" altLang="zh-CN" dirty="0"/>
          </a:p>
        </p:txBody>
      </p:sp>
    </p:spTree>
    <p:extLst>
      <p:ext uri="{BB962C8B-B14F-4D97-AF65-F5344CB8AC3E}">
        <p14:creationId xmlns:p14="http://schemas.microsoft.com/office/powerpoint/2010/main" val="92957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47EBBBC-DCF7-41ED-A962-754B5E65AE48}"/>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二、模块分析（分词）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C473C2AE-3FC5-4D49-9253-85E42D0FEEF3}"/>
              </a:ext>
            </a:extLst>
          </p:cNvPr>
          <p:cNvSpPr txBox="1"/>
          <p:nvPr/>
        </p:nvSpPr>
        <p:spPr>
          <a:xfrm>
            <a:off x="882514" y="461665"/>
            <a:ext cx="6491871" cy="369332"/>
          </a:xfrm>
          <a:prstGeom prst="rect">
            <a:avLst/>
          </a:prstGeom>
          <a:noFill/>
        </p:spPr>
        <p:txBody>
          <a:bodyPr wrap="square" rtlCol="0">
            <a:spAutoFit/>
          </a:bodyPr>
          <a:lstStyle/>
          <a:p>
            <a:r>
              <a:rPr lang="en-US" altLang="zh-CN" b="1" dirty="0">
                <a:solidFill>
                  <a:srgbClr val="C00000"/>
                </a:solidFill>
              </a:rPr>
              <a:t>2.2</a:t>
            </a:r>
            <a:r>
              <a:rPr lang="zh-CN" altLang="en-US" b="1" dirty="0">
                <a:solidFill>
                  <a:srgbClr val="C00000"/>
                </a:solidFill>
              </a:rPr>
              <a:t>、分词模式</a:t>
            </a:r>
            <a:r>
              <a:rPr lang="en-US" altLang="zh-CN" b="1" dirty="0">
                <a:solidFill>
                  <a:srgbClr val="C00000"/>
                </a:solidFill>
              </a:rPr>
              <a:t>-------</a:t>
            </a:r>
            <a:r>
              <a:rPr lang="zh-CN" altLang="en-US" b="1" dirty="0">
                <a:solidFill>
                  <a:srgbClr val="C00000"/>
                </a:solidFill>
              </a:rPr>
              <a:t>精确无</a:t>
            </a:r>
            <a:r>
              <a:rPr lang="en-US" altLang="zh-CN" b="1" dirty="0">
                <a:solidFill>
                  <a:srgbClr val="C00000"/>
                </a:solidFill>
              </a:rPr>
              <a:t>HMM</a:t>
            </a:r>
            <a:r>
              <a:rPr lang="zh-CN" altLang="en-US" b="1" dirty="0">
                <a:solidFill>
                  <a:srgbClr val="C00000"/>
                </a:solidFill>
              </a:rPr>
              <a:t>：</a:t>
            </a:r>
            <a:r>
              <a:rPr lang="en-US" altLang="zh-CN" b="1" dirty="0">
                <a:solidFill>
                  <a:srgbClr val="C00000"/>
                </a:solidFill>
              </a:rPr>
              <a:t> __</a:t>
            </a:r>
            <a:r>
              <a:rPr lang="en-US" altLang="zh-CN" b="1" dirty="0" err="1">
                <a:solidFill>
                  <a:srgbClr val="C00000"/>
                </a:solidFill>
              </a:rPr>
              <a:t>cut_DAG_NO_HMM</a:t>
            </a:r>
            <a:r>
              <a:rPr lang="zh-CN" altLang="en-US" b="1" dirty="0">
                <a:solidFill>
                  <a:srgbClr val="C00000"/>
                </a:solidFill>
              </a:rPr>
              <a:t>（）</a:t>
            </a:r>
          </a:p>
        </p:txBody>
      </p:sp>
      <p:sp>
        <p:nvSpPr>
          <p:cNvPr id="6" name="Rectangle 5">
            <a:extLst>
              <a:ext uri="{FF2B5EF4-FFF2-40B4-BE49-F238E27FC236}">
                <a16:creationId xmlns:a16="http://schemas.microsoft.com/office/drawing/2014/main" id="{A9399507-A36A-4DE3-BC7F-7D5D1BC06D37}"/>
              </a:ext>
            </a:extLst>
          </p:cNvPr>
          <p:cNvSpPr>
            <a:spLocks noChangeArrowheads="1"/>
          </p:cNvSpPr>
          <p:nvPr/>
        </p:nvSpPr>
        <p:spPr bwMode="auto">
          <a:xfrm>
            <a:off x="6892389" y="507831"/>
            <a:ext cx="4873841"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2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cut</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cut_all=</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False,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HMM=</a:t>
            </a:r>
            <a:r>
              <a:rPr lang="zh-CN" altLang="zh-CN" sz="1200" dirty="0">
                <a:solidFill>
                  <a:srgbClr val="CC7832"/>
                </a:solidFill>
                <a:latin typeface="宋体" panose="02010600030101010101" pitchFamily="2" charset="-122"/>
                <a:ea typeface="宋体" panose="02010600030101010101" pitchFamily="2" charset="-122"/>
              </a:rPr>
              <a:t> False</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0474A28F-73B1-48F6-A305-0305A9C3D9E0}"/>
              </a:ext>
            </a:extLst>
          </p:cNvPr>
          <p:cNvSpPr>
            <a:spLocks noChangeArrowheads="1"/>
          </p:cNvSpPr>
          <p:nvPr/>
        </p:nvSpPr>
        <p:spPr bwMode="auto">
          <a:xfrm>
            <a:off x="882514" y="884315"/>
            <a:ext cx="5213485" cy="588238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9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__cut_DAG_NO_HMM</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DAG = </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.get_DAG(sentence)</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route = {}</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注意</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字典</a:t>
            </a:r>
            <a:r>
              <a:rPr lang="zh-CN" altLang="en-US" sz="900" dirty="0">
                <a:solidFill>
                  <a:srgbClr val="808080"/>
                </a:solidFill>
                <a:latin typeface="宋体" panose="02010600030101010101" pitchFamily="2" charset="-122"/>
                <a:ea typeface="宋体" panose="02010600030101010101" pitchFamily="2" charset="-122"/>
              </a:rPr>
              <a:t>里面</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沒有</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记录英文词频</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r>
              <a:rPr lang="zh-CN" altLang="en-US" sz="900" dirty="0">
                <a:solidFill>
                  <a:srgbClr val="808080"/>
                </a:solidFill>
                <a:latin typeface="宋体" panose="02010600030101010101" pitchFamily="2" charset="-122"/>
                <a:ea typeface="宋体" panose="02010600030101010101" pitchFamily="2" charset="-122"/>
              </a:rPr>
              <a:t>会</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把</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英文</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切成</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单个的</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的字元</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.calc(sentence</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DAG</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route)</a:t>
            </a:r>
            <a:r>
              <a:rPr kumimoji="0" lang="en-US"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en-US" altLang="zh-CN" sz="900" dirty="0">
                <a:solidFill>
                  <a:srgbClr val="808080"/>
                </a:solidFill>
                <a:latin typeface="宋体" panose="02010600030101010101" pitchFamily="2" charset="-122"/>
                <a:ea typeface="宋体" panose="02010600030101010101" pitchFamily="2" charset="-122"/>
              </a:rPr>
              <a:t>#</a:t>
            </a:r>
            <a:r>
              <a:rPr lang="zh-CN" altLang="en-US" sz="900" dirty="0">
                <a:solidFill>
                  <a:srgbClr val="808080"/>
                </a:solidFill>
                <a:latin typeface="宋体" panose="02010600030101010101" pitchFamily="2" charset="-122"/>
                <a:ea typeface="宋体" panose="02010600030101010101" pitchFamily="2" charset="-122"/>
              </a:rPr>
              <a:t>引入动态路由</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x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b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N = </a:t>
            </a:r>
            <a:r>
              <a:rPr kumimoji="0" lang="zh-CN" altLang="zh-CN" sz="9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 = </a:t>
            </a:r>
            <a:r>
              <a:rPr kumimoji="0" lang="zh-CN" altLang="en-US"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lang="zh-CN" altLang="zh-CN" sz="900" dirty="0">
                <a:solidFill>
                  <a:srgbClr val="A9B7C6"/>
                </a:solidFill>
                <a:latin typeface="宋体" panose="02010600030101010101" pitchFamily="2" charset="-122"/>
                <a:ea typeface="宋体" panose="02010600030101010101" pitchFamily="2" charset="-122"/>
              </a:rPr>
              <a:t> </a:t>
            </a:r>
            <a:r>
              <a:rPr lang="zh-CN" altLang="zh-CN" sz="900" dirty="0">
                <a:solidFill>
                  <a:srgbClr val="808080"/>
                </a:solidFill>
                <a:latin typeface="宋体" panose="02010600030101010101" pitchFamily="2" charset="-122"/>
                <a:ea typeface="宋体" panose="02010600030101010101" pitchFamily="2" charset="-122"/>
              </a:rPr>
              <a:t># buf 用来暂存英文或者数字</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while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&lt; N:</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route[x][1]表示的是</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以sentence[x]开始，其最大概率的词尾</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 = route[x][</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l_word = sentence[x:y]</a:t>
            </a:r>
            <a:r>
              <a:rPr kumimoji="0" lang="en-US"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zh-CN" altLang="zh-CN" sz="900" dirty="0">
                <a:solidFill>
                  <a:srgbClr val="808080"/>
                </a:solidFill>
                <a:latin typeface="宋体" panose="02010600030101010101" pitchFamily="2" charset="-122"/>
                <a:ea typeface="宋体" panose="02010600030101010101" pitchFamily="2" charset="-122"/>
              </a:rPr>
              <a:t># sentence[x:y]:從句子中取出该词</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如果是英數字且</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长度</a:t>
            </a:r>
            <a:r>
              <a:rPr lang="zh-CN" altLang="en-US" sz="900" dirty="0">
                <a:solidFill>
                  <a:srgbClr val="808080"/>
                </a:solidFill>
                <a:latin typeface="宋体" panose="02010600030101010101" pitchFamily="2" charset="-122"/>
                <a:ea typeface="宋体" panose="02010600030101010101" pitchFamily="2" charset="-122"/>
              </a:rPr>
              <a:t>为</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1</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re_eng.match(l_word)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and </a:t>
            </a:r>
            <a:r>
              <a:rPr kumimoji="0" lang="zh-CN" altLang="zh-CN" sz="9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(l_word)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 += l_word</a:t>
            </a:r>
            <a:r>
              <a:rPr kumimoji="0" lang="en-US"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zh-CN" altLang="zh-CN" sz="900" dirty="0">
                <a:solidFill>
                  <a:srgbClr val="A9B7C6"/>
                </a:solidFill>
                <a:latin typeface="宋体" panose="02010600030101010101" pitchFamily="2" charset="-122"/>
                <a:ea typeface="宋体" panose="02010600030101010101" pitchFamily="2" charset="-122"/>
              </a:rPr>
              <a:t> </a:t>
            </a:r>
            <a:r>
              <a:rPr lang="zh-CN" altLang="zh-CN" sz="900" dirty="0">
                <a:solidFill>
                  <a:srgbClr val="808080"/>
                </a:solidFill>
                <a:latin typeface="宋体" panose="02010600030101010101" pitchFamily="2" charset="-122"/>
                <a:ea typeface="宋体" panose="02010600030101010101" pitchFamily="2" charset="-122"/>
              </a:rPr>
              <a:t>#存入 buf中</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接下來从y（当前词的下一個字元）开始搜索</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 y</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else</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之前收集的字元被集中到buf里面，这里输出并且清除buf</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buf = </a:t>
            </a:r>
            <a:r>
              <a:rPr kumimoji="0" lang="zh-CN" altLang="en-US"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l_word</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 y</a:t>
            </a:r>
            <a:r>
              <a:rPr kumimoji="0" lang="en-US"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zh-CN" altLang="zh-CN" sz="900" dirty="0">
                <a:solidFill>
                  <a:srgbClr val="808080"/>
                </a:solidFill>
                <a:latin typeface="宋体" panose="02010600030101010101" pitchFamily="2" charset="-122"/>
                <a:ea typeface="宋体" panose="02010600030101010101" pitchFamily="2" charset="-122"/>
              </a:rPr>
              <a:t># 接下來从y（当前词的下一</a:t>
            </a:r>
            <a:r>
              <a:rPr lang="zh-CN" altLang="en-US" sz="900" dirty="0">
                <a:solidFill>
                  <a:srgbClr val="808080"/>
                </a:solidFill>
                <a:latin typeface="宋体" panose="02010600030101010101" pitchFamily="2" charset="-122"/>
                <a:ea typeface="宋体" panose="02010600030101010101" pitchFamily="2" charset="-122"/>
              </a:rPr>
              <a:t>个</a:t>
            </a:r>
            <a:r>
              <a:rPr lang="zh-CN" altLang="zh-CN" sz="900" dirty="0">
                <a:solidFill>
                  <a:srgbClr val="808080"/>
                </a:solidFill>
                <a:latin typeface="宋体" panose="02010600030101010101" pitchFamily="2" charset="-122"/>
                <a:ea typeface="宋体" panose="02010600030101010101" pitchFamily="2" charset="-122"/>
              </a:rPr>
              <a:t>字元）开始搜索</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最後一次的清空</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buf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8" name="直接箭头连接符 7">
            <a:extLst>
              <a:ext uri="{FF2B5EF4-FFF2-40B4-BE49-F238E27FC236}">
                <a16:creationId xmlns:a16="http://schemas.microsoft.com/office/drawing/2014/main" id="{B670A332-35EF-4EFC-887E-680A55CAD055}"/>
              </a:ext>
            </a:extLst>
          </p:cNvPr>
          <p:cNvCxnSpPr>
            <a:cxnSpLocks/>
          </p:cNvCxnSpPr>
          <p:nvPr/>
        </p:nvCxnSpPr>
        <p:spPr>
          <a:xfrm>
            <a:off x="3000652" y="1944210"/>
            <a:ext cx="3972803" cy="10945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095AF90-333F-45A1-8425-951A8CAFB180}"/>
              </a:ext>
            </a:extLst>
          </p:cNvPr>
          <p:cNvSpPr txBox="1"/>
          <p:nvPr/>
        </p:nvSpPr>
        <p:spPr>
          <a:xfrm>
            <a:off x="6215377" y="1960609"/>
            <a:ext cx="1209964" cy="646331"/>
          </a:xfrm>
          <a:prstGeom prst="rect">
            <a:avLst/>
          </a:prstGeom>
          <a:noFill/>
        </p:spPr>
        <p:txBody>
          <a:bodyPr wrap="square" rtlCol="0">
            <a:spAutoFit/>
          </a:bodyPr>
          <a:lstStyle/>
          <a:p>
            <a:r>
              <a:rPr lang="zh-CN" altLang="en-US" dirty="0">
                <a:solidFill>
                  <a:srgbClr val="C00000"/>
                </a:solidFill>
              </a:rPr>
              <a:t>引出动态路由算法</a:t>
            </a:r>
          </a:p>
        </p:txBody>
      </p:sp>
      <p:sp>
        <p:nvSpPr>
          <p:cNvPr id="10" name="Rectangle 7">
            <a:extLst>
              <a:ext uri="{FF2B5EF4-FFF2-40B4-BE49-F238E27FC236}">
                <a16:creationId xmlns:a16="http://schemas.microsoft.com/office/drawing/2014/main" id="{D4CD2BDC-F9F0-4529-A7AF-E7962A2FF730}"/>
              </a:ext>
            </a:extLst>
          </p:cNvPr>
          <p:cNvSpPr>
            <a:spLocks noChangeArrowheads="1"/>
          </p:cNvSpPr>
          <p:nvPr/>
        </p:nvSpPr>
        <p:spPr bwMode="auto">
          <a:xfrm>
            <a:off x="7111305" y="2606940"/>
            <a:ext cx="4859022" cy="338938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动态规划，计算最大概率的切分组合</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9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calc</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DAG</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route):</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N = </a:t>
            </a:r>
            <a:r>
              <a:rPr kumimoji="0" lang="zh-CN" altLang="zh-CN" sz="9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route[N]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对概率值取对数之后的结果(可以让概率相乘的计算变成对数相加,防止相乘造成下溢)</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logtotal = log(</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.total)</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idx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xrange(N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 列表推倒求最大概率对数路径</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 route[idx] = max([ (概率对数，词语末字位置) for x in DAG[idx] ])</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 以idx:(概率对数最大值，词语末字位置)键值对形式保存在route中</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 route[x+1][0] 表示 词路径[x+1,N-1]的最大概率对数,</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#[x+1][0]即表示取句子x+1位置对应元组(概率对数，词语末字位置)的概率对数</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route[idx] = </a:t>
            </a:r>
            <a:r>
              <a:rPr kumimoji="0" lang="zh-CN" altLang="zh-CN" sz="9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max</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((log(</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.FREQ.get(sentence[idx:x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or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logtotal + route[x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DAG[idx])</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38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4F2E7BC-E433-4C08-B2C0-2EA7DAED5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70" y="1671692"/>
            <a:ext cx="5347829" cy="4955399"/>
          </a:xfrm>
          <a:prstGeom prst="rect">
            <a:avLst/>
          </a:prstGeom>
        </p:spPr>
      </p:pic>
      <p:sp>
        <p:nvSpPr>
          <p:cNvPr id="6" name="Rectangle 1">
            <a:extLst>
              <a:ext uri="{FF2B5EF4-FFF2-40B4-BE49-F238E27FC236}">
                <a16:creationId xmlns:a16="http://schemas.microsoft.com/office/drawing/2014/main" id="{F1529E6A-B4B2-4925-92F3-E370E831F780}"/>
              </a:ext>
            </a:extLst>
          </p:cNvPr>
          <p:cNvSpPr>
            <a:spLocks noChangeArrowheads="1"/>
          </p:cNvSpPr>
          <p:nvPr/>
        </p:nvSpPr>
        <p:spPr bwMode="auto">
          <a:xfrm>
            <a:off x="1083522" y="1057816"/>
            <a:ext cx="95937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zh-CN" sz="1400" kern="0" dirty="0">
                <a:latin typeface="等线" panose="02010600030101010101" pitchFamily="2" charset="-122"/>
                <a:ea typeface="宋体" panose="02010600030101010101" pitchFamily="2" charset="-122"/>
              </a:rPr>
              <a:t>        </a:t>
            </a:r>
            <a:r>
              <a:rPr lang="zh-CN" altLang="zh-CN" sz="1400" kern="0" dirty="0">
                <a:latin typeface="等线" panose="02010600030101010101" pitchFamily="2" charset="-122"/>
                <a:ea typeface="宋体" panose="02010600030101010101" pitchFamily="2" charset="-122"/>
              </a:rPr>
              <a:t>_cut_DAG</a:t>
            </a:r>
            <a:r>
              <a:rPr lang="zh-CN" altLang="en-US" sz="1400" kern="0" dirty="0">
                <a:latin typeface="等线" panose="02010600030101010101" pitchFamily="2" charset="-122"/>
                <a:ea typeface="宋体" panose="02010600030101010101" pitchFamily="2" charset="-122"/>
              </a:rPr>
              <a:t>函数</a:t>
            </a:r>
            <a:r>
              <a:rPr lang="zh-CN" altLang="zh-CN" sz="1400" kern="0" dirty="0">
                <a:latin typeface="等线" panose="02010600030101010101" pitchFamily="2" charset="-122"/>
                <a:ea typeface="宋体" panose="02010600030101010101" pitchFamily="2" charset="-122"/>
              </a:rPr>
              <a:t>由cut(sentence, cut_all=False, HMM=True)</a:t>
            </a:r>
            <a:r>
              <a:rPr lang="zh-CN" altLang="en-US" sz="1400" kern="0" dirty="0">
                <a:latin typeface="等线" panose="02010600030101010101" pitchFamily="2" charset="-122"/>
                <a:ea typeface="宋体" panose="02010600030101010101" pitchFamily="2" charset="-122"/>
              </a:rPr>
              <a:t>这个函数调用</a:t>
            </a:r>
            <a:r>
              <a:rPr lang="zh-CN" altLang="zh-CN" sz="1400" kern="0" dirty="0">
                <a:latin typeface="等线" panose="02010600030101010101" pitchFamily="2" charset="-122"/>
                <a:ea typeface="宋体" panose="02010600030101010101" pitchFamily="2" charset="-122"/>
              </a:rPr>
              <a:t>。而它又</a:t>
            </a:r>
            <a:r>
              <a:rPr lang="zh-CN" altLang="en-US" sz="1400" kern="0" dirty="0">
                <a:latin typeface="等线" panose="02010600030101010101" pitchFamily="2" charset="-122"/>
                <a:ea typeface="宋体" panose="02010600030101010101" pitchFamily="2" charset="-122"/>
              </a:rPr>
              <a:t>调用</a:t>
            </a:r>
            <a:r>
              <a:rPr lang="zh-CN" altLang="zh-CN" sz="1400" kern="0" dirty="0">
                <a:latin typeface="等线" panose="02010600030101010101" pitchFamily="2" charset="-122"/>
                <a:ea typeface="宋体" panose="02010600030101010101" pitchFamily="2" charset="-122"/>
              </a:rPr>
              <a:t>jieba/finalseg</a:t>
            </a:r>
            <a:r>
              <a:rPr lang="zh-CN" altLang="en-US" sz="1400" kern="0" dirty="0">
                <a:latin typeface="等线" panose="02010600030101010101" pitchFamily="2" charset="-122"/>
                <a:ea typeface="宋体" panose="02010600030101010101" pitchFamily="2" charset="-122"/>
              </a:rPr>
              <a:t>里的函数</a:t>
            </a:r>
            <a:r>
              <a:rPr lang="zh-CN" altLang="zh-CN" sz="1400" kern="0" dirty="0">
                <a:latin typeface="等线" panose="02010600030101010101" pitchFamily="2" charset="-122"/>
                <a:ea typeface="宋体" panose="02010600030101010101" pitchFamily="2" charset="-122"/>
              </a:rPr>
              <a:t>，下</a:t>
            </a:r>
            <a:r>
              <a:rPr lang="zh-CN" altLang="en-US" sz="1400" kern="0" dirty="0">
                <a:latin typeface="等线" panose="02010600030101010101" pitchFamily="2" charset="-122"/>
                <a:ea typeface="宋体" panose="02010600030101010101" pitchFamily="2" charset="-122"/>
              </a:rPr>
              <a:t>图</a:t>
            </a:r>
            <a:r>
              <a:rPr lang="zh-CN" altLang="zh-CN" sz="1400" kern="0" dirty="0">
                <a:latin typeface="等线" panose="02010600030101010101" pitchFamily="2" charset="-122"/>
                <a:ea typeface="宋体" panose="02010600030101010101" pitchFamily="2" charset="-122"/>
              </a:rPr>
              <a:t>是</a:t>
            </a:r>
            <a:r>
              <a:rPr lang="zh-CN" altLang="en-US" sz="1400" kern="0" dirty="0">
                <a:latin typeface="等线" panose="02010600030101010101" pitchFamily="2" charset="-122"/>
                <a:ea typeface="宋体" panose="02010600030101010101" pitchFamily="2" charset="-122"/>
              </a:rPr>
              <a:t>几个相关函数间的调用关系。</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02444F1D-45A4-41F4-A9F3-210B92BEE725}"/>
              </a:ext>
            </a:extLst>
          </p:cNvPr>
          <p:cNvSpPr txBox="1"/>
          <p:nvPr/>
        </p:nvSpPr>
        <p:spPr>
          <a:xfrm>
            <a:off x="6797963" y="2814035"/>
            <a:ext cx="5061527" cy="1477328"/>
          </a:xfrm>
          <a:prstGeom prst="rect">
            <a:avLst/>
          </a:prstGeom>
          <a:noFill/>
        </p:spPr>
        <p:txBody>
          <a:bodyPr wrap="square" rtlCol="0">
            <a:spAutoFit/>
          </a:bodyPr>
          <a:lstStyle/>
          <a:p>
            <a:r>
              <a:rPr lang="zh-CN" altLang="en-US" dirty="0"/>
              <a:t>可以从图中中看到，</a:t>
            </a:r>
            <a:endParaRPr lang="en-US" altLang="zh-CN" dirty="0"/>
          </a:p>
          <a:p>
            <a:r>
              <a:rPr lang="en-US" altLang="zh-CN" dirty="0" err="1"/>
              <a:t>jieba</a:t>
            </a:r>
            <a:r>
              <a:rPr lang="en-US" altLang="zh-CN" dirty="0"/>
              <a:t>/__</a:t>
            </a:r>
            <a:r>
              <a:rPr lang="en-US" altLang="zh-CN" dirty="0" err="1"/>
              <a:t>init</a:t>
            </a:r>
            <a:r>
              <a:rPr lang="en-US" altLang="zh-CN" dirty="0"/>
              <a:t>__.</a:t>
            </a:r>
            <a:r>
              <a:rPr lang="en-US" altLang="zh-CN" dirty="0" err="1"/>
              <a:t>py</a:t>
            </a:r>
            <a:r>
              <a:rPr lang="zh-CN" altLang="en-US" dirty="0"/>
              <a:t>裡的</a:t>
            </a:r>
            <a:r>
              <a:rPr lang="en-US" altLang="zh-CN" dirty="0"/>
              <a:t>__</a:t>
            </a:r>
            <a:r>
              <a:rPr lang="en-US" altLang="zh-CN" dirty="0" err="1"/>
              <a:t>cut_DAG</a:t>
            </a:r>
            <a:r>
              <a:rPr lang="zh-CN" altLang="en-US" dirty="0"/>
              <a:t>函数调用了</a:t>
            </a:r>
            <a:r>
              <a:rPr lang="en-US" altLang="zh-CN" dirty="0" err="1"/>
              <a:t>finalseg</a:t>
            </a:r>
            <a:r>
              <a:rPr lang="en-US" altLang="zh-CN" dirty="0"/>
              <a:t>/__</a:t>
            </a:r>
            <a:r>
              <a:rPr lang="en-US" altLang="zh-CN" dirty="0" err="1"/>
              <a:t>init</a:t>
            </a:r>
            <a:r>
              <a:rPr lang="en-US" altLang="zh-CN" dirty="0"/>
              <a:t>__.</a:t>
            </a:r>
            <a:r>
              <a:rPr lang="en-US" altLang="zh-CN" dirty="0" err="1"/>
              <a:t>py</a:t>
            </a:r>
            <a:r>
              <a:rPr lang="zh-CN" altLang="en-US" dirty="0"/>
              <a:t>里的</a:t>
            </a:r>
            <a:r>
              <a:rPr lang="en-US" altLang="zh-CN" dirty="0"/>
              <a:t>cut</a:t>
            </a:r>
            <a:r>
              <a:rPr lang="zh-CN" altLang="en-US" dirty="0"/>
              <a:t>函数。</a:t>
            </a:r>
            <a:endParaRPr lang="en-US" altLang="zh-CN" dirty="0"/>
          </a:p>
          <a:p>
            <a:r>
              <a:rPr lang="zh-CN" altLang="en-US" dirty="0"/>
              <a:t>而</a:t>
            </a:r>
            <a:r>
              <a:rPr lang="en-US" altLang="zh-CN" dirty="0" err="1"/>
              <a:t>finalseg</a:t>
            </a:r>
            <a:r>
              <a:rPr lang="en-US" altLang="zh-CN" dirty="0"/>
              <a:t>/__</a:t>
            </a:r>
            <a:r>
              <a:rPr lang="en-US" altLang="zh-CN" dirty="0" err="1"/>
              <a:t>init</a:t>
            </a:r>
            <a:r>
              <a:rPr lang="en-US" altLang="zh-CN" dirty="0"/>
              <a:t>__.</a:t>
            </a:r>
            <a:r>
              <a:rPr lang="en-US" altLang="zh-CN" dirty="0" err="1"/>
              <a:t>py</a:t>
            </a:r>
            <a:r>
              <a:rPr lang="zh-CN" altLang="en-US" dirty="0"/>
              <a:t>的</a:t>
            </a:r>
            <a:r>
              <a:rPr lang="en-US" altLang="zh-CN" dirty="0"/>
              <a:t>cut</a:t>
            </a:r>
            <a:r>
              <a:rPr lang="zh-CN" altLang="en-US" dirty="0"/>
              <a:t>函数又调用了</a:t>
            </a:r>
            <a:r>
              <a:rPr lang="en-US" altLang="zh-CN" dirty="0"/>
              <a:t>__cut</a:t>
            </a:r>
            <a:r>
              <a:rPr lang="zh-CN" altLang="en-US" dirty="0"/>
              <a:t>函数，</a:t>
            </a:r>
            <a:r>
              <a:rPr lang="en-US" altLang="zh-CN" dirty="0"/>
              <a:t>__cut</a:t>
            </a:r>
            <a:r>
              <a:rPr lang="zh-CN" altLang="en-US" dirty="0"/>
              <a:t>函数又接着调用了</a:t>
            </a:r>
            <a:r>
              <a:rPr lang="en-US" altLang="zh-CN" dirty="0" err="1"/>
              <a:t>viterbi</a:t>
            </a:r>
            <a:r>
              <a:rPr lang="zh-CN" altLang="en-US" dirty="0"/>
              <a:t>函数。</a:t>
            </a:r>
          </a:p>
        </p:txBody>
      </p:sp>
      <p:sp>
        <p:nvSpPr>
          <p:cNvPr id="7" name="矩形 6">
            <a:extLst>
              <a:ext uri="{FF2B5EF4-FFF2-40B4-BE49-F238E27FC236}">
                <a16:creationId xmlns:a16="http://schemas.microsoft.com/office/drawing/2014/main" id="{04016A7A-6CC8-4839-BE63-0444CBF25469}"/>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二、模块分析（分词）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F6418591-A55B-40B8-96D6-C32643FDEBA9}"/>
              </a:ext>
            </a:extLst>
          </p:cNvPr>
          <p:cNvSpPr txBox="1"/>
          <p:nvPr/>
        </p:nvSpPr>
        <p:spPr>
          <a:xfrm>
            <a:off x="882514" y="461665"/>
            <a:ext cx="6491871" cy="369332"/>
          </a:xfrm>
          <a:prstGeom prst="rect">
            <a:avLst/>
          </a:prstGeom>
          <a:noFill/>
        </p:spPr>
        <p:txBody>
          <a:bodyPr wrap="square" rtlCol="0">
            <a:spAutoFit/>
          </a:bodyPr>
          <a:lstStyle/>
          <a:p>
            <a:r>
              <a:rPr lang="en-US" altLang="zh-CN" b="1" dirty="0">
                <a:solidFill>
                  <a:srgbClr val="C00000"/>
                </a:solidFill>
              </a:rPr>
              <a:t>2.3</a:t>
            </a:r>
            <a:r>
              <a:rPr lang="zh-CN" altLang="en-US" b="1" dirty="0">
                <a:solidFill>
                  <a:srgbClr val="C00000"/>
                </a:solidFill>
              </a:rPr>
              <a:t>、分词模式</a:t>
            </a:r>
            <a:r>
              <a:rPr lang="en-US" altLang="zh-CN" b="1" dirty="0">
                <a:solidFill>
                  <a:srgbClr val="C00000"/>
                </a:solidFill>
              </a:rPr>
              <a:t>-------</a:t>
            </a:r>
            <a:r>
              <a:rPr lang="zh-CN" altLang="en-US" b="1" dirty="0">
                <a:solidFill>
                  <a:srgbClr val="C00000"/>
                </a:solidFill>
              </a:rPr>
              <a:t>精确</a:t>
            </a:r>
            <a:r>
              <a:rPr lang="en-US" altLang="zh-CN" b="1" dirty="0">
                <a:solidFill>
                  <a:srgbClr val="C00000"/>
                </a:solidFill>
              </a:rPr>
              <a:t>+HMM</a:t>
            </a:r>
            <a:r>
              <a:rPr lang="zh-CN" altLang="en-US" b="1" dirty="0">
                <a:solidFill>
                  <a:srgbClr val="C00000"/>
                </a:solidFill>
              </a:rPr>
              <a:t>：</a:t>
            </a:r>
            <a:r>
              <a:rPr lang="en-US" altLang="zh-CN" b="1" dirty="0">
                <a:solidFill>
                  <a:srgbClr val="C00000"/>
                </a:solidFill>
              </a:rPr>
              <a:t> __</a:t>
            </a:r>
            <a:r>
              <a:rPr lang="en-US" altLang="zh-CN" b="1" dirty="0" err="1">
                <a:solidFill>
                  <a:srgbClr val="C00000"/>
                </a:solidFill>
              </a:rPr>
              <a:t>cut_DAG</a:t>
            </a:r>
            <a:r>
              <a:rPr lang="zh-CN" altLang="en-US" b="1" dirty="0">
                <a:solidFill>
                  <a:srgbClr val="C00000"/>
                </a:solidFill>
              </a:rPr>
              <a:t>（）</a:t>
            </a:r>
          </a:p>
        </p:txBody>
      </p:sp>
      <p:sp>
        <p:nvSpPr>
          <p:cNvPr id="10" name="Rectangle 5">
            <a:extLst>
              <a:ext uri="{FF2B5EF4-FFF2-40B4-BE49-F238E27FC236}">
                <a16:creationId xmlns:a16="http://schemas.microsoft.com/office/drawing/2014/main" id="{AE186499-24FD-46D0-8A7F-0E309BF0893A}"/>
              </a:ext>
            </a:extLst>
          </p:cNvPr>
          <p:cNvSpPr>
            <a:spLocks noChangeArrowheads="1"/>
          </p:cNvSpPr>
          <p:nvPr/>
        </p:nvSpPr>
        <p:spPr bwMode="auto">
          <a:xfrm>
            <a:off x="6190426" y="507831"/>
            <a:ext cx="4873841"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2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cut</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cut_all=</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False,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HMM=</a:t>
            </a:r>
            <a:r>
              <a:rPr lang="zh-CN" altLang="zh-CN" sz="1200" dirty="0">
                <a:solidFill>
                  <a:srgbClr val="CC7832"/>
                </a:solidFill>
                <a:latin typeface="宋体" panose="02010600030101010101" pitchFamily="2" charset="-122"/>
                <a:ea typeface="宋体" panose="02010600030101010101" pitchFamily="2" charset="-122"/>
              </a:rPr>
              <a:t> </a:t>
            </a:r>
            <a:r>
              <a:rPr lang="en-US" altLang="zh-CN" sz="1200" dirty="0">
                <a:solidFill>
                  <a:srgbClr val="CC7832"/>
                </a:solidFill>
                <a:latin typeface="宋体" panose="02010600030101010101" pitchFamily="2" charset="-122"/>
                <a:ea typeface="宋体" panose="02010600030101010101" pitchFamily="2" charset="-122"/>
              </a:rPr>
              <a:t>True</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504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1AFBC5A-CAFE-4E3A-B57A-A90990E13D29}"/>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二、模块分析（分词）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FD827EDE-DDC7-4197-A78D-AC7BB7F10777}"/>
              </a:ext>
            </a:extLst>
          </p:cNvPr>
          <p:cNvSpPr txBox="1"/>
          <p:nvPr/>
        </p:nvSpPr>
        <p:spPr>
          <a:xfrm>
            <a:off x="882514" y="461665"/>
            <a:ext cx="6491871" cy="369332"/>
          </a:xfrm>
          <a:prstGeom prst="rect">
            <a:avLst/>
          </a:prstGeom>
          <a:noFill/>
        </p:spPr>
        <p:txBody>
          <a:bodyPr wrap="square" rtlCol="0">
            <a:spAutoFit/>
          </a:bodyPr>
          <a:lstStyle/>
          <a:p>
            <a:r>
              <a:rPr lang="en-US" altLang="zh-CN" b="1" dirty="0">
                <a:solidFill>
                  <a:srgbClr val="C00000"/>
                </a:solidFill>
              </a:rPr>
              <a:t>2.3</a:t>
            </a:r>
            <a:r>
              <a:rPr lang="zh-CN" altLang="en-US" b="1" dirty="0">
                <a:solidFill>
                  <a:srgbClr val="C00000"/>
                </a:solidFill>
              </a:rPr>
              <a:t>、分词模式</a:t>
            </a:r>
            <a:r>
              <a:rPr lang="en-US" altLang="zh-CN" b="1" dirty="0">
                <a:solidFill>
                  <a:srgbClr val="C00000"/>
                </a:solidFill>
              </a:rPr>
              <a:t>-------</a:t>
            </a:r>
            <a:r>
              <a:rPr lang="zh-CN" altLang="en-US" b="1" dirty="0">
                <a:solidFill>
                  <a:srgbClr val="C00000"/>
                </a:solidFill>
              </a:rPr>
              <a:t>精确</a:t>
            </a:r>
            <a:r>
              <a:rPr lang="en-US" altLang="zh-CN" b="1" dirty="0">
                <a:solidFill>
                  <a:srgbClr val="C00000"/>
                </a:solidFill>
              </a:rPr>
              <a:t>+HMM</a:t>
            </a:r>
            <a:r>
              <a:rPr lang="zh-CN" altLang="en-US" b="1" dirty="0">
                <a:solidFill>
                  <a:srgbClr val="C00000"/>
                </a:solidFill>
              </a:rPr>
              <a:t>：</a:t>
            </a:r>
            <a:r>
              <a:rPr lang="en-US" altLang="zh-CN" b="1" dirty="0">
                <a:solidFill>
                  <a:srgbClr val="C00000"/>
                </a:solidFill>
              </a:rPr>
              <a:t> __</a:t>
            </a:r>
            <a:r>
              <a:rPr lang="en-US" altLang="zh-CN" b="1" dirty="0" err="1">
                <a:solidFill>
                  <a:srgbClr val="C00000"/>
                </a:solidFill>
              </a:rPr>
              <a:t>cut_DAG</a:t>
            </a:r>
            <a:r>
              <a:rPr lang="zh-CN" altLang="en-US" b="1" dirty="0">
                <a:solidFill>
                  <a:srgbClr val="C00000"/>
                </a:solidFill>
              </a:rPr>
              <a:t>（）</a:t>
            </a:r>
          </a:p>
        </p:txBody>
      </p:sp>
      <p:sp>
        <p:nvSpPr>
          <p:cNvPr id="6" name="Rectangle 5">
            <a:extLst>
              <a:ext uri="{FF2B5EF4-FFF2-40B4-BE49-F238E27FC236}">
                <a16:creationId xmlns:a16="http://schemas.microsoft.com/office/drawing/2014/main" id="{FB9E28F9-FBEC-4D00-9F12-A60DB901CE84}"/>
              </a:ext>
            </a:extLst>
          </p:cNvPr>
          <p:cNvSpPr>
            <a:spLocks noChangeArrowheads="1"/>
          </p:cNvSpPr>
          <p:nvPr/>
        </p:nvSpPr>
        <p:spPr bwMode="auto">
          <a:xfrm>
            <a:off x="6190426" y="507831"/>
            <a:ext cx="4873841"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2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cut</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cut_all=</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False,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HMM=</a:t>
            </a:r>
            <a:r>
              <a:rPr lang="zh-CN" altLang="zh-CN" sz="1200" dirty="0">
                <a:solidFill>
                  <a:srgbClr val="CC7832"/>
                </a:solidFill>
                <a:latin typeface="宋体" panose="02010600030101010101" pitchFamily="2" charset="-122"/>
                <a:ea typeface="宋体" panose="02010600030101010101" pitchFamily="2" charset="-122"/>
              </a:rPr>
              <a:t> </a:t>
            </a:r>
            <a:r>
              <a:rPr lang="en-US" altLang="zh-CN" sz="1200" dirty="0">
                <a:solidFill>
                  <a:srgbClr val="CC7832"/>
                </a:solidFill>
                <a:latin typeface="宋体" panose="02010600030101010101" pitchFamily="2" charset="-122"/>
                <a:ea typeface="宋体" panose="02010600030101010101" pitchFamily="2" charset="-122"/>
              </a:rPr>
              <a:t>True</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2DAE98E9-62AF-4459-BB58-BD659F7A2D66}"/>
              </a:ext>
            </a:extLst>
          </p:cNvPr>
          <p:cNvSpPr>
            <a:spLocks noChangeArrowheads="1"/>
          </p:cNvSpPr>
          <p:nvPr/>
        </p:nvSpPr>
        <p:spPr bwMode="auto">
          <a:xfrm>
            <a:off x="754602" y="1145018"/>
            <a:ext cx="6800743" cy="53553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精确模式，使用隐马模型,它会请求jieba/finalseg里的函数</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9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__cut_DAG</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DAG = </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.get_DAG(sentence)</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route = {}</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.calc(sentence</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DAG</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route)</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x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b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 = </a:t>
            </a: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N = </a:t>
            </a:r>
            <a:r>
              <a:rPr kumimoji="0" lang="zh-CN" altLang="zh-CN" sz="9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while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&lt; N:</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实际上就是取出可能生成的词语</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 = route[x][</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b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l_word = sentence[x:y]</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 - x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如果# l_word长度为1，包括英文、数字以及单字词，将其保存到buf当中，下一个循环就增加进去</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 += l_word</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else</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如果遇到长度大于等于2的词</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 如果此时buf里存有東西，就先进行处理</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#对于长度为1 的buf ,直接输出</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9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buf = </a:t>
            </a: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else</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长度超过1的多字的buf，做进一步处理</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 如果buf不存在于 FREQ 这个词典当中</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not </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.FREQ.get(buf):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将未登录词用 HMM 处理一下。请求jieba/finalseg里的函数</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recognized = finalseg.cut(buf)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处理结果 （可能会切分成好几个词）</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recognized:</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else</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buf存在於FREQ這個字典中、输出</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elem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elem</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buf = </a:t>
            </a: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l_word</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处理完当前词后，令x=y,从y开始处理</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 y</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BDA0E7D4-2151-4425-9651-330779D5DEA0}"/>
              </a:ext>
            </a:extLst>
          </p:cNvPr>
          <p:cNvSpPr>
            <a:spLocks noChangeArrowheads="1"/>
          </p:cNvSpPr>
          <p:nvPr/>
        </p:nvSpPr>
        <p:spPr bwMode="auto">
          <a:xfrm>
            <a:off x="7693890" y="1145018"/>
            <a:ext cx="4193310"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9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elif not </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.FREQ.get(buf):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recognized = finalseg.cut(buf)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recognized:</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else</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elem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elem</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3" name="直接箭头连接符 2">
            <a:extLst>
              <a:ext uri="{FF2B5EF4-FFF2-40B4-BE49-F238E27FC236}">
                <a16:creationId xmlns:a16="http://schemas.microsoft.com/office/drawing/2014/main" id="{0C6B5DD2-7C90-46C7-A0EE-5DD3AA53C893}"/>
              </a:ext>
            </a:extLst>
          </p:cNvPr>
          <p:cNvCxnSpPr/>
          <p:nvPr/>
        </p:nvCxnSpPr>
        <p:spPr>
          <a:xfrm>
            <a:off x="3971636" y="4756727"/>
            <a:ext cx="4322619" cy="923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CBFCEBA-7F71-4E31-A469-767C0AFFB116}"/>
              </a:ext>
            </a:extLst>
          </p:cNvPr>
          <p:cNvSpPr txBox="1"/>
          <p:nvPr/>
        </p:nvSpPr>
        <p:spPr>
          <a:xfrm>
            <a:off x="8405090" y="4664425"/>
            <a:ext cx="3389745" cy="369332"/>
          </a:xfrm>
          <a:prstGeom prst="rect">
            <a:avLst/>
          </a:prstGeom>
          <a:noFill/>
        </p:spPr>
        <p:txBody>
          <a:bodyPr wrap="square" rtlCol="0">
            <a:spAutoFit/>
          </a:bodyPr>
          <a:lstStyle/>
          <a:p>
            <a:r>
              <a:rPr lang="zh-CN" altLang="en-US" dirty="0"/>
              <a:t>开始调用</a:t>
            </a:r>
            <a:r>
              <a:rPr lang="en-US" altLang="zh-CN" dirty="0" err="1"/>
              <a:t>finalseq.cut</a:t>
            </a:r>
            <a:r>
              <a:rPr lang="zh-CN" altLang="en-US" dirty="0"/>
              <a:t>（）函数</a:t>
            </a:r>
          </a:p>
        </p:txBody>
      </p:sp>
    </p:spTree>
    <p:extLst>
      <p:ext uri="{BB962C8B-B14F-4D97-AF65-F5344CB8AC3E}">
        <p14:creationId xmlns:p14="http://schemas.microsoft.com/office/powerpoint/2010/main" val="519354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625AF81-1FE2-4A63-B556-6D930F4D731E}"/>
              </a:ext>
            </a:extLst>
          </p:cNvPr>
          <p:cNvSpPr>
            <a:spLocks noChangeArrowheads="1"/>
          </p:cNvSpPr>
          <p:nvPr/>
        </p:nvSpPr>
        <p:spPr bwMode="auto">
          <a:xfrm>
            <a:off x="754602" y="959847"/>
            <a:ext cx="4916525"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3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cut</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sentence = strdecode(sentence)</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blocks = re_han.split(sentence)</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blk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blocks:</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re_han.match(blk):</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利用__cut函数切分汉字部分</a:t>
            </a:r>
            <a:b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word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__cut(blk):</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word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not in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Force_Split_Words:</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word</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else</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Force_Split_Words中的字会被强制切分</a:t>
            </a:r>
            <a:b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word:</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else</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#非汉字部分内容</a:t>
            </a:r>
            <a:b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tmp = re_skip.split(blk)</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tmp:</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57D05F2F-434A-4B6E-BFC2-FD9B9D401E76}"/>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二、模块分析（分词）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D39CA406-F616-4C91-9438-F1CBF66FF92F}"/>
              </a:ext>
            </a:extLst>
          </p:cNvPr>
          <p:cNvSpPr txBox="1"/>
          <p:nvPr/>
        </p:nvSpPr>
        <p:spPr>
          <a:xfrm>
            <a:off x="882514" y="461665"/>
            <a:ext cx="6491871" cy="369332"/>
          </a:xfrm>
          <a:prstGeom prst="rect">
            <a:avLst/>
          </a:prstGeom>
          <a:noFill/>
        </p:spPr>
        <p:txBody>
          <a:bodyPr wrap="square" rtlCol="0">
            <a:spAutoFit/>
          </a:bodyPr>
          <a:lstStyle/>
          <a:p>
            <a:r>
              <a:rPr lang="en-US" altLang="zh-CN" b="1" dirty="0">
                <a:solidFill>
                  <a:srgbClr val="C00000"/>
                </a:solidFill>
              </a:rPr>
              <a:t>2.3</a:t>
            </a:r>
            <a:r>
              <a:rPr lang="zh-CN" altLang="en-US" b="1" dirty="0">
                <a:solidFill>
                  <a:srgbClr val="C00000"/>
                </a:solidFill>
              </a:rPr>
              <a:t>、分词模式</a:t>
            </a:r>
            <a:r>
              <a:rPr lang="en-US" altLang="zh-CN" b="1" dirty="0">
                <a:solidFill>
                  <a:srgbClr val="C00000"/>
                </a:solidFill>
              </a:rPr>
              <a:t>-------</a:t>
            </a:r>
            <a:r>
              <a:rPr lang="zh-CN" altLang="en-US" b="1" dirty="0">
                <a:solidFill>
                  <a:srgbClr val="C00000"/>
                </a:solidFill>
              </a:rPr>
              <a:t>精确</a:t>
            </a:r>
            <a:r>
              <a:rPr lang="en-US" altLang="zh-CN" b="1" dirty="0">
                <a:solidFill>
                  <a:srgbClr val="C00000"/>
                </a:solidFill>
              </a:rPr>
              <a:t>+HMM</a:t>
            </a:r>
            <a:r>
              <a:rPr lang="zh-CN" altLang="en-US" b="1" dirty="0">
                <a:solidFill>
                  <a:srgbClr val="C00000"/>
                </a:solidFill>
              </a:rPr>
              <a:t>：</a:t>
            </a:r>
            <a:r>
              <a:rPr lang="en-US" altLang="zh-CN" b="1" dirty="0">
                <a:solidFill>
                  <a:srgbClr val="C00000"/>
                </a:solidFill>
              </a:rPr>
              <a:t> __</a:t>
            </a:r>
            <a:r>
              <a:rPr lang="en-US" altLang="zh-CN" b="1" dirty="0" err="1">
                <a:solidFill>
                  <a:srgbClr val="C00000"/>
                </a:solidFill>
              </a:rPr>
              <a:t>cut_DAG</a:t>
            </a:r>
            <a:r>
              <a:rPr lang="zh-CN" altLang="en-US" b="1" dirty="0">
                <a:solidFill>
                  <a:srgbClr val="C00000"/>
                </a:solidFill>
              </a:rPr>
              <a:t>（）</a:t>
            </a:r>
          </a:p>
        </p:txBody>
      </p:sp>
      <p:sp>
        <p:nvSpPr>
          <p:cNvPr id="7" name="Rectangle 5">
            <a:extLst>
              <a:ext uri="{FF2B5EF4-FFF2-40B4-BE49-F238E27FC236}">
                <a16:creationId xmlns:a16="http://schemas.microsoft.com/office/drawing/2014/main" id="{330F0965-CB7E-45F0-9545-4A52E70C4587}"/>
              </a:ext>
            </a:extLst>
          </p:cNvPr>
          <p:cNvSpPr>
            <a:spLocks noChangeArrowheads="1"/>
          </p:cNvSpPr>
          <p:nvPr/>
        </p:nvSpPr>
        <p:spPr bwMode="auto">
          <a:xfrm>
            <a:off x="6190426" y="507831"/>
            <a:ext cx="4873841"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2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cut</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cut_all=</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False,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HMM=</a:t>
            </a:r>
            <a:r>
              <a:rPr lang="zh-CN" altLang="zh-CN" sz="1200" dirty="0">
                <a:solidFill>
                  <a:srgbClr val="CC7832"/>
                </a:solidFill>
                <a:latin typeface="宋体" panose="02010600030101010101" pitchFamily="2" charset="-122"/>
                <a:ea typeface="宋体" panose="02010600030101010101" pitchFamily="2" charset="-122"/>
              </a:rPr>
              <a:t> </a:t>
            </a:r>
            <a:r>
              <a:rPr lang="en-US" altLang="zh-CN" sz="1200" dirty="0">
                <a:solidFill>
                  <a:srgbClr val="CC7832"/>
                </a:solidFill>
                <a:latin typeface="宋体" panose="02010600030101010101" pitchFamily="2" charset="-122"/>
                <a:ea typeface="宋体" panose="02010600030101010101" pitchFamily="2" charset="-122"/>
              </a:rPr>
              <a:t>True</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9BFB6C55-4171-4D13-8847-989ADEC0C01D}"/>
              </a:ext>
            </a:extLst>
          </p:cNvPr>
          <p:cNvSpPr>
            <a:spLocks noChangeArrowheads="1"/>
          </p:cNvSpPr>
          <p:nvPr/>
        </p:nvSpPr>
        <p:spPr bwMode="auto">
          <a:xfrm>
            <a:off x="5938983" y="2856813"/>
            <a:ext cx="6142182" cy="38933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3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__cut</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global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emit_P</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跳转至viterbi算法，viterbi函數返回的是状态序列及其概率值。</a:t>
            </a:r>
            <a:endParaRPr kumimoji="0" lang="en-US"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spcBef>
                <a:spcPct val="0"/>
              </a:spcBef>
              <a:spcAft>
                <a:spcPct val="0"/>
              </a:spcAft>
              <a:buClrTx/>
              <a:buSzTx/>
              <a:buFontTx/>
              <a:buNone/>
              <a:tabLst/>
            </a:pPr>
            <a:r>
              <a:rPr lang="en-US" altLang="zh-CN" sz="1300" dirty="0">
                <a:solidFill>
                  <a:srgbClr val="808080"/>
                </a:solidFill>
                <a:latin typeface="宋体" panose="02010600030101010101" pitchFamily="2" charset="-122"/>
                <a:ea typeface="宋体" panose="02010600030101010101" pitchFamily="2" charset="-122"/>
              </a:rPr>
              <a:t>    # </a:t>
            </a: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在__cut函數中調用了viterbi，並依據狀態序列來切分传入的句子。</a:t>
            </a:r>
            <a:b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prob</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pos_list = viterbi(sentence</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'BMES'</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start_P</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trans_P</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emit_P)</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begin</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nexti = </a:t>
            </a:r>
            <a: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b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print pos_list, sentence</a:t>
            </a:r>
            <a:b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char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3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enumerate</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pos = pos_list[i]</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pos == </a:t>
            </a: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'B'</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begin = i</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elif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pos == </a:t>
            </a: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'E'</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sentence[begin:i + </a:t>
            </a:r>
            <a: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nexti = i + </a:t>
            </a:r>
            <a: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b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elif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pos == </a:t>
            </a: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'S'</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char</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nexti = i + </a:t>
            </a:r>
            <a: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b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nexti &lt; </a:t>
            </a:r>
            <a:r>
              <a:rPr kumimoji="0" lang="zh-CN" altLang="zh-CN" sz="13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sentence[nexti:]</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10" name="直接箭头连接符 9">
            <a:extLst>
              <a:ext uri="{FF2B5EF4-FFF2-40B4-BE49-F238E27FC236}">
                <a16:creationId xmlns:a16="http://schemas.microsoft.com/office/drawing/2014/main" id="{B3F64D27-FC3D-4A1D-88CB-A58C95DC0EDA}"/>
              </a:ext>
            </a:extLst>
          </p:cNvPr>
          <p:cNvCxnSpPr>
            <a:cxnSpLocks/>
          </p:cNvCxnSpPr>
          <p:nvPr/>
        </p:nvCxnSpPr>
        <p:spPr>
          <a:xfrm>
            <a:off x="3685309" y="2503055"/>
            <a:ext cx="2410691" cy="5035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C1F4420-5573-4499-AB08-093F841339F2}"/>
              </a:ext>
            </a:extLst>
          </p:cNvPr>
          <p:cNvCxnSpPr/>
          <p:nvPr/>
        </p:nvCxnSpPr>
        <p:spPr>
          <a:xfrm flipV="1">
            <a:off x="8063345" y="2235200"/>
            <a:ext cx="0" cy="154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3C53E7E-9289-4BFC-B125-F332307445E5}"/>
              </a:ext>
            </a:extLst>
          </p:cNvPr>
          <p:cNvSpPr txBox="1"/>
          <p:nvPr/>
        </p:nvSpPr>
        <p:spPr>
          <a:xfrm>
            <a:off x="7259781" y="1763256"/>
            <a:ext cx="2927928" cy="369332"/>
          </a:xfrm>
          <a:prstGeom prst="rect">
            <a:avLst/>
          </a:prstGeom>
          <a:noFill/>
        </p:spPr>
        <p:txBody>
          <a:bodyPr wrap="square" rtlCol="0">
            <a:spAutoFit/>
          </a:bodyPr>
          <a:lstStyle/>
          <a:p>
            <a:r>
              <a:rPr lang="zh-CN" altLang="en-US" dirty="0"/>
              <a:t>跳转至</a:t>
            </a:r>
            <a:r>
              <a:rPr lang="en-US" altLang="zh-CN" dirty="0"/>
              <a:t>Viterbi</a:t>
            </a:r>
            <a:r>
              <a:rPr lang="zh-CN" altLang="en-US" dirty="0"/>
              <a:t>（）函数</a:t>
            </a:r>
          </a:p>
        </p:txBody>
      </p:sp>
    </p:spTree>
    <p:extLst>
      <p:ext uri="{BB962C8B-B14F-4D97-AF65-F5344CB8AC3E}">
        <p14:creationId xmlns:p14="http://schemas.microsoft.com/office/powerpoint/2010/main" val="1631159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19BE7BE-4A02-482A-98F5-DE4851DBD666}"/>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二、模块分析（分词）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3498AD4A-9B15-4E1A-BEED-50057D22C1F9}"/>
              </a:ext>
            </a:extLst>
          </p:cNvPr>
          <p:cNvSpPr txBox="1"/>
          <p:nvPr/>
        </p:nvSpPr>
        <p:spPr>
          <a:xfrm>
            <a:off x="882514" y="461665"/>
            <a:ext cx="6491871" cy="369332"/>
          </a:xfrm>
          <a:prstGeom prst="rect">
            <a:avLst/>
          </a:prstGeom>
          <a:noFill/>
        </p:spPr>
        <p:txBody>
          <a:bodyPr wrap="square" rtlCol="0">
            <a:spAutoFit/>
          </a:bodyPr>
          <a:lstStyle/>
          <a:p>
            <a:r>
              <a:rPr lang="en-US" altLang="zh-CN" b="1" dirty="0">
                <a:solidFill>
                  <a:srgbClr val="C00000"/>
                </a:solidFill>
              </a:rPr>
              <a:t>2.3</a:t>
            </a:r>
            <a:r>
              <a:rPr lang="zh-CN" altLang="en-US" b="1" dirty="0">
                <a:solidFill>
                  <a:srgbClr val="C00000"/>
                </a:solidFill>
              </a:rPr>
              <a:t>、分词模式</a:t>
            </a:r>
            <a:r>
              <a:rPr lang="en-US" altLang="zh-CN" b="1" dirty="0">
                <a:solidFill>
                  <a:srgbClr val="C00000"/>
                </a:solidFill>
              </a:rPr>
              <a:t>-------</a:t>
            </a:r>
            <a:r>
              <a:rPr lang="zh-CN" altLang="en-US" b="1" dirty="0">
                <a:solidFill>
                  <a:srgbClr val="C00000"/>
                </a:solidFill>
              </a:rPr>
              <a:t>精确</a:t>
            </a:r>
            <a:r>
              <a:rPr lang="en-US" altLang="zh-CN" b="1" dirty="0">
                <a:solidFill>
                  <a:srgbClr val="C00000"/>
                </a:solidFill>
              </a:rPr>
              <a:t>+HMM</a:t>
            </a:r>
            <a:r>
              <a:rPr lang="zh-CN" altLang="en-US" b="1" dirty="0">
                <a:solidFill>
                  <a:srgbClr val="C00000"/>
                </a:solidFill>
              </a:rPr>
              <a:t>：</a:t>
            </a:r>
            <a:r>
              <a:rPr lang="en-US" altLang="zh-CN" b="1" dirty="0">
                <a:solidFill>
                  <a:srgbClr val="C00000"/>
                </a:solidFill>
              </a:rPr>
              <a:t> __</a:t>
            </a:r>
            <a:r>
              <a:rPr lang="en-US" altLang="zh-CN" b="1" dirty="0" err="1">
                <a:solidFill>
                  <a:srgbClr val="C00000"/>
                </a:solidFill>
              </a:rPr>
              <a:t>cut_DAG</a:t>
            </a:r>
            <a:r>
              <a:rPr lang="zh-CN" altLang="en-US" b="1" dirty="0">
                <a:solidFill>
                  <a:srgbClr val="C00000"/>
                </a:solidFill>
              </a:rPr>
              <a:t>（）</a:t>
            </a:r>
          </a:p>
        </p:txBody>
      </p:sp>
      <p:sp>
        <p:nvSpPr>
          <p:cNvPr id="6" name="Rectangle 5">
            <a:extLst>
              <a:ext uri="{FF2B5EF4-FFF2-40B4-BE49-F238E27FC236}">
                <a16:creationId xmlns:a16="http://schemas.microsoft.com/office/drawing/2014/main" id="{68355626-1551-498D-89FC-FC28D9EE0AB0}"/>
              </a:ext>
            </a:extLst>
          </p:cNvPr>
          <p:cNvSpPr>
            <a:spLocks noChangeArrowheads="1"/>
          </p:cNvSpPr>
          <p:nvPr/>
        </p:nvSpPr>
        <p:spPr bwMode="auto">
          <a:xfrm>
            <a:off x="6190426" y="507831"/>
            <a:ext cx="4873841"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2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cut</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cut_all=</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False,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HMM=</a:t>
            </a:r>
            <a:r>
              <a:rPr lang="zh-CN" altLang="zh-CN" sz="1200" dirty="0">
                <a:solidFill>
                  <a:srgbClr val="CC7832"/>
                </a:solidFill>
                <a:latin typeface="宋体" panose="02010600030101010101" pitchFamily="2" charset="-122"/>
                <a:ea typeface="宋体" panose="02010600030101010101" pitchFamily="2" charset="-122"/>
              </a:rPr>
              <a:t> </a:t>
            </a:r>
            <a:r>
              <a:rPr lang="en-US" altLang="zh-CN" sz="1200" dirty="0">
                <a:solidFill>
                  <a:srgbClr val="CC7832"/>
                </a:solidFill>
                <a:latin typeface="宋体" panose="02010600030101010101" pitchFamily="2" charset="-122"/>
                <a:ea typeface="宋体" panose="02010600030101010101" pitchFamily="2" charset="-122"/>
              </a:rPr>
              <a:t>True</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77E05FAE-0E56-4886-B028-927C1A74BD36}"/>
              </a:ext>
            </a:extLst>
          </p:cNvPr>
          <p:cNvSpPr/>
          <p:nvPr/>
        </p:nvSpPr>
        <p:spPr>
          <a:xfrm>
            <a:off x="1050537" y="1093937"/>
            <a:ext cx="9405973" cy="369332"/>
          </a:xfrm>
          <a:prstGeom prst="rect">
            <a:avLst/>
          </a:prstGeom>
        </p:spPr>
        <p:txBody>
          <a:bodyPr wrap="none">
            <a:spAutoFit/>
          </a:bodyPr>
          <a:lstStyle/>
          <a:p>
            <a:r>
              <a:rPr lang="en-US" altLang="zh-CN" dirty="0"/>
              <a:t>Viterbi</a:t>
            </a:r>
            <a:r>
              <a:rPr lang="zh-CN" altLang="en-US" dirty="0"/>
              <a:t>（）函数：与词性分析不同，未登陆词部分分词结合各字在词语中的</a:t>
            </a:r>
            <a:r>
              <a:rPr lang="en-US" altLang="zh-CN" dirty="0"/>
              <a:t>’</a:t>
            </a:r>
            <a:r>
              <a:rPr lang="en-US" altLang="zh-CN" dirty="0" err="1"/>
              <a:t>BMSE</a:t>
            </a:r>
            <a:r>
              <a:rPr lang="en-US" altLang="zh-CN" dirty="0"/>
              <a:t>’ </a:t>
            </a:r>
            <a:r>
              <a:rPr lang="zh-CN" altLang="en-US" dirty="0"/>
              <a:t>来判决。</a:t>
            </a:r>
          </a:p>
        </p:txBody>
      </p:sp>
      <p:sp>
        <p:nvSpPr>
          <p:cNvPr id="9" name="Rectangle 2">
            <a:extLst>
              <a:ext uri="{FF2B5EF4-FFF2-40B4-BE49-F238E27FC236}">
                <a16:creationId xmlns:a16="http://schemas.microsoft.com/office/drawing/2014/main" id="{F65A4854-E5AD-4CB6-A39D-E5383E44ED80}"/>
              </a:ext>
            </a:extLst>
          </p:cNvPr>
          <p:cNvSpPr>
            <a:spLocks noChangeArrowheads="1"/>
          </p:cNvSpPr>
          <p:nvPr/>
        </p:nvSpPr>
        <p:spPr bwMode="auto">
          <a:xfrm>
            <a:off x="1050537" y="1726209"/>
            <a:ext cx="6848191" cy="42546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PrevStatus表示一個狀態之前可能是哪些狀態</a:t>
            </a:r>
            <a:b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B: begin詞的首字</a:t>
            </a:r>
            <a:b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M: middle詞的中間字</a:t>
            </a:r>
            <a:b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E：end詞的尾字</a:t>
            </a:r>
            <a:b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S：single單字成詞</a:t>
            </a:r>
            <a:b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b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PrevStatus = {</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'B'</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'ES'</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在一個詞的首字之前，只可能是上一個詞的詞尾，或者是單字成詞</a:t>
            </a:r>
            <a:b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'M'</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'MB'</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在一個詞的中間字之前，可能是當前詞的中間字，或是當前詞的首字</a:t>
            </a:r>
            <a:b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'S'</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'SE'</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在單字成詞之前，可能是另外一個單字成詞，也可能是上一個詞的詞尾</a:t>
            </a:r>
            <a:b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'E'</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'BM'  </a:t>
            </a: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在一個詞的詞尾之前，可能是詞首或是中間字</a:t>
            </a:r>
            <a:b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56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FFA8744-E376-4403-BC6D-6EE8716B55A2}"/>
              </a:ext>
            </a:extLst>
          </p:cNvPr>
          <p:cNvSpPr>
            <a:spLocks noChangeArrowheads="1"/>
          </p:cNvSpPr>
          <p:nvPr/>
        </p:nvSpPr>
        <p:spPr bwMode="auto">
          <a:xfrm>
            <a:off x="1161694" y="1015694"/>
            <a:ext cx="9369850" cy="437042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3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viterbi</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(obs</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states</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start_p</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trans_p</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emit_p):</a:t>
            </a:r>
            <a:r>
              <a:rPr kumimoji="0" lang="en-US"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en-US" altLang="zh-CN" sz="1300" dirty="0">
                <a:solidFill>
                  <a:srgbClr val="808080"/>
                </a:solidFill>
                <a:latin typeface="宋体" panose="02010600030101010101" pitchFamily="2" charset="-122"/>
                <a:ea typeface="宋体" panose="02010600030101010101" pitchFamily="2" charset="-122"/>
              </a:rPr>
              <a:t># </a:t>
            </a:r>
            <a:r>
              <a:rPr lang="zh-CN" altLang="zh-CN" sz="1300" dirty="0">
                <a:solidFill>
                  <a:srgbClr val="A9B7C6"/>
                </a:solidFill>
                <a:latin typeface="宋体" panose="02010600030101010101" pitchFamily="2" charset="-122"/>
                <a:ea typeface="宋体" panose="02010600030101010101" pitchFamily="2" charset="-122"/>
              </a:rPr>
              <a:t>obs</a:t>
            </a:r>
            <a:r>
              <a:rPr lang="en-US" altLang="zh-CN" sz="1300" dirty="0">
                <a:solidFill>
                  <a:srgbClr val="808080"/>
                </a:solidFill>
                <a:latin typeface="宋体" panose="02010600030101010101" pitchFamily="2" charset="-122"/>
                <a:ea typeface="宋体" panose="02010600030101010101" pitchFamily="2" charset="-122"/>
              </a:rPr>
              <a:t> </a:t>
            </a:r>
            <a:r>
              <a:rPr lang="zh-CN" altLang="en-US" sz="1300" dirty="0">
                <a:solidFill>
                  <a:srgbClr val="808080"/>
                </a:solidFill>
                <a:latin typeface="宋体" panose="02010600030101010101" pitchFamily="2" charset="-122"/>
                <a:ea typeface="宋体" panose="02010600030101010101" pitchFamily="2" charset="-122"/>
              </a:rPr>
              <a:t>就可以看作是观测序列</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V = [{}]  </a:t>
            </a: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tabular</a:t>
            </a:r>
            <a:b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path = {}</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states:  </a:t>
            </a: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init</a:t>
            </a:r>
            <a:r>
              <a:rPr kumimoji="0" lang="en-US"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en-US"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获得初始</a:t>
            </a:r>
            <a:r>
              <a:rPr kumimoji="0" lang="en-US"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t=0</a:t>
            </a:r>
            <a:r>
              <a:rPr kumimoji="0" lang="zh-CN" altLang="en-US"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时刻，</a:t>
            </a:r>
            <a:r>
              <a:rPr kumimoji="0" lang="en-US"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V</a:t>
            </a:r>
            <a:r>
              <a:rPr lang="en-US" altLang="zh-CN" sz="1300" dirty="0">
                <a:solidFill>
                  <a:srgbClr val="808080"/>
                </a:solidFill>
                <a:latin typeface="宋体" panose="02010600030101010101" pitchFamily="2" charset="-122"/>
                <a:ea typeface="宋体" panose="02010600030101010101" pitchFamily="2" charset="-122"/>
              </a:rPr>
              <a:t>[0]</a:t>
            </a:r>
            <a:r>
              <a:rPr lang="zh-CN" altLang="en-US" sz="1300" dirty="0">
                <a:solidFill>
                  <a:srgbClr val="808080"/>
                </a:solidFill>
                <a:latin typeface="宋体" panose="02010600030101010101" pitchFamily="2" charset="-122"/>
                <a:ea typeface="宋体" panose="02010600030101010101" pitchFamily="2" charset="-122"/>
              </a:rPr>
              <a:t>、</a:t>
            </a:r>
            <a:r>
              <a:rPr lang="en-US" altLang="zh-CN" sz="1300" dirty="0">
                <a:solidFill>
                  <a:srgbClr val="808080"/>
                </a:solidFill>
                <a:latin typeface="宋体" panose="02010600030101010101" pitchFamily="2" charset="-122"/>
                <a:ea typeface="宋体" panose="02010600030101010101" pitchFamily="2" charset="-122"/>
              </a:rPr>
              <a:t>path</a:t>
            </a:r>
            <a:b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V[</a:t>
            </a:r>
            <a: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 = start_p[y] + emit_p[y].get(obs[</a:t>
            </a:r>
            <a: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MIN_FLOAT)</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path[y] = [y]</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xrange(</a:t>
            </a:r>
            <a: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(obs)):</a:t>
            </a:r>
            <a:r>
              <a:rPr kumimoji="0" lang="en-US"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en-US" altLang="zh-CN" sz="1300" dirty="0">
                <a:solidFill>
                  <a:srgbClr val="808080"/>
                </a:solidFill>
                <a:latin typeface="宋体" panose="02010600030101010101" pitchFamily="2" charset="-122"/>
                <a:ea typeface="宋体" panose="02010600030101010101" pitchFamily="2" charset="-122"/>
              </a:rPr>
              <a:t># </a:t>
            </a:r>
            <a:r>
              <a:rPr lang="zh-CN" altLang="en-US" sz="1300" dirty="0">
                <a:solidFill>
                  <a:srgbClr val="808080"/>
                </a:solidFill>
                <a:latin typeface="宋体" panose="02010600030101010101" pitchFamily="2" charset="-122"/>
                <a:ea typeface="宋体" panose="02010600030101010101" pitchFamily="2" charset="-122"/>
              </a:rPr>
              <a:t>从</a:t>
            </a:r>
            <a:r>
              <a:rPr lang="en-US" altLang="zh-CN" sz="1300" dirty="0">
                <a:solidFill>
                  <a:srgbClr val="808080"/>
                </a:solidFill>
                <a:latin typeface="宋体" panose="02010600030101010101" pitchFamily="2" charset="-122"/>
                <a:ea typeface="宋体" panose="02010600030101010101" pitchFamily="2" charset="-122"/>
              </a:rPr>
              <a:t>t=1</a:t>
            </a:r>
            <a:r>
              <a:rPr lang="zh-CN" altLang="en-US" sz="1300" dirty="0">
                <a:solidFill>
                  <a:srgbClr val="808080"/>
                </a:solidFill>
                <a:latin typeface="宋体" panose="02010600030101010101" pitchFamily="2" charset="-122"/>
                <a:ea typeface="宋体" panose="02010600030101010101" pitchFamily="2" charset="-122"/>
              </a:rPr>
              <a:t>，求解所有可能路径</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V.append({})</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newpath = {}</a:t>
            </a:r>
            <a:r>
              <a:rPr kumimoji="0" lang="en-US"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en-US" altLang="zh-TW" sz="1300" dirty="0">
                <a:solidFill>
                  <a:srgbClr val="808080"/>
                </a:solidFill>
                <a:latin typeface="宋体" panose="02010600030101010101" pitchFamily="2" charset="-122"/>
                <a:ea typeface="宋体" panose="02010600030101010101" pitchFamily="2" charset="-122"/>
              </a:rPr>
              <a:t>#</a:t>
            </a:r>
            <a:r>
              <a:rPr lang="zh-TW" altLang="en-US" sz="1300" dirty="0">
                <a:solidFill>
                  <a:srgbClr val="808080"/>
                </a:solidFill>
                <a:latin typeface="宋体" panose="02010600030101010101" pitchFamily="2" charset="-122"/>
                <a:ea typeface="宋体" panose="02010600030101010101" pitchFamily="2" charset="-122"/>
              </a:rPr>
              <a:t>基於</a:t>
            </a:r>
            <a:r>
              <a:rPr lang="en-US" altLang="zh-TW" sz="1300" dirty="0">
                <a:solidFill>
                  <a:srgbClr val="808080"/>
                </a:solidFill>
                <a:latin typeface="宋体" panose="02010600030101010101" pitchFamily="2" charset="-122"/>
                <a:ea typeface="宋体" panose="02010600030101010101" pitchFamily="2" charset="-122"/>
              </a:rPr>
              <a:t>path(</a:t>
            </a:r>
            <a:r>
              <a:rPr lang="zh-TW" altLang="en-US" sz="1300" dirty="0">
                <a:solidFill>
                  <a:srgbClr val="808080"/>
                </a:solidFill>
                <a:latin typeface="宋体" panose="02010600030101010101" pitchFamily="2" charset="-122"/>
                <a:ea typeface="宋体" panose="02010600030101010101" pitchFamily="2" charset="-122"/>
              </a:rPr>
              <a:t>時刻</a:t>
            </a:r>
            <a:r>
              <a:rPr lang="en-US" altLang="zh-TW" sz="1300" dirty="0">
                <a:solidFill>
                  <a:srgbClr val="808080"/>
                </a:solidFill>
                <a:latin typeface="宋体" panose="02010600030101010101" pitchFamily="2" charset="-122"/>
                <a:ea typeface="宋体" panose="02010600030101010101" pitchFamily="2" charset="-122"/>
              </a:rPr>
              <a:t>t-1</a:t>
            </a:r>
            <a:r>
              <a:rPr lang="zh-TW" altLang="en-US" sz="1300" dirty="0">
                <a:solidFill>
                  <a:srgbClr val="808080"/>
                </a:solidFill>
                <a:latin typeface="宋体" panose="02010600030101010101" pitchFamily="2" charset="-122"/>
                <a:ea typeface="宋体" panose="02010600030101010101" pitchFamily="2" charset="-122"/>
              </a:rPr>
              <a:t>各個狀態機率最大的路徑</a:t>
            </a:r>
            <a:r>
              <a:rPr lang="en-US" altLang="zh-TW" sz="1300" dirty="0">
                <a:solidFill>
                  <a:srgbClr val="808080"/>
                </a:solidFill>
                <a:latin typeface="宋体" panose="02010600030101010101" pitchFamily="2" charset="-122"/>
                <a:ea typeface="宋体" panose="02010600030101010101" pitchFamily="2" charset="-122"/>
              </a:rPr>
              <a:t>)</a:t>
            </a:r>
            <a:r>
              <a:rPr lang="zh-TW" altLang="en-US" sz="1300" dirty="0">
                <a:solidFill>
                  <a:srgbClr val="808080"/>
                </a:solidFill>
                <a:latin typeface="宋体" panose="02010600030101010101" pitchFamily="2" charset="-122"/>
                <a:ea typeface="宋体" panose="02010600030101010101" pitchFamily="2" charset="-122"/>
              </a:rPr>
              <a:t>得到的，代表時刻</a:t>
            </a:r>
            <a:r>
              <a:rPr lang="en-US" altLang="zh-TW" sz="1300" dirty="0">
                <a:solidFill>
                  <a:srgbClr val="808080"/>
                </a:solidFill>
                <a:latin typeface="宋体" panose="02010600030101010101" pitchFamily="2" charset="-122"/>
                <a:ea typeface="宋体" panose="02010600030101010101" pitchFamily="2" charset="-122"/>
              </a:rPr>
              <a:t>t</a:t>
            </a:r>
            <a:r>
              <a:rPr lang="zh-TW" altLang="en-US" sz="1300" dirty="0">
                <a:solidFill>
                  <a:srgbClr val="808080"/>
                </a:solidFill>
                <a:latin typeface="宋体" panose="02010600030101010101" pitchFamily="2" charset="-122"/>
                <a:ea typeface="宋体" panose="02010600030101010101" pitchFamily="2" charset="-122"/>
              </a:rPr>
              <a:t>各個狀態的機率最大的路徑</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states:</a:t>
            </a:r>
            <a:r>
              <a:rPr kumimoji="0" lang="en-US"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en-US" altLang="zh-CN" sz="1300" dirty="0">
                <a:solidFill>
                  <a:srgbClr val="808080"/>
                </a:solidFill>
                <a:latin typeface="宋体" panose="02010600030101010101" pitchFamily="2" charset="-122"/>
                <a:ea typeface="宋体" panose="02010600030101010101" pitchFamily="2" charset="-122"/>
              </a:rPr>
              <a:t>#</a:t>
            </a:r>
            <a:r>
              <a:rPr lang="zh-CN" altLang="en-US" sz="1300" dirty="0">
                <a:solidFill>
                  <a:srgbClr val="808080"/>
                </a:solidFill>
                <a:latin typeface="宋体" panose="02010600030101010101" pitchFamily="2" charset="-122"/>
                <a:ea typeface="宋体" panose="02010600030101010101" pitchFamily="2" charset="-122"/>
              </a:rPr>
              <a:t>重新进入‘</a:t>
            </a:r>
            <a:r>
              <a:rPr lang="en-US" altLang="zh-CN" sz="1300" dirty="0">
                <a:solidFill>
                  <a:srgbClr val="808080"/>
                </a:solidFill>
                <a:latin typeface="宋体" panose="02010600030101010101" pitchFamily="2" charset="-122"/>
                <a:ea typeface="宋体" panose="02010600030101010101" pitchFamily="2" charset="-122"/>
              </a:rPr>
              <a:t>states</a:t>
            </a:r>
            <a:r>
              <a:rPr lang="zh-CN" altLang="en-US" sz="1300" dirty="0">
                <a:solidFill>
                  <a:srgbClr val="808080"/>
                </a:solidFill>
                <a:latin typeface="宋体" panose="02010600030101010101" pitchFamily="2" charset="-122"/>
                <a:ea typeface="宋体" panose="02010600030101010101" pitchFamily="2" charset="-122"/>
              </a:rPr>
              <a:t>循环’</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em_p = emit_p[y].get(obs[t]</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MIN_FLOAT)</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(prob</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state) = </a:t>
            </a:r>
            <a:r>
              <a:rPr kumimoji="0" lang="zh-CN" altLang="zh-CN" sz="13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max</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[(V[t - </a:t>
            </a:r>
            <a: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][y0] + trans_p[y0].get(y</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MIN_FLOAT) + em_p</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y0)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y0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PrevStatus[y]])</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V[t][y] = prob</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newpath[y] = path[state] + [y]</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path = newpath</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lang="en-US" altLang="zh-CN" sz="1300" dirty="0">
                <a:solidFill>
                  <a:srgbClr val="A9B7C6"/>
                </a:solidFill>
                <a:latin typeface="宋体" panose="02010600030101010101" pitchFamily="2" charset="-122"/>
                <a:ea typeface="宋体" panose="02010600030101010101" pitchFamily="2" charset="-122"/>
              </a:rPr>
              <a:t>     #</a:t>
            </a:r>
            <a:r>
              <a:rPr lang="zh-CN" altLang="en-US" sz="1300" dirty="0">
                <a:solidFill>
                  <a:srgbClr val="A9B7C6"/>
                </a:solidFill>
                <a:latin typeface="宋体" panose="02010600030101010101" pitchFamily="2" charset="-122"/>
                <a:ea typeface="宋体" panose="02010600030101010101" pitchFamily="2" charset="-122"/>
              </a:rPr>
              <a:t>最后一个限制最後一個狀態只能是</a:t>
            </a:r>
            <a:r>
              <a:rPr lang="zh-CN" altLang="en-US" sz="1300" dirty="0">
                <a:solidFill>
                  <a:srgbClr val="6A8759"/>
                </a:solidFill>
                <a:latin typeface="宋体" panose="02010600030101010101" pitchFamily="2" charset="-122"/>
                <a:ea typeface="宋体" panose="02010600030101010101" pitchFamily="2" charset="-122"/>
              </a:rPr>
              <a:t>‘</a:t>
            </a:r>
            <a:r>
              <a:rPr lang="zh-CN" altLang="zh-CN" sz="1300" dirty="0">
                <a:solidFill>
                  <a:srgbClr val="6A8759"/>
                </a:solidFill>
                <a:latin typeface="宋体" panose="02010600030101010101" pitchFamily="2" charset="-122"/>
                <a:ea typeface="宋体" panose="02010600030101010101" pitchFamily="2" charset="-122"/>
              </a:rPr>
              <a:t>ES</a:t>
            </a:r>
            <a:r>
              <a:rPr lang="zh-CN" altLang="en-US" sz="1300" dirty="0">
                <a:solidFill>
                  <a:srgbClr val="6A8759"/>
                </a:solidFill>
                <a:latin typeface="宋体" panose="02010600030101010101" pitchFamily="2" charset="-122"/>
                <a:ea typeface="宋体" panose="02010600030101010101" pitchFamily="2" charset="-122"/>
              </a:rPr>
              <a:t>’</a:t>
            </a:r>
            <a:r>
              <a:rPr lang="zh-CN" altLang="en-US" sz="1300" dirty="0">
                <a:solidFill>
                  <a:srgbClr val="A9B7C6"/>
                </a:solidFill>
                <a:latin typeface="宋体" panose="02010600030101010101" pitchFamily="2" charset="-122"/>
                <a:ea typeface="宋体" panose="02010600030101010101" pitchFamily="2" charset="-122"/>
              </a:rPr>
              <a:t>這兩個</a:t>
            </a:r>
            <a:r>
              <a:rPr kumimoji="0" lang="zh-CN" altLang="en-US"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中的一个</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endParaRPr kumimoji="0" lang="en-US"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endParaRPr>
          </a:p>
          <a:p>
            <a:pPr lvl="0" defTabSz="914400" eaLnBrk="0" fontAlgn="base" hangingPunct="0">
              <a:spcBef>
                <a:spcPct val="0"/>
              </a:spcBef>
              <a:spcAft>
                <a:spcPct val="0"/>
              </a:spcAft>
            </a:pPr>
            <a:r>
              <a:rPr lang="en-US" altLang="zh-CN" sz="1300" dirty="0">
                <a:solidFill>
                  <a:srgbClr val="A9B7C6"/>
                </a:solidFill>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(prob</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state) = </a:t>
            </a:r>
            <a:r>
              <a:rPr kumimoji="0" lang="zh-CN" altLang="zh-CN" sz="13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max</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((V[</a:t>
            </a:r>
            <a:r>
              <a:rPr kumimoji="0" lang="zh-CN" altLang="zh-CN" sz="13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(obs) - </a:t>
            </a:r>
            <a:r>
              <a:rPr kumimoji="0" lang="zh-CN" altLang="zh-CN" sz="13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3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'ES'</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return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(prob</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path[state])</a:t>
            </a:r>
            <a:b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EA57BE6B-87C5-4C00-A6E6-7660E48C91FC}"/>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二、模块分析（分词）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52EA1CE0-4C71-4478-B77F-9E32B225EBBA}"/>
              </a:ext>
            </a:extLst>
          </p:cNvPr>
          <p:cNvSpPr txBox="1"/>
          <p:nvPr/>
        </p:nvSpPr>
        <p:spPr>
          <a:xfrm>
            <a:off x="882514" y="461665"/>
            <a:ext cx="6491871" cy="369332"/>
          </a:xfrm>
          <a:prstGeom prst="rect">
            <a:avLst/>
          </a:prstGeom>
          <a:noFill/>
        </p:spPr>
        <p:txBody>
          <a:bodyPr wrap="square" rtlCol="0">
            <a:spAutoFit/>
          </a:bodyPr>
          <a:lstStyle/>
          <a:p>
            <a:r>
              <a:rPr lang="en-US" altLang="zh-CN" b="1" dirty="0">
                <a:solidFill>
                  <a:srgbClr val="C00000"/>
                </a:solidFill>
              </a:rPr>
              <a:t>2.3</a:t>
            </a:r>
            <a:r>
              <a:rPr lang="zh-CN" altLang="en-US" b="1" dirty="0">
                <a:solidFill>
                  <a:srgbClr val="C00000"/>
                </a:solidFill>
              </a:rPr>
              <a:t>、分词模式</a:t>
            </a:r>
            <a:r>
              <a:rPr lang="en-US" altLang="zh-CN" b="1" dirty="0">
                <a:solidFill>
                  <a:srgbClr val="C00000"/>
                </a:solidFill>
              </a:rPr>
              <a:t>-------</a:t>
            </a:r>
            <a:r>
              <a:rPr lang="zh-CN" altLang="en-US" b="1" dirty="0">
                <a:solidFill>
                  <a:srgbClr val="C00000"/>
                </a:solidFill>
              </a:rPr>
              <a:t>精确</a:t>
            </a:r>
            <a:r>
              <a:rPr lang="en-US" altLang="zh-CN" b="1" dirty="0">
                <a:solidFill>
                  <a:srgbClr val="C00000"/>
                </a:solidFill>
              </a:rPr>
              <a:t>+HMM</a:t>
            </a:r>
            <a:r>
              <a:rPr lang="zh-CN" altLang="en-US" b="1" dirty="0">
                <a:solidFill>
                  <a:srgbClr val="C00000"/>
                </a:solidFill>
              </a:rPr>
              <a:t>：</a:t>
            </a:r>
            <a:r>
              <a:rPr lang="en-US" altLang="zh-CN" b="1" dirty="0">
                <a:solidFill>
                  <a:srgbClr val="C00000"/>
                </a:solidFill>
              </a:rPr>
              <a:t> __</a:t>
            </a:r>
            <a:r>
              <a:rPr lang="en-US" altLang="zh-CN" b="1" dirty="0" err="1">
                <a:solidFill>
                  <a:srgbClr val="C00000"/>
                </a:solidFill>
              </a:rPr>
              <a:t>cut_DAG</a:t>
            </a:r>
            <a:r>
              <a:rPr lang="zh-CN" altLang="en-US" b="1" dirty="0">
                <a:solidFill>
                  <a:srgbClr val="C00000"/>
                </a:solidFill>
              </a:rPr>
              <a:t>（）</a:t>
            </a:r>
          </a:p>
        </p:txBody>
      </p:sp>
      <p:sp>
        <p:nvSpPr>
          <p:cNvPr id="7" name="Rectangle 5">
            <a:extLst>
              <a:ext uri="{FF2B5EF4-FFF2-40B4-BE49-F238E27FC236}">
                <a16:creationId xmlns:a16="http://schemas.microsoft.com/office/drawing/2014/main" id="{56959468-9D47-45EF-A169-376A02169341}"/>
              </a:ext>
            </a:extLst>
          </p:cNvPr>
          <p:cNvSpPr>
            <a:spLocks noChangeArrowheads="1"/>
          </p:cNvSpPr>
          <p:nvPr/>
        </p:nvSpPr>
        <p:spPr bwMode="auto">
          <a:xfrm>
            <a:off x="6190426" y="507831"/>
            <a:ext cx="4873841"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2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cut</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cut_all=</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False,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HMM=</a:t>
            </a:r>
            <a:r>
              <a:rPr lang="zh-CN" altLang="zh-CN" sz="1200" dirty="0">
                <a:solidFill>
                  <a:srgbClr val="CC7832"/>
                </a:solidFill>
                <a:latin typeface="宋体" panose="02010600030101010101" pitchFamily="2" charset="-122"/>
                <a:ea typeface="宋体" panose="02010600030101010101" pitchFamily="2" charset="-122"/>
              </a:rPr>
              <a:t> </a:t>
            </a:r>
            <a:r>
              <a:rPr lang="en-US" altLang="zh-CN" sz="1200" dirty="0">
                <a:solidFill>
                  <a:srgbClr val="CC7832"/>
                </a:solidFill>
                <a:latin typeface="宋体" panose="02010600030101010101" pitchFamily="2" charset="-122"/>
                <a:ea typeface="宋体" panose="02010600030101010101" pitchFamily="2" charset="-122"/>
              </a:rPr>
              <a:t>True</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6455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F5466B7-6EB5-4992-8D30-AAE0E67C5D7C}"/>
              </a:ext>
            </a:extLst>
          </p:cNvPr>
          <p:cNvSpPr>
            <a:spLocks noChangeArrowheads="1"/>
          </p:cNvSpPr>
          <p:nvPr/>
        </p:nvSpPr>
        <p:spPr bwMode="auto">
          <a:xfrm>
            <a:off x="1285875" y="830998"/>
            <a:ext cx="23519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Unicode MS" panose="020B0604020202020204" pitchFamily="34" charset="-122"/>
              </a:rPr>
              <a:t>start_P</a:t>
            </a:r>
            <a:r>
              <a:rPr kumimoji="0" lang="zh-CN" altLang="zh-CN" sz="1600" b="0" i="0" u="none" strike="noStrike" cap="none" normalizeH="0" baseline="0" dirty="0">
                <a:ln>
                  <a:noFill/>
                </a:ln>
                <a:solidFill>
                  <a:schemeClr val="tx1"/>
                </a:solidFill>
                <a:effectLst/>
              </a:rPr>
              <a:t>, </a:t>
            </a:r>
            <a:r>
              <a:rPr kumimoji="0" lang="zh-CN" altLang="zh-CN" sz="1600" b="0" i="0" u="none" strike="noStrike" cap="none" normalizeH="0" baseline="0" dirty="0">
                <a:ln>
                  <a:noFill/>
                </a:ln>
                <a:solidFill>
                  <a:schemeClr val="tx1"/>
                </a:solidFill>
                <a:effectLst/>
                <a:latin typeface="Arial Unicode MS" panose="020B0604020202020204" pitchFamily="34" charset="-122"/>
              </a:rPr>
              <a:t>trans_P</a:t>
            </a:r>
            <a:r>
              <a:rPr kumimoji="0" lang="zh-CN" altLang="zh-CN" sz="1600" b="0" i="0" u="none" strike="noStrike" cap="none" normalizeH="0" baseline="0" dirty="0">
                <a:ln>
                  <a:noFill/>
                </a:ln>
                <a:solidFill>
                  <a:schemeClr val="tx1"/>
                </a:solidFill>
                <a:effectLst/>
              </a:rPr>
              <a:t>, </a:t>
            </a:r>
            <a:r>
              <a:rPr kumimoji="0" lang="zh-CN" altLang="zh-CN" sz="1600" b="0" i="0" u="none" strike="noStrike" cap="none" normalizeH="0" baseline="0" dirty="0">
                <a:ln>
                  <a:noFill/>
                </a:ln>
                <a:solidFill>
                  <a:schemeClr val="tx1"/>
                </a:solidFill>
                <a:effectLst/>
                <a:latin typeface="Arial Unicode MS" panose="020B0604020202020204" pitchFamily="34" charset="-122"/>
              </a:rPr>
              <a:t>emit_P</a:t>
            </a:r>
            <a:endParaRPr kumimoji="0" lang="en-US" altLang="zh-CN" sz="1600" b="0" i="0" u="none" strike="noStrike" cap="none" normalizeH="0" baseline="0" dirty="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dirty="0"/>
              <a:t>    Ω </a:t>
            </a:r>
            <a:r>
              <a:rPr lang="en-US" altLang="zh-CN" sz="1600" dirty="0"/>
              <a:t>,         A,             B</a:t>
            </a:r>
            <a:r>
              <a:rPr lang="zh-CN" altLang="en-US" sz="1600" dirty="0"/>
              <a:t>  </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304E4C51-E649-4F0D-B0AF-E01A5847E7B3}"/>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二、模块分析（分词）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CE58C160-8A4C-4CA0-9A50-B78A21EDE728}"/>
              </a:ext>
            </a:extLst>
          </p:cNvPr>
          <p:cNvSpPr txBox="1"/>
          <p:nvPr/>
        </p:nvSpPr>
        <p:spPr>
          <a:xfrm>
            <a:off x="882514" y="461665"/>
            <a:ext cx="6491871" cy="369332"/>
          </a:xfrm>
          <a:prstGeom prst="rect">
            <a:avLst/>
          </a:prstGeom>
          <a:noFill/>
        </p:spPr>
        <p:txBody>
          <a:bodyPr wrap="square" rtlCol="0">
            <a:spAutoFit/>
          </a:bodyPr>
          <a:lstStyle/>
          <a:p>
            <a:r>
              <a:rPr lang="en-US" altLang="zh-CN" b="1" dirty="0">
                <a:solidFill>
                  <a:srgbClr val="C00000"/>
                </a:solidFill>
              </a:rPr>
              <a:t>2.3</a:t>
            </a:r>
            <a:r>
              <a:rPr lang="zh-CN" altLang="en-US" b="1" dirty="0">
                <a:solidFill>
                  <a:srgbClr val="C00000"/>
                </a:solidFill>
              </a:rPr>
              <a:t>、分词模式</a:t>
            </a:r>
            <a:r>
              <a:rPr lang="en-US" altLang="zh-CN" b="1" dirty="0">
                <a:solidFill>
                  <a:srgbClr val="C00000"/>
                </a:solidFill>
              </a:rPr>
              <a:t>-------</a:t>
            </a:r>
            <a:r>
              <a:rPr lang="zh-CN" altLang="en-US" b="1" dirty="0">
                <a:solidFill>
                  <a:srgbClr val="C00000"/>
                </a:solidFill>
              </a:rPr>
              <a:t>精确</a:t>
            </a:r>
            <a:r>
              <a:rPr lang="en-US" altLang="zh-CN" b="1" dirty="0">
                <a:solidFill>
                  <a:srgbClr val="C00000"/>
                </a:solidFill>
              </a:rPr>
              <a:t>+HMM</a:t>
            </a:r>
            <a:r>
              <a:rPr lang="zh-CN" altLang="en-US" b="1" dirty="0">
                <a:solidFill>
                  <a:srgbClr val="C00000"/>
                </a:solidFill>
              </a:rPr>
              <a:t>：</a:t>
            </a:r>
            <a:r>
              <a:rPr lang="en-US" altLang="zh-CN" b="1" dirty="0">
                <a:solidFill>
                  <a:srgbClr val="C00000"/>
                </a:solidFill>
              </a:rPr>
              <a:t> __</a:t>
            </a:r>
            <a:r>
              <a:rPr lang="en-US" altLang="zh-CN" b="1" dirty="0" err="1">
                <a:solidFill>
                  <a:srgbClr val="C00000"/>
                </a:solidFill>
              </a:rPr>
              <a:t>cut_DAG</a:t>
            </a:r>
            <a:r>
              <a:rPr lang="zh-CN" altLang="en-US" b="1" dirty="0">
                <a:solidFill>
                  <a:srgbClr val="C00000"/>
                </a:solidFill>
              </a:rPr>
              <a:t>（）</a:t>
            </a:r>
          </a:p>
        </p:txBody>
      </p:sp>
    </p:spTree>
    <p:extLst>
      <p:ext uri="{BB962C8B-B14F-4D97-AF65-F5344CB8AC3E}">
        <p14:creationId xmlns:p14="http://schemas.microsoft.com/office/powerpoint/2010/main" val="26688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093A465-4283-4625-9DB6-8BB5D1C2AED8}"/>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三、自定义词典</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6506BB19-0637-45B3-8F2D-8BF75F8F48F3}"/>
              </a:ext>
            </a:extLst>
          </p:cNvPr>
          <p:cNvPicPr>
            <a:picLocks noChangeAspect="1"/>
          </p:cNvPicPr>
          <p:nvPr/>
        </p:nvPicPr>
        <p:blipFill>
          <a:blip r:embed="rId2"/>
          <a:stretch>
            <a:fillRect/>
          </a:stretch>
        </p:blipFill>
        <p:spPr>
          <a:xfrm>
            <a:off x="1338254" y="1021987"/>
            <a:ext cx="6800000" cy="3428571"/>
          </a:xfrm>
          <a:prstGeom prst="rect">
            <a:avLst/>
          </a:prstGeom>
        </p:spPr>
      </p:pic>
      <p:sp>
        <p:nvSpPr>
          <p:cNvPr id="9" name="文本框 8">
            <a:extLst>
              <a:ext uri="{FF2B5EF4-FFF2-40B4-BE49-F238E27FC236}">
                <a16:creationId xmlns:a16="http://schemas.microsoft.com/office/drawing/2014/main" id="{B250571B-B09F-4190-91FC-1D8D550EAD3E}"/>
              </a:ext>
            </a:extLst>
          </p:cNvPr>
          <p:cNvSpPr txBox="1"/>
          <p:nvPr/>
        </p:nvSpPr>
        <p:spPr>
          <a:xfrm>
            <a:off x="1338254" y="4719781"/>
            <a:ext cx="10401164" cy="2127762"/>
          </a:xfrm>
          <a:prstGeom prst="rect">
            <a:avLst/>
          </a:prstGeom>
          <a:noFill/>
        </p:spPr>
        <p:txBody>
          <a:bodyPr wrap="square" rtlCol="0">
            <a:spAutoFit/>
          </a:bodyPr>
          <a:lstStyle/>
          <a:p>
            <a:pPr>
              <a:lnSpc>
                <a:spcPct val="150000"/>
              </a:lnSpc>
            </a:pPr>
            <a:r>
              <a:rPr lang="zh-CN" altLang="en-US" dirty="0"/>
              <a:t>自定义词典主要有以上方法：</a:t>
            </a:r>
            <a:endParaRPr lang="en-US" altLang="zh-CN" dirty="0"/>
          </a:p>
          <a:p>
            <a:pPr>
              <a:lnSpc>
                <a:spcPct val="150000"/>
              </a:lnSpc>
            </a:pPr>
            <a:r>
              <a:rPr lang="zh-CN" altLang="en-US" dirty="0"/>
              <a:t>使用 </a:t>
            </a:r>
            <a:r>
              <a:rPr lang="en-US" altLang="zh-CN" dirty="0" err="1">
                <a:solidFill>
                  <a:srgbClr val="C00000"/>
                </a:solidFill>
              </a:rPr>
              <a:t>add_word</a:t>
            </a:r>
            <a:r>
              <a:rPr lang="en-US" altLang="zh-CN" dirty="0">
                <a:solidFill>
                  <a:srgbClr val="C00000"/>
                </a:solidFill>
              </a:rPr>
              <a:t>(word, </a:t>
            </a:r>
            <a:r>
              <a:rPr lang="en-US" altLang="zh-CN" dirty="0" err="1">
                <a:solidFill>
                  <a:srgbClr val="C00000"/>
                </a:solidFill>
              </a:rPr>
              <a:t>freq</a:t>
            </a:r>
            <a:r>
              <a:rPr lang="en-US" altLang="zh-CN" dirty="0">
                <a:solidFill>
                  <a:srgbClr val="C00000"/>
                </a:solidFill>
              </a:rPr>
              <a:t>=None, tag=None) </a:t>
            </a:r>
            <a:r>
              <a:rPr lang="zh-CN" altLang="en-US" dirty="0"/>
              <a:t>和 </a:t>
            </a:r>
            <a:r>
              <a:rPr lang="en-US" altLang="zh-CN" dirty="0" err="1">
                <a:solidFill>
                  <a:srgbClr val="C00000"/>
                </a:solidFill>
              </a:rPr>
              <a:t>del_word</a:t>
            </a:r>
            <a:r>
              <a:rPr lang="en-US" altLang="zh-CN" dirty="0">
                <a:solidFill>
                  <a:srgbClr val="C00000"/>
                </a:solidFill>
              </a:rPr>
              <a:t>(word) </a:t>
            </a:r>
            <a:r>
              <a:rPr lang="zh-CN" altLang="en-US" dirty="0"/>
              <a:t>可在程序中动态修改词典。</a:t>
            </a:r>
          </a:p>
          <a:p>
            <a:pPr>
              <a:lnSpc>
                <a:spcPct val="150000"/>
              </a:lnSpc>
            </a:pPr>
            <a:r>
              <a:rPr lang="zh-CN" altLang="en-US" dirty="0"/>
              <a:t>使用 </a:t>
            </a:r>
            <a:r>
              <a:rPr lang="en-US" altLang="zh-CN" dirty="0" err="1">
                <a:solidFill>
                  <a:srgbClr val="C00000"/>
                </a:solidFill>
              </a:rPr>
              <a:t>suggest_freq</a:t>
            </a:r>
            <a:r>
              <a:rPr lang="en-US" altLang="zh-CN" dirty="0">
                <a:solidFill>
                  <a:srgbClr val="C00000"/>
                </a:solidFill>
              </a:rPr>
              <a:t>(segment, tune=True) </a:t>
            </a:r>
            <a:r>
              <a:rPr lang="zh-CN" altLang="en-US" dirty="0"/>
              <a:t>可调节单个词语的词频，使其能（或不能）被分出来。</a:t>
            </a:r>
          </a:p>
          <a:p>
            <a:pPr>
              <a:lnSpc>
                <a:spcPct val="150000"/>
              </a:lnSpc>
            </a:pPr>
            <a:r>
              <a:rPr lang="zh-CN" altLang="en-US" dirty="0"/>
              <a:t>注意：自动计算的词频在使用 </a:t>
            </a:r>
            <a:r>
              <a:rPr lang="en-US" altLang="zh-CN" dirty="0"/>
              <a:t>HMM </a:t>
            </a:r>
            <a:r>
              <a:rPr lang="zh-CN" altLang="en-US" dirty="0"/>
              <a:t>新词发现功能时可能无效。</a:t>
            </a:r>
            <a:endParaRPr lang="en-US" altLang="zh-CN" dirty="0"/>
          </a:p>
          <a:p>
            <a:pPr>
              <a:lnSpc>
                <a:spcPct val="150000"/>
              </a:lnSpc>
            </a:pPr>
            <a:r>
              <a:rPr lang="zh-CN" altLang="en-US" dirty="0"/>
              <a:t>用法示例： </a:t>
            </a:r>
            <a:r>
              <a:rPr lang="en-US" altLang="zh-CN" dirty="0">
                <a:solidFill>
                  <a:srgbClr val="C00000"/>
                </a:solidFill>
              </a:rPr>
              <a:t>https://</a:t>
            </a:r>
            <a:r>
              <a:rPr lang="en-US" altLang="zh-CN" dirty="0" err="1">
                <a:solidFill>
                  <a:srgbClr val="C00000"/>
                </a:solidFill>
              </a:rPr>
              <a:t>github.com</a:t>
            </a:r>
            <a:r>
              <a:rPr lang="en-US" altLang="zh-CN" dirty="0">
                <a:solidFill>
                  <a:srgbClr val="C00000"/>
                </a:solidFill>
              </a:rPr>
              <a:t>/</a:t>
            </a:r>
            <a:r>
              <a:rPr lang="en-US" altLang="zh-CN" dirty="0" err="1">
                <a:solidFill>
                  <a:srgbClr val="C00000"/>
                </a:solidFill>
              </a:rPr>
              <a:t>fxsjy</a:t>
            </a:r>
            <a:r>
              <a:rPr lang="en-US" altLang="zh-CN" dirty="0">
                <a:solidFill>
                  <a:srgbClr val="C00000"/>
                </a:solidFill>
              </a:rPr>
              <a:t>/</a:t>
            </a:r>
            <a:r>
              <a:rPr lang="en-US" altLang="zh-CN" dirty="0" err="1">
                <a:solidFill>
                  <a:srgbClr val="C00000"/>
                </a:solidFill>
              </a:rPr>
              <a:t>jieba</a:t>
            </a:r>
            <a:r>
              <a:rPr lang="en-US" altLang="zh-CN" dirty="0">
                <a:solidFill>
                  <a:srgbClr val="C00000"/>
                </a:solidFill>
              </a:rPr>
              <a:t>/blob/master/test/</a:t>
            </a:r>
            <a:r>
              <a:rPr lang="en-US" altLang="zh-CN" dirty="0" err="1">
                <a:solidFill>
                  <a:srgbClr val="C00000"/>
                </a:solidFill>
              </a:rPr>
              <a:t>test_userdict.py</a:t>
            </a:r>
            <a:endParaRPr lang="zh-CN" altLang="en-US" dirty="0">
              <a:solidFill>
                <a:srgbClr val="C00000"/>
              </a:solidFill>
            </a:endParaRPr>
          </a:p>
        </p:txBody>
      </p:sp>
    </p:spTree>
    <p:extLst>
      <p:ext uri="{BB962C8B-B14F-4D97-AF65-F5344CB8AC3E}">
        <p14:creationId xmlns:p14="http://schemas.microsoft.com/office/powerpoint/2010/main" val="185272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D6EF1E1-2F6B-4345-ADCB-5C3150CD533A}"/>
              </a:ext>
            </a:extLst>
          </p:cNvPr>
          <p:cNvSpPr txBox="1"/>
          <p:nvPr/>
        </p:nvSpPr>
        <p:spPr>
          <a:xfrm>
            <a:off x="5427215" y="5791391"/>
            <a:ext cx="2139519" cy="369332"/>
          </a:xfrm>
          <a:prstGeom prst="rect">
            <a:avLst/>
          </a:prstGeom>
          <a:noFill/>
        </p:spPr>
        <p:txBody>
          <a:bodyPr wrap="square" rtlCol="0">
            <a:spAutoFit/>
          </a:bodyPr>
          <a:lstStyle/>
          <a:p>
            <a:r>
              <a:rPr lang="zh-CN" altLang="en-US" dirty="0"/>
              <a:t>结巴分词主要功能</a:t>
            </a:r>
          </a:p>
        </p:txBody>
      </p:sp>
      <p:sp>
        <p:nvSpPr>
          <p:cNvPr id="11" name="矩形 10">
            <a:extLst>
              <a:ext uri="{FF2B5EF4-FFF2-40B4-BE49-F238E27FC236}">
                <a16:creationId xmlns:a16="http://schemas.microsoft.com/office/drawing/2014/main" id="{EC07DB6B-1E0A-4124-ACA0-483BF1ECBCCF}"/>
              </a:ext>
            </a:extLst>
          </p:cNvPr>
          <p:cNvSpPr/>
          <p:nvPr/>
        </p:nvSpPr>
        <p:spPr>
          <a:xfrm>
            <a:off x="725330" y="10552"/>
            <a:ext cx="2772249"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一、</a:t>
            </a:r>
            <a:r>
              <a:rPr lang="zh-CN" altLang="zh-CN" sz="2400" b="1" kern="100" dirty="0">
                <a:latin typeface="等线 Light" panose="02010600030101010101" pitchFamily="2" charset="-122"/>
                <a:ea typeface="等线 Light" panose="02010600030101010101" pitchFamily="2" charset="-122"/>
                <a:cs typeface="Times New Roman" panose="02020603050405020304" pitchFamily="18" charset="0"/>
              </a:rPr>
              <a:t>基本</a:t>
            </a: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功能介绍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D42C3108-3785-4877-A979-6FFE7CF828BB}"/>
              </a:ext>
            </a:extLst>
          </p:cNvPr>
          <p:cNvPicPr>
            <a:picLocks noChangeAspect="1"/>
          </p:cNvPicPr>
          <p:nvPr/>
        </p:nvPicPr>
        <p:blipFill>
          <a:blip r:embed="rId2"/>
          <a:stretch>
            <a:fillRect/>
          </a:stretch>
        </p:blipFill>
        <p:spPr>
          <a:xfrm>
            <a:off x="1581727" y="824215"/>
            <a:ext cx="9238095" cy="4847619"/>
          </a:xfrm>
          <a:prstGeom prst="rect">
            <a:avLst/>
          </a:prstGeom>
        </p:spPr>
      </p:pic>
    </p:spTree>
    <p:extLst>
      <p:ext uri="{BB962C8B-B14F-4D97-AF65-F5344CB8AC3E}">
        <p14:creationId xmlns:p14="http://schemas.microsoft.com/office/powerpoint/2010/main" val="1902805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221A971-CDA1-44D9-BE63-8897DD23DB35}"/>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四、关键词提取</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84FFBCC8-625B-4618-AB1D-BC9D99104A9D}"/>
              </a:ext>
            </a:extLst>
          </p:cNvPr>
          <p:cNvSpPr/>
          <p:nvPr/>
        </p:nvSpPr>
        <p:spPr>
          <a:xfrm>
            <a:off x="1256146" y="1017135"/>
            <a:ext cx="8996218" cy="3416320"/>
          </a:xfrm>
          <a:prstGeom prst="rect">
            <a:avLst/>
          </a:prstGeom>
        </p:spPr>
        <p:txBody>
          <a:bodyPr wrap="square">
            <a:spAutoFit/>
          </a:bodyPr>
          <a:lstStyle/>
          <a:p>
            <a:r>
              <a:rPr lang="zh-CN" altLang="en-US" dirty="0"/>
              <a:t>jieba的关键词提取功能主要由jieba/analyse模块实现。</a:t>
            </a:r>
          </a:p>
          <a:p>
            <a:r>
              <a:rPr lang="zh-CN" altLang="en-US" dirty="0"/>
              <a:t>以下是jieba/analyse模块目录：</a:t>
            </a:r>
          </a:p>
          <a:p>
            <a:endParaRPr lang="zh-CN" altLang="en-US" dirty="0"/>
          </a:p>
          <a:p>
            <a:r>
              <a:rPr lang="zh-CN" altLang="en-US" dirty="0"/>
              <a:t>├─jieba</a:t>
            </a:r>
          </a:p>
          <a:p>
            <a:r>
              <a:rPr lang="zh-CN" altLang="en-US" dirty="0"/>
              <a:t>│  ├─analyse</a:t>
            </a:r>
          </a:p>
          <a:p>
            <a:r>
              <a:rPr lang="zh-CN" altLang="en-US" dirty="0"/>
              <a:t>│  │  │  analyzer.py</a:t>
            </a:r>
          </a:p>
          <a:p>
            <a:r>
              <a:rPr lang="zh-CN" altLang="en-US" dirty="0"/>
              <a:t>│  │  │  idf.txt</a:t>
            </a:r>
          </a:p>
          <a:p>
            <a:r>
              <a:rPr lang="zh-CN" altLang="en-US" dirty="0"/>
              <a:t>│  │  │  textrank.py</a:t>
            </a:r>
          </a:p>
          <a:p>
            <a:r>
              <a:rPr lang="zh-CN" altLang="en-US" dirty="0"/>
              <a:t>│  │  │  tfidf.py</a:t>
            </a:r>
          </a:p>
          <a:p>
            <a:r>
              <a:rPr lang="zh-CN" altLang="en-US" dirty="0"/>
              <a:t>│  │  │  __init__.py</a:t>
            </a:r>
            <a:endParaRPr lang="en-US" altLang="zh-CN" dirty="0"/>
          </a:p>
          <a:p>
            <a:endParaRPr lang="en-US" altLang="zh-CN" dirty="0"/>
          </a:p>
          <a:p>
            <a:endParaRPr lang="zh-CN" altLang="en-US" dirty="0"/>
          </a:p>
        </p:txBody>
      </p:sp>
      <p:sp>
        <p:nvSpPr>
          <p:cNvPr id="7" name="Rectangle 2">
            <a:extLst>
              <a:ext uri="{FF2B5EF4-FFF2-40B4-BE49-F238E27FC236}">
                <a16:creationId xmlns:a16="http://schemas.microsoft.com/office/drawing/2014/main" id="{91D61E8F-CA7C-4C9C-A81C-0E4A2A17942E}"/>
              </a:ext>
            </a:extLst>
          </p:cNvPr>
          <p:cNvSpPr>
            <a:spLocks noChangeArrowheads="1"/>
          </p:cNvSpPr>
          <p:nvPr/>
        </p:nvSpPr>
        <p:spPr bwMode="auto">
          <a:xfrm>
            <a:off x="876017" y="4110290"/>
            <a:ext cx="113159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latin typeface="Arial" panose="020B0604020202020204" pitchFamily="34" charset="0"/>
              </a:rPr>
              <a:t>J</a:t>
            </a:r>
            <a:r>
              <a:rPr lang="zh-CN" altLang="zh-CN" dirty="0">
                <a:latin typeface="Arial" panose="020B0604020202020204" pitchFamily="34" charset="0"/>
              </a:rPr>
              <a:t>ieba</a:t>
            </a:r>
            <a:r>
              <a:rPr lang="zh-CN" altLang="en-US" dirty="0">
                <a:latin typeface="Arial" panose="020B0604020202020204" pitchFamily="34" charset="0"/>
              </a:rPr>
              <a:t>支持</a:t>
            </a:r>
            <a:r>
              <a:rPr lang="zh-CN" altLang="zh-CN" dirty="0">
                <a:latin typeface="Arial" panose="020B0604020202020204" pitchFamily="34" charset="0"/>
              </a:rPr>
              <a:t>TF-IDF及TextRank</a:t>
            </a:r>
            <a:r>
              <a:rPr lang="zh-CN" altLang="en-US" dirty="0">
                <a:latin typeface="Arial" panose="020B0604020202020204" pitchFamily="34" charset="0"/>
              </a:rPr>
              <a:t>两种关键词提取方法</a:t>
            </a:r>
            <a:r>
              <a:rPr lang="zh-CN" altLang="zh-CN" dirty="0">
                <a:latin typeface="Arial" panose="020B0604020202020204" pitchFamily="34" charset="0"/>
              </a:rPr>
              <a:t>。</a:t>
            </a:r>
            <a:br>
              <a:rPr lang="zh-CN" altLang="zh-CN" dirty="0">
                <a:latin typeface="Arial" panose="020B0604020202020204" pitchFamily="34" charset="0"/>
              </a:rPr>
            </a:br>
            <a:r>
              <a:rPr lang="zh-CN" altLang="zh-CN" dirty="0">
                <a:latin typeface="Arial" panose="020B0604020202020204" pitchFamily="34" charset="0"/>
              </a:rPr>
              <a:t>在jieba/analyse/__init__.py中，</a:t>
            </a:r>
            <a:r>
              <a:rPr lang="zh-CN" altLang="en-US" dirty="0">
                <a:latin typeface="Arial" panose="020B0604020202020204" pitchFamily="34" charset="0"/>
              </a:rPr>
              <a:t>会调用</a:t>
            </a:r>
            <a:r>
              <a:rPr lang="zh-CN" altLang="zh-CN" dirty="0">
                <a:latin typeface="Arial" panose="020B0604020202020204" pitchFamily="34" charset="0"/>
              </a:rPr>
              <a:t>TFIDF及TextRank</a:t>
            </a:r>
            <a:r>
              <a:rPr lang="zh-CN" altLang="en-US" dirty="0">
                <a:latin typeface="Arial" panose="020B0604020202020204" pitchFamily="34" charset="0"/>
              </a:rPr>
              <a:t>这两个包</a:t>
            </a:r>
            <a:r>
              <a:rPr lang="zh-CN" altLang="zh-CN" dirty="0">
                <a:latin typeface="Arial" panose="020B0604020202020204" pitchFamily="34" charset="0"/>
              </a:rPr>
              <a:t>，</a:t>
            </a:r>
            <a:r>
              <a:rPr lang="zh-CN" altLang="en-US" dirty="0">
                <a:latin typeface="Arial" panose="020B0604020202020204" pitchFamily="34" charset="0"/>
              </a:rPr>
              <a:t>并且</a:t>
            </a:r>
            <a:r>
              <a:rPr lang="zh-CN" altLang="zh-CN" dirty="0">
                <a:latin typeface="Arial" panose="020B0604020202020204" pitchFamily="34" charset="0"/>
              </a:rPr>
              <a:t>利用</a:t>
            </a:r>
            <a:r>
              <a:rPr lang="zh-CN" altLang="en-US" dirty="0">
                <a:latin typeface="Arial" panose="020B0604020202020204" pitchFamily="34" charset="0"/>
              </a:rPr>
              <a:t>他们定义</a:t>
            </a:r>
            <a:r>
              <a:rPr lang="zh-CN" altLang="zh-CN" dirty="0">
                <a:latin typeface="Arial" panose="020B0604020202020204" pitchFamily="34" charset="0"/>
              </a:rPr>
              <a:t>一些</a:t>
            </a:r>
            <a:r>
              <a:rPr lang="zh-CN" altLang="en-US" dirty="0">
                <a:latin typeface="Arial" panose="020B0604020202020204" pitchFamily="34" charset="0"/>
              </a:rPr>
              <a:t>全局变量</a:t>
            </a:r>
            <a:r>
              <a:rPr lang="zh-CN" altLang="zh-CN" dirty="0">
                <a:latin typeface="Arial" panose="020B0604020202020204" pitchFamily="34" charset="0"/>
              </a:rPr>
              <a:t>及</a:t>
            </a:r>
            <a:r>
              <a:rPr lang="zh-CN" altLang="en-US" dirty="0">
                <a:latin typeface="Arial" panose="020B0604020202020204" pitchFamily="34" charset="0"/>
              </a:rPr>
              <a:t>函数</a:t>
            </a:r>
            <a:r>
              <a:rPr lang="zh-CN" altLang="zh-CN" dirty="0">
                <a:latin typeface="Arial" panose="020B0604020202020204" pitchFamily="34" charset="0"/>
              </a:rPr>
              <a:t>。 </a:t>
            </a:r>
          </a:p>
        </p:txBody>
      </p:sp>
      <p:sp>
        <p:nvSpPr>
          <p:cNvPr id="8" name="矩形 7">
            <a:extLst>
              <a:ext uri="{FF2B5EF4-FFF2-40B4-BE49-F238E27FC236}">
                <a16:creationId xmlns:a16="http://schemas.microsoft.com/office/drawing/2014/main" id="{029BD2AD-E3D2-432A-B188-8C77CD7CDF3D}"/>
              </a:ext>
            </a:extLst>
          </p:cNvPr>
          <p:cNvSpPr/>
          <p:nvPr/>
        </p:nvSpPr>
        <p:spPr>
          <a:xfrm>
            <a:off x="970103" y="509303"/>
            <a:ext cx="1660006" cy="369332"/>
          </a:xfrm>
          <a:prstGeom prst="rect">
            <a:avLst/>
          </a:prstGeom>
        </p:spPr>
        <p:txBody>
          <a:bodyPr wrap="none">
            <a:spAutoFit/>
          </a:bodyPr>
          <a:lstStyle/>
          <a:p>
            <a:r>
              <a:rPr lang="en-US" altLang="zh-CN" b="1" dirty="0">
                <a:solidFill>
                  <a:srgbClr val="C00000"/>
                </a:solidFill>
              </a:rPr>
              <a:t>4.1</a:t>
            </a:r>
            <a:r>
              <a:rPr lang="zh-CN" altLang="en-US" b="1" dirty="0">
                <a:solidFill>
                  <a:srgbClr val="C00000"/>
                </a:solidFill>
              </a:rPr>
              <a:t>、基本信息</a:t>
            </a:r>
          </a:p>
        </p:txBody>
      </p:sp>
    </p:spTree>
    <p:extLst>
      <p:ext uri="{BB962C8B-B14F-4D97-AF65-F5344CB8AC3E}">
        <p14:creationId xmlns:p14="http://schemas.microsoft.com/office/powerpoint/2010/main" val="199053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922D4C9-04E8-4C1B-86E3-E4BA4D63672A}"/>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四、关键词提取</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D9705A69-AACE-445A-B6AE-A9454F23E910}"/>
              </a:ext>
            </a:extLst>
          </p:cNvPr>
          <p:cNvSpPr/>
          <p:nvPr/>
        </p:nvSpPr>
        <p:spPr>
          <a:xfrm>
            <a:off x="970103" y="509303"/>
            <a:ext cx="1818126" cy="369332"/>
          </a:xfrm>
          <a:prstGeom prst="rect">
            <a:avLst/>
          </a:prstGeom>
        </p:spPr>
        <p:txBody>
          <a:bodyPr wrap="none">
            <a:spAutoFit/>
          </a:bodyPr>
          <a:lstStyle/>
          <a:p>
            <a:r>
              <a:rPr lang="en-US" altLang="zh-CN" b="1" dirty="0">
                <a:solidFill>
                  <a:srgbClr val="C00000"/>
                </a:solidFill>
              </a:rPr>
              <a:t>4.2</a:t>
            </a:r>
            <a:r>
              <a:rPr lang="zh-CN" altLang="en-US" b="1" dirty="0">
                <a:solidFill>
                  <a:srgbClr val="C00000"/>
                </a:solidFill>
              </a:rPr>
              <a:t>、</a:t>
            </a:r>
            <a:r>
              <a:rPr lang="en-US" altLang="zh-CN" b="1" dirty="0">
                <a:solidFill>
                  <a:srgbClr val="C00000"/>
                </a:solidFill>
              </a:rPr>
              <a:t>TF-</a:t>
            </a:r>
            <a:r>
              <a:rPr lang="en-US" altLang="zh-CN" b="1" dirty="0" err="1">
                <a:solidFill>
                  <a:srgbClr val="C00000"/>
                </a:solidFill>
              </a:rPr>
              <a:t>IDF</a:t>
            </a:r>
            <a:r>
              <a:rPr lang="zh-CN" altLang="en-US" b="1" dirty="0">
                <a:solidFill>
                  <a:srgbClr val="C00000"/>
                </a:solidFill>
              </a:rPr>
              <a:t>算法</a:t>
            </a:r>
          </a:p>
        </p:txBody>
      </p:sp>
      <p:sp>
        <p:nvSpPr>
          <p:cNvPr id="6" name="矩形 5">
            <a:extLst>
              <a:ext uri="{FF2B5EF4-FFF2-40B4-BE49-F238E27FC236}">
                <a16:creationId xmlns:a16="http://schemas.microsoft.com/office/drawing/2014/main" id="{05C2DA93-5120-4E22-8B9D-AFAFF81FB073}"/>
              </a:ext>
            </a:extLst>
          </p:cNvPr>
          <p:cNvSpPr/>
          <p:nvPr/>
        </p:nvSpPr>
        <p:spPr>
          <a:xfrm>
            <a:off x="1057563" y="878635"/>
            <a:ext cx="9873673" cy="923330"/>
          </a:xfrm>
          <a:prstGeom prst="rect">
            <a:avLst/>
          </a:prstGeom>
        </p:spPr>
        <p:txBody>
          <a:bodyPr wrap="square">
            <a:spAutoFit/>
          </a:bodyPr>
          <a:lstStyle/>
          <a:p>
            <a:r>
              <a:rPr lang="en-US" altLang="zh-CN" b="1" dirty="0"/>
              <a:t> TF-</a:t>
            </a:r>
            <a:r>
              <a:rPr lang="en-US" altLang="zh-CN" b="1" dirty="0" err="1"/>
              <a:t>IDF</a:t>
            </a:r>
            <a:r>
              <a:rPr lang="zh-CN" altLang="en-US" b="1" dirty="0"/>
              <a:t>（</a:t>
            </a:r>
            <a:r>
              <a:rPr lang="en-US" altLang="zh-CN" b="1" dirty="0"/>
              <a:t>term frequency–inverse document frequency</a:t>
            </a:r>
            <a:r>
              <a:rPr lang="zh-CN" altLang="en-US" b="1" dirty="0"/>
              <a:t>，词频</a:t>
            </a:r>
            <a:r>
              <a:rPr lang="en-US" altLang="zh-CN" b="1" dirty="0"/>
              <a:t>-</a:t>
            </a:r>
            <a:r>
              <a:rPr lang="zh-CN" altLang="en-US" b="1" dirty="0"/>
              <a:t>逆向文件频率）</a:t>
            </a:r>
            <a:r>
              <a:rPr lang="zh-CN" altLang="en-US" dirty="0"/>
              <a:t>是一种</a:t>
            </a:r>
            <a:r>
              <a:rPr lang="zh-CN" altLang="en-US" dirty="0">
                <a:hlinkClick r:id="rId2"/>
              </a:rPr>
              <a:t>统计方法</a:t>
            </a:r>
            <a:r>
              <a:rPr lang="zh-CN" altLang="en-US" dirty="0"/>
              <a:t>，用以评估一字词对于一个文件集或一个语料库中的其中一份文件的重要程度。</a:t>
            </a:r>
            <a:endParaRPr lang="en-US" altLang="zh-CN" dirty="0"/>
          </a:p>
          <a:p>
            <a:endParaRPr lang="zh-CN" altLang="en-US" dirty="0"/>
          </a:p>
        </p:txBody>
      </p:sp>
      <p:sp>
        <p:nvSpPr>
          <p:cNvPr id="9" name="Rectangle 4">
            <a:extLst>
              <a:ext uri="{FF2B5EF4-FFF2-40B4-BE49-F238E27FC236}">
                <a16:creationId xmlns:a16="http://schemas.microsoft.com/office/drawing/2014/main" id="{7779E8B2-53BB-4D7F-BF89-161634157E7D}"/>
              </a:ext>
            </a:extLst>
          </p:cNvPr>
          <p:cNvSpPr>
            <a:spLocks noChangeArrowheads="1"/>
          </p:cNvSpPr>
          <p:nvPr/>
        </p:nvSpPr>
        <p:spPr bwMode="auto">
          <a:xfrm>
            <a:off x="1140691" y="1637776"/>
            <a:ext cx="8828058" cy="13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zh-CN" altLang="zh-CN" sz="1800" b="1" i="0" u="none" strike="noStrike" cap="none" normalizeH="0" baseline="0" dirty="0">
                <a:ln>
                  <a:noFill/>
                </a:ln>
                <a:solidFill>
                  <a:srgbClr val="F33B45"/>
                </a:solidFill>
                <a:effectLst/>
                <a:latin typeface="Arial" panose="020B0604020202020204" pitchFamily="34" charset="0"/>
              </a:rPr>
              <a:t>词频（TF）</a:t>
            </a:r>
            <a:r>
              <a:rPr kumimoji="0" lang="zh-CN" altLang="zh-CN" sz="1800" b="1" i="0" u="none" strike="noStrike" cap="none" normalizeH="0" baseline="0" dirty="0">
                <a:ln>
                  <a:noFill/>
                </a:ln>
                <a:solidFill>
                  <a:schemeClr val="tx1"/>
                </a:solidFill>
                <a:effectLst/>
                <a:latin typeface="Arial" panose="020B0604020202020204" pitchFamily="34" charset="0"/>
              </a:rPr>
              <a:t>表示词条（关键字）在文本中出现的频率</a:t>
            </a:r>
            <a:r>
              <a:rPr kumimoji="0" lang="zh-CN" altLang="zh-CN"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这个数字通常会被归一化(一般是词频除以文章总词数), 以防止它偏向长的文件。</a:t>
            </a:r>
          </a:p>
          <a:p>
            <a:pPr marL="0" marR="0" lvl="0" indent="0" algn="l" defTabSz="914400" rtl="0" eaLnBrk="0" fontAlgn="base" latinLnBrk="0" hangingPunct="0">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r>
              <a:rPr kumimoji="0" lang="zh-CN" altLang="zh-CN" sz="1800" b="1" i="0" u="none" strike="noStrike" cap="none" normalizeH="0" baseline="0" dirty="0">
                <a:ln>
                  <a:noFill/>
                </a:ln>
                <a:solidFill>
                  <a:schemeClr val="tx1"/>
                </a:solidFill>
                <a:effectLst/>
                <a:latin typeface="Arial" panose="020B0604020202020204" pitchFamily="34" charset="0"/>
              </a:rPr>
              <a:t>公式：  </a:t>
            </a:r>
            <a:r>
              <a:rPr kumimoji="0" lang="zh-CN" altLang="zh-CN" sz="4300" b="1" i="0" u="none" strike="noStrike" cap="none" normalizeH="0" baseline="0" dirty="0">
                <a:ln>
                  <a:noFill/>
                </a:ln>
                <a:solidFill>
                  <a:schemeClr val="tx1"/>
                </a:solidFill>
                <a:effectLst/>
                <a:latin typeface="Arial" panose="020B0604020202020204" pitchFamily="34" charset="0"/>
              </a:rPr>
              <a:t>             </a:t>
            </a:r>
            <a:r>
              <a:rPr kumimoji="0" lang="zh-CN" altLang="zh-CN" sz="1800" b="0" i="0" u="none" strike="noStrike" cap="none" normalizeH="0" baseline="0" dirty="0">
                <a:ln>
                  <a:noFill/>
                </a:ln>
                <a:solidFill>
                  <a:schemeClr val="tx1"/>
                </a:solidFill>
                <a:effectLst/>
                <a:latin typeface="Arial" panose="020B0604020202020204" pitchFamily="34" charset="0"/>
              </a:rPr>
              <a:t>           </a:t>
            </a:r>
            <a:r>
              <a:rPr kumimoji="0" lang="zh-CN" altLang="zh-CN" sz="1800" b="1" i="0" u="none" strike="noStrike" cap="none" normalizeH="0" baseline="0" dirty="0">
                <a:ln>
                  <a:noFill/>
                </a:ln>
                <a:solidFill>
                  <a:schemeClr val="tx1"/>
                </a:solidFill>
                <a:effectLst/>
                <a:latin typeface="Arial" panose="020B0604020202020204" pitchFamily="34" charset="0"/>
              </a:rPr>
              <a:t>即：</a:t>
            </a:r>
            <a:r>
              <a:rPr kumimoji="0" lang="zh-CN" altLang="zh-CN" sz="1800" b="0" i="0" u="none" strike="noStrike" cap="none" normalizeH="0" baseline="0" dirty="0">
                <a:ln>
                  <a:noFill/>
                </a:ln>
                <a:solidFill>
                  <a:schemeClr val="tx1"/>
                </a:solidFill>
                <a:effectLst/>
                <a:latin typeface="Arial" panose="020B0604020202020204" pitchFamily="34" charset="0"/>
              </a:rPr>
              <a:t>  </a:t>
            </a:r>
            <a:r>
              <a:rPr kumimoji="0" lang="zh-CN" altLang="zh-CN" sz="40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2293" name="Picture 5">
            <a:extLst>
              <a:ext uri="{FF2B5EF4-FFF2-40B4-BE49-F238E27FC236}">
                <a16:creationId xmlns:a16="http://schemas.microsoft.com/office/drawing/2014/main" id="{B44DFB7D-943E-418C-9721-4AB130151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928" y="2393892"/>
            <a:ext cx="1914525" cy="69532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0F9BD5E8-943F-423C-95CA-CB867101DE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4399" y="2432602"/>
            <a:ext cx="3295650" cy="6477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2">
            <a:extLst>
              <a:ext uri="{FF2B5EF4-FFF2-40B4-BE49-F238E27FC236}">
                <a16:creationId xmlns:a16="http://schemas.microsoft.com/office/drawing/2014/main" id="{5F1C5FBC-16EE-4E1D-A2B8-8FF418BE7F9A}"/>
              </a:ext>
            </a:extLst>
          </p:cNvPr>
          <p:cNvSpPr>
            <a:spLocks noChangeArrowheads="1"/>
          </p:cNvSpPr>
          <p:nvPr/>
        </p:nvSpPr>
        <p:spPr bwMode="auto">
          <a:xfrm>
            <a:off x="1057563" y="3139305"/>
            <a:ext cx="109824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r>
              <a:rPr lang="zh-CN" altLang="zh-CN" dirty="0">
                <a:latin typeface="Arial" panose="020B0604020202020204" pitchFamily="34" charset="0"/>
              </a:rPr>
              <a:t> 以上式子中       是该词     在文件      中的出现次数，而分母则是在文件     中所有字词的出现次数之和。 </a:t>
            </a:r>
          </a:p>
        </p:txBody>
      </p:sp>
      <p:pic>
        <p:nvPicPr>
          <p:cNvPr id="12301" name="Picture 13" descr="n_{i,j}">
            <a:extLst>
              <a:ext uri="{FF2B5EF4-FFF2-40B4-BE49-F238E27FC236}">
                <a16:creationId xmlns:a16="http://schemas.microsoft.com/office/drawing/2014/main" id="{BDE8C278-53F9-4B80-829A-8398857FF0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8063" y="3282696"/>
            <a:ext cx="2571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2302" name="Picture 14" descr="t_{i}">
            <a:extLst>
              <a:ext uri="{FF2B5EF4-FFF2-40B4-BE49-F238E27FC236}">
                <a16:creationId xmlns:a16="http://schemas.microsoft.com/office/drawing/2014/main" id="{7C346B6F-B877-4AE1-A2B8-CBC39C7BD5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5936" y="3244595"/>
            <a:ext cx="1524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12303" name="Picture 15" descr="d_{j}">
            <a:extLst>
              <a:ext uri="{FF2B5EF4-FFF2-40B4-BE49-F238E27FC236}">
                <a16:creationId xmlns:a16="http://schemas.microsoft.com/office/drawing/2014/main" id="{C1678EC0-16FB-4657-A651-AD4AA46E72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3569" y="3258883"/>
            <a:ext cx="1524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2304" name="Picture 16" descr="d_{j}">
            <a:extLst>
              <a:ext uri="{FF2B5EF4-FFF2-40B4-BE49-F238E27FC236}">
                <a16:creationId xmlns:a16="http://schemas.microsoft.com/office/drawing/2014/main" id="{C4FD57AA-5F2A-47EC-B3D1-E2D0F96A26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5775" y="3238823"/>
            <a:ext cx="152400" cy="190500"/>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id="{ED6A2FA2-B0E6-4AB8-B3D4-5FD3F86FBB3B}"/>
              </a:ext>
            </a:extLst>
          </p:cNvPr>
          <p:cNvSpPr/>
          <p:nvPr/>
        </p:nvSpPr>
        <p:spPr>
          <a:xfrm>
            <a:off x="1140691" y="3646513"/>
            <a:ext cx="10450945" cy="1200329"/>
          </a:xfrm>
          <a:prstGeom prst="rect">
            <a:avLst/>
          </a:prstGeom>
        </p:spPr>
        <p:txBody>
          <a:bodyPr wrap="square">
            <a:spAutoFit/>
          </a:bodyPr>
          <a:lstStyle/>
          <a:p>
            <a:r>
              <a:rPr lang="zh-CN" altLang="en-US" b="1" dirty="0">
                <a:solidFill>
                  <a:srgbClr val="F33B45"/>
                </a:solidFill>
              </a:rPr>
              <a:t>逆向文件频率 </a:t>
            </a:r>
            <a:r>
              <a:rPr lang="en-US" altLang="zh-CN" b="1" dirty="0">
                <a:solidFill>
                  <a:srgbClr val="F33B45"/>
                </a:solidFill>
              </a:rPr>
              <a:t>(</a:t>
            </a:r>
            <a:r>
              <a:rPr lang="en-US" altLang="zh-CN" b="1" dirty="0" err="1">
                <a:solidFill>
                  <a:srgbClr val="F33B45"/>
                </a:solidFill>
              </a:rPr>
              <a:t>IDF</a:t>
            </a:r>
            <a:r>
              <a:rPr lang="en-US" altLang="zh-CN" b="1" dirty="0">
                <a:solidFill>
                  <a:srgbClr val="F33B45"/>
                </a:solidFill>
              </a:rPr>
              <a:t>) </a:t>
            </a:r>
            <a:r>
              <a:rPr lang="zh-CN" altLang="en-US" dirty="0"/>
              <a:t>：某一特定词语的</a:t>
            </a:r>
            <a:r>
              <a:rPr lang="en-US" altLang="zh-CN" dirty="0" err="1"/>
              <a:t>IDF</a:t>
            </a:r>
            <a:r>
              <a:rPr lang="zh-CN" altLang="en-US" dirty="0"/>
              <a:t>，可以由</a:t>
            </a:r>
            <a:r>
              <a:rPr lang="zh-CN" altLang="en-US" b="1" dirty="0"/>
              <a:t>总文件数目除以包含该词语的文件的数目</a:t>
            </a:r>
            <a:r>
              <a:rPr lang="zh-CN" altLang="en-US" dirty="0"/>
              <a:t>，</a:t>
            </a:r>
            <a:r>
              <a:rPr lang="zh-CN" altLang="en-US" b="1" dirty="0"/>
              <a:t>再将得到的商取对数得到</a:t>
            </a:r>
            <a:r>
              <a:rPr lang="zh-CN" altLang="en-US" dirty="0"/>
              <a:t>。</a:t>
            </a:r>
          </a:p>
          <a:p>
            <a:r>
              <a:rPr lang="en-US" altLang="zh-CN" dirty="0"/>
              <a:t>	   </a:t>
            </a:r>
            <a:r>
              <a:rPr lang="zh-CN" altLang="en-US" dirty="0"/>
              <a:t>如果包含词条</a:t>
            </a:r>
            <a:r>
              <a:rPr lang="en-US" altLang="zh-CN" dirty="0"/>
              <a:t>t</a:t>
            </a:r>
            <a:r>
              <a:rPr lang="zh-CN" altLang="en-US" dirty="0"/>
              <a:t>的文档越少</a:t>
            </a:r>
            <a:r>
              <a:rPr lang="en-US" altLang="zh-CN" dirty="0"/>
              <a:t>, </a:t>
            </a:r>
            <a:r>
              <a:rPr lang="en-US" altLang="zh-CN" dirty="0" err="1"/>
              <a:t>IDF</a:t>
            </a:r>
            <a:r>
              <a:rPr lang="zh-CN" altLang="en-US" dirty="0"/>
              <a:t>越大，则说明词条具有很好的类别区分能力。</a:t>
            </a:r>
            <a:endParaRPr lang="en-US" altLang="zh-CN" dirty="0"/>
          </a:p>
          <a:p>
            <a:r>
              <a:rPr lang="zh-CN" altLang="en-US" b="1" dirty="0"/>
              <a:t>         公式：                                                  </a:t>
            </a:r>
            <a:r>
              <a:rPr lang="zh-CN" altLang="zh-CN" b="1" dirty="0">
                <a:latin typeface="Arial" panose="020B0604020202020204" pitchFamily="34" charset="0"/>
              </a:rPr>
              <a:t>即：</a:t>
            </a:r>
            <a:r>
              <a:rPr lang="zh-CN" altLang="zh-CN" dirty="0">
                <a:latin typeface="Arial" panose="020B0604020202020204" pitchFamily="34" charset="0"/>
              </a:rPr>
              <a:t> </a:t>
            </a:r>
            <a:endParaRPr lang="zh-CN" altLang="en-US" dirty="0"/>
          </a:p>
        </p:txBody>
      </p:sp>
      <p:pic>
        <p:nvPicPr>
          <p:cNvPr id="12306" name="Picture 18">
            <a:extLst>
              <a:ext uri="{FF2B5EF4-FFF2-40B4-BE49-F238E27FC236}">
                <a16:creationId xmlns:a16="http://schemas.microsoft.com/office/drawing/2014/main" id="{0DF97F74-696A-41D0-9E7C-0B7074252E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3353" y="4845977"/>
            <a:ext cx="27051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2307" name="Picture 19">
            <a:extLst>
              <a:ext uri="{FF2B5EF4-FFF2-40B4-BE49-F238E27FC236}">
                <a16:creationId xmlns:a16="http://schemas.microsoft.com/office/drawing/2014/main" id="{03860314-BB48-4361-9D7A-826850C490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0637" y="4845977"/>
            <a:ext cx="6315075" cy="79057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20">
            <a:extLst>
              <a:ext uri="{FF2B5EF4-FFF2-40B4-BE49-F238E27FC236}">
                <a16:creationId xmlns:a16="http://schemas.microsoft.com/office/drawing/2014/main" id="{7818539B-DEE6-4D60-ABDA-B6BBD24B8E0E}"/>
              </a:ext>
            </a:extLst>
          </p:cNvPr>
          <p:cNvSpPr>
            <a:spLocks noChangeArrowheads="1"/>
          </p:cNvSpPr>
          <p:nvPr/>
        </p:nvSpPr>
        <p:spPr bwMode="auto">
          <a:xfrm>
            <a:off x="1057562" y="5496564"/>
            <a:ext cx="1053407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effectLst/>
                <a:latin typeface="Arial" panose="020B0604020202020204" pitchFamily="34" charset="0"/>
              </a:rPr>
              <a:t>|D|：语料库中的文件总数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effectLst/>
                <a:latin typeface="Arial" panose="020B0604020202020204" pitchFamily="34" charset="0"/>
              </a:rPr>
              <a:t>  </a:t>
            </a:r>
            <a:r>
              <a:rPr kumimoji="0" lang="zh-CN" altLang="zh-CN" sz="1200" b="0" i="0" u="none" strike="noStrike" cap="none" normalizeH="0" baseline="0" dirty="0">
                <a:ln>
                  <a:noFill/>
                </a:ln>
                <a:effectLst/>
                <a:latin typeface="Arial" panose="020B0604020202020204" pitchFamily="34" charset="0"/>
              </a:rPr>
              <a:t>                        </a:t>
            </a:r>
            <a:r>
              <a:rPr kumimoji="0" lang="zh-CN" altLang="zh-CN" sz="1800" b="0" i="0" u="none" strike="noStrike" cap="none" normalizeH="0" baseline="0" dirty="0">
                <a:ln>
                  <a:noFill/>
                </a:ln>
                <a:effectLst/>
                <a:latin typeface="Arial" panose="020B0604020202020204" pitchFamily="34" charset="0"/>
              </a:rPr>
              <a:t>：包含词语  </a:t>
            </a:r>
            <a:r>
              <a:rPr kumimoji="0" lang="zh-CN" altLang="zh-CN" sz="900" b="0" i="0" u="none" strike="noStrike" cap="none" normalizeH="0" baseline="0" dirty="0">
                <a:ln>
                  <a:noFill/>
                </a:ln>
                <a:effectLst/>
                <a:latin typeface="Arial" panose="020B0604020202020204" pitchFamily="34" charset="0"/>
              </a:rPr>
              <a:t>    </a:t>
            </a:r>
            <a:r>
              <a:rPr kumimoji="0" lang="zh-CN" altLang="zh-CN" sz="1800" b="0" i="0" u="none" strike="noStrike" cap="none" normalizeH="0" baseline="0" dirty="0">
                <a:ln>
                  <a:noFill/>
                </a:ln>
                <a:effectLst/>
                <a:latin typeface="Arial" panose="020B0604020202020204" pitchFamily="34" charset="0"/>
              </a:rPr>
              <a:t>的文件数目（即  </a:t>
            </a:r>
            <a:r>
              <a:rPr kumimoji="0" lang="zh-CN" altLang="zh-CN" sz="1200" b="0" i="0" u="none" strike="noStrike" cap="none" normalizeH="0" baseline="0" dirty="0">
                <a:ln>
                  <a:noFill/>
                </a:ln>
                <a:effectLst/>
                <a:latin typeface="Arial" panose="020B0604020202020204" pitchFamily="34" charset="0"/>
              </a:rPr>
              <a:t>              </a:t>
            </a:r>
            <a:r>
              <a:rPr kumimoji="0" lang="zh-CN" altLang="zh-CN" sz="1800" b="0" i="0" u="none" strike="noStrike" cap="none" normalizeH="0" baseline="0" dirty="0">
                <a:ln>
                  <a:noFill/>
                </a:ln>
                <a:effectLst/>
                <a:latin typeface="Arial" panose="020B0604020202020204" pitchFamily="34" charset="0"/>
              </a:rPr>
              <a:t>的文件数目）如果该词语不在语料库中，就会导致被除数为零，</a:t>
            </a:r>
            <a:r>
              <a:rPr lang="zh-CN" altLang="zh-CN" dirty="0">
                <a:latin typeface="Arial" panose="020B0604020202020204" pitchFamily="34" charset="0"/>
              </a:rPr>
              <a:t>因此一般情况下使用  </a:t>
            </a:r>
            <a:r>
              <a:rPr kumimoji="0" lang="zh-CN" altLang="zh-CN" sz="1200" b="1" i="0" u="none" strike="noStrike" cap="none" normalizeH="0" baseline="0" dirty="0">
                <a:ln>
                  <a:noFill/>
                </a:ln>
                <a:effectLst/>
                <a:latin typeface="Arial" panose="020B0604020202020204" pitchFamily="34" charset="0"/>
              </a:rPr>
              <a:t>                                </a:t>
            </a:r>
            <a:endParaRPr kumimoji="0" lang="zh-CN" altLang="zh-CN"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Arial" panose="020B0604020202020204" pitchFamily="34" charset="0"/>
            </a:endParaRPr>
          </a:p>
        </p:txBody>
      </p:sp>
      <p:pic>
        <p:nvPicPr>
          <p:cNvPr id="12309" name="Picture 21" descr="|\{ j: t_{i} \in d_{j}\}|">
            <a:extLst>
              <a:ext uri="{FF2B5EF4-FFF2-40B4-BE49-F238E27FC236}">
                <a16:creationId xmlns:a16="http://schemas.microsoft.com/office/drawing/2014/main" id="{09DE5951-3CEE-4FE9-AAA7-513FCE0152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4816" y="6164174"/>
            <a:ext cx="10287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12310" name="Picture 22" descr="t_{i}">
            <a:extLst>
              <a:ext uri="{FF2B5EF4-FFF2-40B4-BE49-F238E27FC236}">
                <a16:creationId xmlns:a16="http://schemas.microsoft.com/office/drawing/2014/main" id="{F1CCE48D-874D-4065-9B3D-A3A1A23C23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440" y="6159028"/>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2311" name="Picture 23" descr="n_{i,j} \neq 0">
            <a:extLst>
              <a:ext uri="{FF2B5EF4-FFF2-40B4-BE49-F238E27FC236}">
                <a16:creationId xmlns:a16="http://schemas.microsoft.com/office/drawing/2014/main" id="{26E8D14C-715E-4755-94EF-70A6E481A2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54720" y="6135215"/>
            <a:ext cx="600075" cy="200025"/>
          </a:xfrm>
          <a:prstGeom prst="rect">
            <a:avLst/>
          </a:prstGeom>
          <a:noFill/>
          <a:extLst>
            <a:ext uri="{909E8E84-426E-40DD-AFC4-6F175D3DCCD1}">
              <a14:hiddenFill xmlns:a14="http://schemas.microsoft.com/office/drawing/2010/main">
                <a:solidFill>
                  <a:srgbClr val="FFFFFF"/>
                </a:solidFill>
              </a14:hiddenFill>
            </a:ext>
          </a:extLst>
        </p:spPr>
      </p:pic>
      <p:pic>
        <p:nvPicPr>
          <p:cNvPr id="12312" name="Picture 24" descr="1 + |\{j : t_{i} \in d_{j}\}|">
            <a:extLst>
              <a:ext uri="{FF2B5EF4-FFF2-40B4-BE49-F238E27FC236}">
                <a16:creationId xmlns:a16="http://schemas.microsoft.com/office/drawing/2014/main" id="{80164DA8-0865-4F9F-9D71-D744BD82302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62196" y="6454540"/>
            <a:ext cx="1362075"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791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49635EF-556B-4E59-A273-0618EA9FEF22}"/>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四、关键词提取</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6478E47A-69FD-4C8B-9E8D-E240DFF92681}"/>
              </a:ext>
            </a:extLst>
          </p:cNvPr>
          <p:cNvSpPr/>
          <p:nvPr/>
        </p:nvSpPr>
        <p:spPr>
          <a:xfrm>
            <a:off x="970103" y="509303"/>
            <a:ext cx="1818126" cy="369332"/>
          </a:xfrm>
          <a:prstGeom prst="rect">
            <a:avLst/>
          </a:prstGeom>
        </p:spPr>
        <p:txBody>
          <a:bodyPr wrap="none">
            <a:spAutoFit/>
          </a:bodyPr>
          <a:lstStyle/>
          <a:p>
            <a:r>
              <a:rPr lang="en-US" altLang="zh-CN" b="1" dirty="0">
                <a:solidFill>
                  <a:srgbClr val="C00000"/>
                </a:solidFill>
              </a:rPr>
              <a:t>4.2</a:t>
            </a:r>
            <a:r>
              <a:rPr lang="zh-CN" altLang="en-US" b="1" dirty="0">
                <a:solidFill>
                  <a:srgbClr val="C00000"/>
                </a:solidFill>
              </a:rPr>
              <a:t>、</a:t>
            </a:r>
            <a:r>
              <a:rPr lang="en-US" altLang="zh-CN" b="1" dirty="0">
                <a:solidFill>
                  <a:srgbClr val="C00000"/>
                </a:solidFill>
              </a:rPr>
              <a:t>TF-</a:t>
            </a:r>
            <a:r>
              <a:rPr lang="en-US" altLang="zh-CN" b="1" dirty="0" err="1">
                <a:solidFill>
                  <a:srgbClr val="C00000"/>
                </a:solidFill>
              </a:rPr>
              <a:t>IDF</a:t>
            </a:r>
            <a:r>
              <a:rPr lang="zh-CN" altLang="en-US" b="1" dirty="0">
                <a:solidFill>
                  <a:srgbClr val="C00000"/>
                </a:solidFill>
              </a:rPr>
              <a:t>算法</a:t>
            </a:r>
          </a:p>
        </p:txBody>
      </p:sp>
      <p:sp>
        <p:nvSpPr>
          <p:cNvPr id="6" name="Rectangle 1">
            <a:extLst>
              <a:ext uri="{FF2B5EF4-FFF2-40B4-BE49-F238E27FC236}">
                <a16:creationId xmlns:a16="http://schemas.microsoft.com/office/drawing/2014/main" id="{7911CA6A-F156-4C09-AA28-E0C56851393A}"/>
              </a:ext>
            </a:extLst>
          </p:cNvPr>
          <p:cNvSpPr>
            <a:spLocks noChangeArrowheads="1"/>
          </p:cNvSpPr>
          <p:nvPr/>
        </p:nvSpPr>
        <p:spPr bwMode="auto">
          <a:xfrm>
            <a:off x="1145593" y="1078498"/>
            <a:ext cx="1041833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然后</a:t>
            </a:r>
            <a:r>
              <a:rPr kumimoji="0" lang="zh-CN" altLang="zh-CN" sz="12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某一特定文件内的高词语频率，以及该词语在整个文件集合中的低文件频率，可以产生出高权重的TF-IDF。因此，</a:t>
            </a:r>
            <a:r>
              <a:rPr kumimoji="0" lang="zh-CN" altLang="zh-CN" sz="1800" b="0" i="0" u="none" strike="noStrike" cap="none" normalizeH="0" baseline="0" dirty="0">
                <a:ln>
                  <a:noFill/>
                </a:ln>
                <a:solidFill>
                  <a:srgbClr val="0000FF"/>
                </a:solidFill>
                <a:effectLst/>
                <a:latin typeface="Arial" panose="020B0604020202020204" pitchFamily="34" charset="0"/>
              </a:rPr>
              <a:t>TF-IDF倾向于过滤掉常见的词语，保留重要的词语</a:t>
            </a:r>
            <a:r>
              <a:rPr kumimoji="0" lang="zh-CN" altLang="zh-CN" sz="1800" b="0" i="0" u="none" strike="noStrike" cap="none" normalizeH="0" baseline="0" dirty="0">
                <a:ln>
                  <a:noFill/>
                </a:ln>
                <a:solidFill>
                  <a:schemeClr val="tx1"/>
                </a:solidFill>
                <a:effectLst/>
                <a:latin typeface="Arial" panose="020B0604020202020204" pitchFamily="34" charset="0"/>
              </a:rPr>
              <a:t>。</a:t>
            </a:r>
          </a:p>
        </p:txBody>
      </p:sp>
      <p:pic>
        <p:nvPicPr>
          <p:cNvPr id="13314" name="Picture 2" descr="\mathrm{tf{}idf_{i,j}} = \mathrm{tf_{i,j}} \times  \mathrm{idf_{i}}">
            <a:extLst>
              <a:ext uri="{FF2B5EF4-FFF2-40B4-BE49-F238E27FC236}">
                <a16:creationId xmlns:a16="http://schemas.microsoft.com/office/drawing/2014/main" id="{AB214EE2-DBE5-4580-BCF8-9AD104EC3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49" y="1145828"/>
            <a:ext cx="1741109" cy="24605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7E024245-392A-4F8B-A181-AC41D708D1FA}"/>
              </a:ext>
            </a:extLst>
          </p:cNvPr>
          <p:cNvSpPr/>
          <p:nvPr/>
        </p:nvSpPr>
        <p:spPr>
          <a:xfrm>
            <a:off x="970104" y="2515075"/>
            <a:ext cx="10723132" cy="1754326"/>
          </a:xfrm>
          <a:prstGeom prst="rect">
            <a:avLst/>
          </a:prstGeom>
        </p:spPr>
        <p:txBody>
          <a:bodyPr wrap="square">
            <a:spAutoFit/>
          </a:bodyPr>
          <a:lstStyle/>
          <a:p>
            <a:r>
              <a:rPr lang="zh-CN" altLang="en-US" dirty="0"/>
              <a:t>示例一：</a:t>
            </a:r>
            <a:endParaRPr lang="en-US" altLang="zh-CN" dirty="0"/>
          </a:p>
          <a:p>
            <a:r>
              <a:rPr lang="en-US" altLang="zh-CN" dirty="0"/>
              <a:t>	</a:t>
            </a:r>
            <a:r>
              <a:rPr lang="zh-CN" altLang="en-US" dirty="0"/>
              <a:t>假如：一篇文件的</a:t>
            </a:r>
            <a:r>
              <a:rPr lang="zh-CN" altLang="en-US" dirty="0">
                <a:solidFill>
                  <a:srgbClr val="C00000"/>
                </a:solidFill>
              </a:rPr>
              <a:t>总词语数</a:t>
            </a:r>
            <a:r>
              <a:rPr lang="zh-CN" altLang="en-US" dirty="0"/>
              <a:t>是</a:t>
            </a:r>
            <a:r>
              <a:rPr lang="en-US" altLang="zh-CN" dirty="0"/>
              <a:t>100</a:t>
            </a:r>
            <a:r>
              <a:rPr lang="zh-CN" altLang="en-US" dirty="0"/>
              <a:t>个，而</a:t>
            </a:r>
            <a:r>
              <a:rPr lang="zh-CN" altLang="en-US" dirty="0">
                <a:solidFill>
                  <a:srgbClr val="C00000"/>
                </a:solidFill>
              </a:rPr>
              <a:t>词语</a:t>
            </a:r>
            <a:r>
              <a:rPr lang="zh-CN" altLang="en-US" dirty="0"/>
              <a:t>“母牛”出现了</a:t>
            </a:r>
            <a:r>
              <a:rPr lang="en-US" altLang="zh-CN" dirty="0"/>
              <a:t>3</a:t>
            </a:r>
            <a:r>
              <a:rPr lang="zh-CN" altLang="en-US" dirty="0"/>
              <a:t>次，那么“母牛”一词在该文件中的词频就是</a:t>
            </a:r>
            <a:r>
              <a:rPr lang="en-US" altLang="zh-CN" dirty="0"/>
              <a:t>3/100=0.03</a:t>
            </a:r>
            <a:r>
              <a:rPr lang="zh-CN" altLang="en-US" dirty="0"/>
              <a:t>。一个计算文件频率 </a:t>
            </a:r>
            <a:r>
              <a:rPr lang="en-US" altLang="zh-CN" dirty="0"/>
              <a:t>(DF) </a:t>
            </a:r>
            <a:r>
              <a:rPr lang="zh-CN" altLang="en-US" dirty="0"/>
              <a:t>的方法是测定有多少份文件出现过“母牛”一词，然后除以文件集里包含的文件总数。</a:t>
            </a:r>
            <a:endParaRPr lang="en-US" altLang="zh-CN" dirty="0"/>
          </a:p>
          <a:p>
            <a:r>
              <a:rPr lang="en-US" altLang="zh-CN" dirty="0"/>
              <a:t>	</a:t>
            </a:r>
            <a:r>
              <a:rPr lang="zh-CN" altLang="en-US" dirty="0"/>
              <a:t>所以，如果“母牛”一词在</a:t>
            </a:r>
            <a:r>
              <a:rPr lang="en-US" altLang="zh-CN" dirty="0"/>
              <a:t>1,000</a:t>
            </a:r>
            <a:r>
              <a:rPr lang="zh-CN" altLang="en-US" dirty="0"/>
              <a:t>份文件出现过，而文件总数是</a:t>
            </a:r>
            <a:r>
              <a:rPr lang="en-US" altLang="zh-CN" dirty="0"/>
              <a:t>10,000,000</a:t>
            </a:r>
            <a:r>
              <a:rPr lang="zh-CN" altLang="en-US" dirty="0"/>
              <a:t>份的话，其逆向文件频率就是 </a:t>
            </a:r>
            <a:r>
              <a:rPr lang="en-US" altLang="zh-CN" dirty="0"/>
              <a:t>log(10,000,000 / 1,000)=4</a:t>
            </a:r>
            <a:r>
              <a:rPr lang="zh-CN" altLang="en-US" dirty="0"/>
              <a:t>。最后的</a:t>
            </a:r>
            <a:r>
              <a:rPr lang="en-US" altLang="zh-CN" dirty="0"/>
              <a:t>TF-</a:t>
            </a:r>
            <a:r>
              <a:rPr lang="en-US" altLang="zh-CN" dirty="0" err="1"/>
              <a:t>IDF</a:t>
            </a:r>
            <a:r>
              <a:rPr lang="zh-CN" altLang="en-US" dirty="0"/>
              <a:t>的分数为</a:t>
            </a:r>
            <a:r>
              <a:rPr lang="en-US" altLang="zh-CN" dirty="0"/>
              <a:t>0.03 * 4=0.12</a:t>
            </a:r>
            <a:r>
              <a:rPr lang="zh-CN" altLang="en-US" dirty="0"/>
              <a:t>。</a:t>
            </a:r>
          </a:p>
        </p:txBody>
      </p:sp>
    </p:spTree>
    <p:extLst>
      <p:ext uri="{BB962C8B-B14F-4D97-AF65-F5344CB8AC3E}">
        <p14:creationId xmlns:p14="http://schemas.microsoft.com/office/powerpoint/2010/main" val="1371100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B47FAE-799B-45CE-88E8-075B2F256CDF}"/>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四、关键词提取</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27139485-5392-4140-A818-4653C834CE6A}"/>
              </a:ext>
            </a:extLst>
          </p:cNvPr>
          <p:cNvSpPr/>
          <p:nvPr/>
        </p:nvSpPr>
        <p:spPr>
          <a:xfrm>
            <a:off x="970103" y="509303"/>
            <a:ext cx="2241319" cy="369332"/>
          </a:xfrm>
          <a:prstGeom prst="rect">
            <a:avLst/>
          </a:prstGeom>
        </p:spPr>
        <p:txBody>
          <a:bodyPr wrap="none">
            <a:spAutoFit/>
          </a:bodyPr>
          <a:lstStyle/>
          <a:p>
            <a:r>
              <a:rPr lang="en-US" altLang="zh-CN" b="1" dirty="0">
                <a:solidFill>
                  <a:srgbClr val="C00000"/>
                </a:solidFill>
              </a:rPr>
              <a:t>4.2</a:t>
            </a:r>
            <a:r>
              <a:rPr lang="zh-CN" altLang="en-US" b="1" dirty="0">
                <a:solidFill>
                  <a:srgbClr val="C00000"/>
                </a:solidFill>
              </a:rPr>
              <a:t>、</a:t>
            </a:r>
            <a:r>
              <a:rPr lang="en-US" altLang="zh-CN" b="1" dirty="0" err="1">
                <a:solidFill>
                  <a:srgbClr val="C00000"/>
                </a:solidFill>
              </a:rPr>
              <a:t>TEXTRANK</a:t>
            </a:r>
            <a:r>
              <a:rPr lang="zh-CN" altLang="en-US" b="1" dirty="0">
                <a:solidFill>
                  <a:srgbClr val="C00000"/>
                </a:solidFill>
              </a:rPr>
              <a:t>算法</a:t>
            </a:r>
          </a:p>
        </p:txBody>
      </p:sp>
      <p:sp>
        <p:nvSpPr>
          <p:cNvPr id="17" name="矩形 16">
            <a:extLst>
              <a:ext uri="{FF2B5EF4-FFF2-40B4-BE49-F238E27FC236}">
                <a16:creationId xmlns:a16="http://schemas.microsoft.com/office/drawing/2014/main" id="{561FC683-43F6-41E4-8BA4-0B817359329E}"/>
              </a:ext>
            </a:extLst>
          </p:cNvPr>
          <p:cNvSpPr/>
          <p:nvPr/>
        </p:nvSpPr>
        <p:spPr>
          <a:xfrm>
            <a:off x="1325878" y="1083072"/>
            <a:ext cx="10561322" cy="4524315"/>
          </a:xfrm>
          <a:prstGeom prst="rect">
            <a:avLst/>
          </a:prstGeom>
        </p:spPr>
        <p:txBody>
          <a:bodyPr wrap="square">
            <a:spAutoFit/>
          </a:bodyPr>
          <a:lstStyle/>
          <a:p>
            <a:r>
              <a:rPr lang="en-US" altLang="zh-CN" dirty="0" err="1"/>
              <a:t>TextRank</a:t>
            </a:r>
            <a:r>
              <a:rPr lang="zh-CN" altLang="en-US" dirty="0"/>
              <a:t>的灵感来源于大名鼎鼎的</a:t>
            </a:r>
            <a:r>
              <a:rPr lang="en-US" altLang="zh-CN" dirty="0"/>
              <a:t>PageRank</a:t>
            </a:r>
            <a:r>
              <a:rPr lang="zh-CN" altLang="en-US" dirty="0"/>
              <a:t>算法，这是一个用作网页重要度排序的算法。</a:t>
            </a:r>
            <a:endParaRPr lang="en-US" altLang="zh-CN" dirty="0"/>
          </a:p>
          <a:p>
            <a:endParaRPr lang="en-US" altLang="zh-CN" dirty="0"/>
          </a:p>
          <a:p>
            <a:r>
              <a:rPr lang="en-US" altLang="zh-CN" b="1" dirty="0"/>
              <a:t>PageRank</a:t>
            </a:r>
            <a:r>
              <a:rPr lang="zh-CN" altLang="en-US" b="1" dirty="0"/>
              <a:t>算法（</a:t>
            </a:r>
            <a:r>
              <a:rPr lang="en-US" altLang="zh-CN" b="1" dirty="0"/>
              <a:t>PR</a:t>
            </a:r>
            <a:r>
              <a:rPr lang="zh-CN" altLang="en-US" b="1" dirty="0"/>
              <a:t>值）</a:t>
            </a:r>
            <a:r>
              <a:rPr lang="zh-CN" altLang="en-US" dirty="0"/>
              <a:t>：</a:t>
            </a:r>
            <a:r>
              <a:rPr lang="en-US" altLang="zh-CN" dirty="0"/>
              <a:t> PageRank</a:t>
            </a:r>
            <a:r>
              <a:rPr lang="zh-CN" altLang="en-US" dirty="0"/>
              <a:t>最开始用来计算网页的重要性。整个</a:t>
            </a:r>
            <a:r>
              <a:rPr lang="en-US" altLang="zh-CN" dirty="0"/>
              <a:t>www</a:t>
            </a:r>
            <a:r>
              <a:rPr lang="zh-CN" altLang="en-US" dirty="0"/>
              <a:t>可以看作一张有向图图，节点是网页。如果网页</a:t>
            </a:r>
            <a:r>
              <a:rPr lang="en-US" altLang="zh-CN" dirty="0"/>
              <a:t>A</a:t>
            </a:r>
            <a:r>
              <a:rPr lang="zh-CN" altLang="en-US" dirty="0"/>
              <a:t>存在到网页</a:t>
            </a:r>
            <a:r>
              <a:rPr lang="en-US" altLang="zh-CN" dirty="0"/>
              <a:t>B</a:t>
            </a:r>
            <a:r>
              <a:rPr lang="zh-CN" altLang="en-US" dirty="0"/>
              <a:t>的链接，那么有一条从网页</a:t>
            </a:r>
            <a:r>
              <a:rPr lang="en-US" altLang="zh-CN" dirty="0"/>
              <a:t>A</a:t>
            </a:r>
            <a:r>
              <a:rPr lang="zh-CN" altLang="en-US" dirty="0"/>
              <a:t>指向网页</a:t>
            </a:r>
            <a:r>
              <a:rPr lang="en-US" altLang="zh-CN" dirty="0"/>
              <a:t>B</a:t>
            </a:r>
            <a:r>
              <a:rPr lang="zh-CN" altLang="en-US" dirty="0"/>
              <a:t>的有向边。</a:t>
            </a:r>
          </a:p>
          <a:p>
            <a:r>
              <a:rPr lang="zh-CN" altLang="en-US" dirty="0"/>
              <a:t> </a:t>
            </a:r>
          </a:p>
          <a:p>
            <a:r>
              <a:rPr lang="zh-CN" altLang="en-US" dirty="0"/>
              <a:t>构造完图后，使用下面的公式：</a:t>
            </a:r>
          </a:p>
          <a:p>
            <a:endParaRPr lang="en-US" altLang="zh-CN" dirty="0"/>
          </a:p>
          <a:p>
            <a:endParaRPr lang="en-US" altLang="zh-CN" dirty="0"/>
          </a:p>
          <a:p>
            <a:endParaRPr lang="en-US" altLang="zh-CN" dirty="0"/>
          </a:p>
          <a:p>
            <a:endParaRPr lang="en-US" altLang="zh-CN" dirty="0"/>
          </a:p>
          <a:p>
            <a:r>
              <a:rPr lang="en-US" altLang="zh-CN" dirty="0"/>
              <a:t>PR(Vi)</a:t>
            </a:r>
            <a:r>
              <a:rPr lang="zh-CN" altLang="en-US" dirty="0"/>
              <a:t>表示结点</a:t>
            </a:r>
            <a:r>
              <a:rPr lang="en-US" altLang="zh-CN" dirty="0"/>
              <a:t>Vi</a:t>
            </a:r>
            <a:r>
              <a:rPr lang="zh-CN" altLang="en-US" dirty="0"/>
              <a:t>的</a:t>
            </a:r>
            <a:r>
              <a:rPr lang="en-US" altLang="zh-CN" dirty="0"/>
              <a:t>rank</a:t>
            </a:r>
            <a:r>
              <a:rPr lang="zh-CN" altLang="en-US" dirty="0"/>
              <a:t>值，</a:t>
            </a:r>
            <a:r>
              <a:rPr lang="en-US" altLang="zh-CN" dirty="0"/>
              <a:t>d</a:t>
            </a:r>
            <a:r>
              <a:rPr lang="zh-CN" altLang="en-US" dirty="0"/>
              <a:t>是阻尼系数用于做平滑，一般设置为</a:t>
            </a:r>
            <a:r>
              <a:rPr lang="en-US" altLang="zh-CN" dirty="0"/>
              <a:t>0.85</a:t>
            </a:r>
            <a:r>
              <a:rPr lang="zh-CN" altLang="en-US" dirty="0"/>
              <a:t>。</a:t>
            </a:r>
            <a:endParaRPr lang="en-US" altLang="zh-CN" dirty="0"/>
          </a:p>
          <a:p>
            <a:r>
              <a:rPr lang="en-US" altLang="zh-CN" dirty="0"/>
              <a:t>In(Vi)</a:t>
            </a:r>
            <a:r>
              <a:rPr lang="zh-CN" altLang="en-US" dirty="0"/>
              <a:t>是存在指向网页</a:t>
            </a:r>
            <a:r>
              <a:rPr lang="en-US" altLang="zh-CN" dirty="0" err="1"/>
              <a:t>i</a:t>
            </a:r>
            <a:r>
              <a:rPr lang="zh-CN" altLang="en-US" dirty="0"/>
              <a:t>的链接的网页集合。</a:t>
            </a:r>
            <a:endParaRPr lang="en-US" altLang="zh-CN" dirty="0"/>
          </a:p>
          <a:p>
            <a:r>
              <a:rPr lang="en-US" altLang="zh-CN" dirty="0"/>
              <a:t>Out(</a:t>
            </a:r>
            <a:r>
              <a:rPr lang="en-US" altLang="zh-CN" dirty="0" err="1"/>
              <a:t>Vj</a:t>
            </a:r>
            <a:r>
              <a:rPr lang="en-US" altLang="zh-CN" dirty="0"/>
              <a:t>)</a:t>
            </a:r>
            <a:r>
              <a:rPr lang="zh-CN" altLang="en-US" dirty="0"/>
              <a:t>是网页</a:t>
            </a:r>
            <a:r>
              <a:rPr lang="en-US" altLang="zh-CN" dirty="0"/>
              <a:t>j</a:t>
            </a:r>
            <a:r>
              <a:rPr lang="zh-CN" altLang="en-US" dirty="0"/>
              <a:t>中的链接存在的链接指向的网页的集合。</a:t>
            </a:r>
            <a:endParaRPr lang="en-US" altLang="zh-CN" dirty="0"/>
          </a:p>
          <a:p>
            <a:r>
              <a:rPr lang="en-US" altLang="zh-CN" dirty="0"/>
              <a:t>|Out(</a:t>
            </a:r>
            <a:r>
              <a:rPr lang="en-US" altLang="zh-CN" dirty="0" err="1"/>
              <a:t>Vj</a:t>
            </a:r>
            <a:r>
              <a:rPr lang="en-US" altLang="zh-CN" dirty="0"/>
              <a:t>)|</a:t>
            </a:r>
            <a:r>
              <a:rPr lang="zh-CN" altLang="en-US" dirty="0"/>
              <a:t>是集合中元素的个数。</a:t>
            </a:r>
            <a:br>
              <a:rPr lang="zh-CN" altLang="en-US" dirty="0"/>
            </a:br>
            <a:br>
              <a:rPr lang="zh-CN" altLang="en-US" dirty="0"/>
            </a:br>
            <a:endParaRPr lang="zh-CN" altLang="en-US" dirty="0"/>
          </a:p>
        </p:txBody>
      </p:sp>
      <p:pic>
        <p:nvPicPr>
          <p:cNvPr id="1026" name="Picture 2">
            <a:extLst>
              <a:ext uri="{FF2B5EF4-FFF2-40B4-BE49-F238E27FC236}">
                <a16:creationId xmlns:a16="http://schemas.microsoft.com/office/drawing/2014/main" id="{79024624-9FAB-48D9-A568-5D3DE55B4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954" y="2557300"/>
            <a:ext cx="6619258" cy="106492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F64D0F56-932D-49DA-8CD8-73D5B826E21D}"/>
              </a:ext>
            </a:extLst>
          </p:cNvPr>
          <p:cNvSpPr txBox="1"/>
          <p:nvPr/>
        </p:nvSpPr>
        <p:spPr>
          <a:xfrm>
            <a:off x="9888855" y="5859462"/>
            <a:ext cx="1741170" cy="369332"/>
          </a:xfrm>
          <a:prstGeom prst="rect">
            <a:avLst/>
          </a:prstGeom>
          <a:noFill/>
        </p:spPr>
        <p:txBody>
          <a:bodyPr wrap="square" rtlCol="0">
            <a:spAutoFit/>
          </a:bodyPr>
          <a:lstStyle/>
          <a:p>
            <a:r>
              <a:rPr lang="zh-CN" altLang="en-US" dirty="0">
                <a:hlinkClick r:id="rId3"/>
              </a:rPr>
              <a:t>理解</a:t>
            </a:r>
            <a:r>
              <a:rPr lang="en-US" altLang="zh-CN" dirty="0" err="1">
                <a:hlinkClick r:id="rId3"/>
              </a:rPr>
              <a:t>TextRank</a:t>
            </a:r>
            <a:endParaRPr lang="en-US" altLang="zh-CN" dirty="0"/>
          </a:p>
        </p:txBody>
      </p:sp>
    </p:spTree>
    <p:extLst>
      <p:ext uri="{BB962C8B-B14F-4D97-AF65-F5344CB8AC3E}">
        <p14:creationId xmlns:p14="http://schemas.microsoft.com/office/powerpoint/2010/main" val="2954791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5D267D2-8A7A-4264-A8EB-C1B2D3561A5F}"/>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四、关键词提取</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6A19A42A-3C66-4714-B1C0-B85FEB176FE0}"/>
              </a:ext>
            </a:extLst>
          </p:cNvPr>
          <p:cNvSpPr/>
          <p:nvPr/>
        </p:nvSpPr>
        <p:spPr>
          <a:xfrm>
            <a:off x="970103" y="509303"/>
            <a:ext cx="2241319" cy="369332"/>
          </a:xfrm>
          <a:prstGeom prst="rect">
            <a:avLst/>
          </a:prstGeom>
        </p:spPr>
        <p:txBody>
          <a:bodyPr wrap="none">
            <a:spAutoFit/>
          </a:bodyPr>
          <a:lstStyle/>
          <a:p>
            <a:r>
              <a:rPr lang="en-US" altLang="zh-CN" b="1" dirty="0">
                <a:solidFill>
                  <a:srgbClr val="C00000"/>
                </a:solidFill>
              </a:rPr>
              <a:t>4.2</a:t>
            </a:r>
            <a:r>
              <a:rPr lang="zh-CN" altLang="en-US" b="1" dirty="0">
                <a:solidFill>
                  <a:srgbClr val="C00000"/>
                </a:solidFill>
              </a:rPr>
              <a:t>、</a:t>
            </a:r>
            <a:r>
              <a:rPr lang="en-US" altLang="zh-CN" b="1" dirty="0" err="1">
                <a:solidFill>
                  <a:srgbClr val="C00000"/>
                </a:solidFill>
              </a:rPr>
              <a:t>TEXTRANK</a:t>
            </a:r>
            <a:r>
              <a:rPr lang="zh-CN" altLang="en-US" b="1" dirty="0">
                <a:solidFill>
                  <a:srgbClr val="C00000"/>
                </a:solidFill>
              </a:rPr>
              <a:t>算法</a:t>
            </a:r>
          </a:p>
        </p:txBody>
      </p:sp>
      <p:sp>
        <p:nvSpPr>
          <p:cNvPr id="2" name="矩形 1">
            <a:extLst>
              <a:ext uri="{FF2B5EF4-FFF2-40B4-BE49-F238E27FC236}">
                <a16:creationId xmlns:a16="http://schemas.microsoft.com/office/drawing/2014/main" id="{038F9B5C-FDC8-42CD-B163-41D1DF9D9214}"/>
              </a:ext>
            </a:extLst>
          </p:cNvPr>
          <p:cNvSpPr/>
          <p:nvPr/>
        </p:nvSpPr>
        <p:spPr>
          <a:xfrm>
            <a:off x="1147481" y="1034988"/>
            <a:ext cx="9762565" cy="369332"/>
          </a:xfrm>
          <a:prstGeom prst="rect">
            <a:avLst/>
          </a:prstGeom>
        </p:spPr>
        <p:txBody>
          <a:bodyPr wrap="square">
            <a:spAutoFit/>
          </a:bodyPr>
          <a:lstStyle/>
          <a:p>
            <a:r>
              <a:rPr lang="zh-CN" altLang="en-US" b="1" dirty="0"/>
              <a:t>网页之间的链接关系可以用图表示，那么怎么把一个句子（可以看作词的序列）构建成图呢？</a:t>
            </a:r>
          </a:p>
        </p:txBody>
      </p:sp>
      <p:sp>
        <p:nvSpPr>
          <p:cNvPr id="3" name="矩形 2">
            <a:extLst>
              <a:ext uri="{FF2B5EF4-FFF2-40B4-BE49-F238E27FC236}">
                <a16:creationId xmlns:a16="http://schemas.microsoft.com/office/drawing/2014/main" id="{B172FBE7-5751-4A49-A830-E63110B52C3B}"/>
              </a:ext>
            </a:extLst>
          </p:cNvPr>
          <p:cNvSpPr/>
          <p:nvPr/>
        </p:nvSpPr>
        <p:spPr>
          <a:xfrm>
            <a:off x="1398495" y="1451958"/>
            <a:ext cx="8839200" cy="1200329"/>
          </a:xfrm>
          <a:prstGeom prst="rect">
            <a:avLst/>
          </a:prstGeom>
        </p:spPr>
        <p:txBody>
          <a:bodyPr wrap="square">
            <a:spAutoFit/>
          </a:bodyPr>
          <a:lstStyle/>
          <a:p>
            <a:r>
              <a:rPr lang="en-US" altLang="zh-CN" b="1" dirty="0" err="1"/>
              <a:t>TextRank</a:t>
            </a:r>
            <a:r>
              <a:rPr lang="zh-CN" altLang="en-US" dirty="0"/>
              <a:t>将某一个词与其前面的</a:t>
            </a:r>
            <a:r>
              <a:rPr lang="en-US" altLang="zh-CN" dirty="0"/>
              <a:t>N</a:t>
            </a:r>
            <a:r>
              <a:rPr lang="zh-CN" altLang="en-US" dirty="0"/>
              <a:t>个词、以及后面的</a:t>
            </a:r>
            <a:r>
              <a:rPr lang="en-US" altLang="zh-CN" dirty="0"/>
              <a:t>N</a:t>
            </a:r>
            <a:r>
              <a:rPr lang="zh-CN" altLang="en-US" dirty="0"/>
              <a:t>个词均具有图相邻关系（类似于</a:t>
            </a:r>
            <a:r>
              <a:rPr lang="en-US" altLang="zh-CN" dirty="0"/>
              <a:t>N-gram</a:t>
            </a:r>
            <a:r>
              <a:rPr lang="zh-CN" altLang="en-US" dirty="0"/>
              <a:t>语法模型）。具体实现：设置一个长度为</a:t>
            </a:r>
            <a:r>
              <a:rPr lang="en-US" altLang="zh-CN" dirty="0"/>
              <a:t>N</a:t>
            </a:r>
            <a:r>
              <a:rPr lang="zh-CN" altLang="en-US" dirty="0"/>
              <a:t>的滑动窗口，所有在这个窗口之内的词都视作词结点的相邻结点；则</a:t>
            </a:r>
            <a:r>
              <a:rPr lang="en-US" altLang="zh-CN" dirty="0" err="1"/>
              <a:t>TextRank</a:t>
            </a:r>
            <a:r>
              <a:rPr lang="zh-CN" altLang="en-US" dirty="0"/>
              <a:t>构建的词图为无向图。下图给出了由一个文档构建的词图（去掉了停用词并按词性做了筛选）：</a:t>
            </a:r>
          </a:p>
        </p:txBody>
      </p:sp>
      <p:pic>
        <p:nvPicPr>
          <p:cNvPr id="2050" name="Picture 2">
            <a:extLst>
              <a:ext uri="{FF2B5EF4-FFF2-40B4-BE49-F238E27FC236}">
                <a16:creationId xmlns:a16="http://schemas.microsoft.com/office/drawing/2014/main" id="{6169962E-C6A4-495E-B5DE-7AED00C25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495" y="2652287"/>
            <a:ext cx="3737441" cy="39468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09176A7-2D08-4456-A770-20EE90E67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303" y="3666431"/>
            <a:ext cx="4637722" cy="681076"/>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D19BF044-1362-49B6-BEC2-D8B300EDE84C}"/>
              </a:ext>
            </a:extLst>
          </p:cNvPr>
          <p:cNvSpPr/>
          <p:nvPr/>
        </p:nvSpPr>
        <p:spPr>
          <a:xfrm>
            <a:off x="5305211" y="3211425"/>
            <a:ext cx="2316853" cy="276999"/>
          </a:xfrm>
          <a:prstGeom prst="rect">
            <a:avLst/>
          </a:prstGeom>
        </p:spPr>
        <p:txBody>
          <a:bodyPr wrap="none">
            <a:spAutoFit/>
          </a:bodyPr>
          <a:lstStyle/>
          <a:p>
            <a:r>
              <a:rPr lang="en-US" altLang="zh-CN" sz="1200" b="1" dirty="0" err="1"/>
              <a:t>TextRank</a:t>
            </a:r>
            <a:r>
              <a:rPr lang="zh-CN" altLang="en-US" sz="1200" b="1" dirty="0"/>
              <a:t>的迭代计算公式如下：</a:t>
            </a:r>
          </a:p>
        </p:txBody>
      </p:sp>
      <p:sp>
        <p:nvSpPr>
          <p:cNvPr id="12" name="矩形 11">
            <a:extLst>
              <a:ext uri="{FF2B5EF4-FFF2-40B4-BE49-F238E27FC236}">
                <a16:creationId xmlns:a16="http://schemas.microsoft.com/office/drawing/2014/main" id="{54FA8EFC-DE53-4B4C-8241-85A432588CFB}"/>
              </a:ext>
            </a:extLst>
          </p:cNvPr>
          <p:cNvSpPr/>
          <p:nvPr/>
        </p:nvSpPr>
        <p:spPr>
          <a:xfrm>
            <a:off x="5346302" y="5282272"/>
            <a:ext cx="6278197" cy="461665"/>
          </a:xfrm>
          <a:prstGeom prst="rect">
            <a:avLst/>
          </a:prstGeom>
        </p:spPr>
        <p:txBody>
          <a:bodyPr wrap="square">
            <a:spAutoFit/>
          </a:bodyPr>
          <a:lstStyle/>
          <a:p>
            <a:r>
              <a:rPr lang="zh-CN" altLang="en-US" sz="1200" b="1" dirty="0"/>
              <a:t>可以看出，该公式仅仅比</a:t>
            </a:r>
            <a:r>
              <a:rPr lang="en-US" altLang="zh-CN" sz="1200" b="1" dirty="0"/>
              <a:t>PageRank</a:t>
            </a:r>
            <a:r>
              <a:rPr lang="zh-CN" altLang="en-US" sz="1200" b="1" dirty="0"/>
              <a:t>多了一个权重项</a:t>
            </a:r>
            <a:r>
              <a:rPr lang="en-US" altLang="zh-CN" sz="1200" b="1" dirty="0" err="1"/>
              <a:t>Wji</a:t>
            </a:r>
            <a:r>
              <a:rPr lang="zh-CN" altLang="en-US" sz="1200" b="1" dirty="0"/>
              <a:t>，用来表示两个节点之间的边连接有不同的重要程度。</a:t>
            </a:r>
          </a:p>
        </p:txBody>
      </p:sp>
      <p:pic>
        <p:nvPicPr>
          <p:cNvPr id="14" name="图片 13">
            <a:extLst>
              <a:ext uri="{FF2B5EF4-FFF2-40B4-BE49-F238E27FC236}">
                <a16:creationId xmlns:a16="http://schemas.microsoft.com/office/drawing/2014/main" id="{29106937-04A3-4D92-98C9-4D738E685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5211" y="4545653"/>
            <a:ext cx="6278197" cy="466725"/>
          </a:xfrm>
          <a:prstGeom prst="rect">
            <a:avLst/>
          </a:prstGeom>
        </p:spPr>
      </p:pic>
    </p:spTree>
    <p:extLst>
      <p:ext uri="{BB962C8B-B14F-4D97-AF65-F5344CB8AC3E}">
        <p14:creationId xmlns:p14="http://schemas.microsoft.com/office/powerpoint/2010/main" val="835766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B60F8D-A6CB-4939-9A1A-FB7B7F0B3BDC}"/>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四、关键词提取</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05CBEDEB-C9BA-4681-B8F2-B19FDF3DFB04}"/>
              </a:ext>
            </a:extLst>
          </p:cNvPr>
          <p:cNvSpPr/>
          <p:nvPr/>
        </p:nvSpPr>
        <p:spPr>
          <a:xfrm>
            <a:off x="970103" y="509303"/>
            <a:ext cx="2241319" cy="369332"/>
          </a:xfrm>
          <a:prstGeom prst="rect">
            <a:avLst/>
          </a:prstGeom>
        </p:spPr>
        <p:txBody>
          <a:bodyPr wrap="none">
            <a:spAutoFit/>
          </a:bodyPr>
          <a:lstStyle/>
          <a:p>
            <a:r>
              <a:rPr lang="en-US" altLang="zh-CN" b="1" dirty="0">
                <a:solidFill>
                  <a:srgbClr val="C00000"/>
                </a:solidFill>
              </a:rPr>
              <a:t>4.2</a:t>
            </a:r>
            <a:r>
              <a:rPr lang="zh-CN" altLang="en-US" b="1" dirty="0">
                <a:solidFill>
                  <a:srgbClr val="C00000"/>
                </a:solidFill>
              </a:rPr>
              <a:t>、</a:t>
            </a:r>
            <a:r>
              <a:rPr lang="en-US" altLang="zh-CN" b="1" dirty="0" err="1">
                <a:solidFill>
                  <a:srgbClr val="C00000"/>
                </a:solidFill>
              </a:rPr>
              <a:t>TEXTRANK</a:t>
            </a:r>
            <a:r>
              <a:rPr lang="zh-CN" altLang="en-US" b="1" dirty="0">
                <a:solidFill>
                  <a:srgbClr val="C00000"/>
                </a:solidFill>
              </a:rPr>
              <a:t>算法</a:t>
            </a:r>
          </a:p>
        </p:txBody>
      </p:sp>
      <p:sp>
        <p:nvSpPr>
          <p:cNvPr id="6" name="矩形 5">
            <a:extLst>
              <a:ext uri="{FF2B5EF4-FFF2-40B4-BE49-F238E27FC236}">
                <a16:creationId xmlns:a16="http://schemas.microsoft.com/office/drawing/2014/main" id="{3EB69878-DA19-4B1C-9B1B-6293FAC01D45}"/>
              </a:ext>
            </a:extLst>
          </p:cNvPr>
          <p:cNvSpPr/>
          <p:nvPr/>
        </p:nvSpPr>
        <p:spPr>
          <a:xfrm>
            <a:off x="1189269" y="1019294"/>
            <a:ext cx="3147272" cy="369332"/>
          </a:xfrm>
          <a:prstGeom prst="rect">
            <a:avLst/>
          </a:prstGeom>
        </p:spPr>
        <p:txBody>
          <a:bodyPr wrap="none">
            <a:spAutoFit/>
          </a:bodyPr>
          <a:lstStyle/>
          <a:p>
            <a:r>
              <a:rPr lang="en-US" altLang="zh-CN" dirty="0" err="1"/>
              <a:t>TextRank</a:t>
            </a:r>
            <a:r>
              <a:rPr lang="zh-CN" altLang="en-US" dirty="0"/>
              <a:t>的提取关键词步骤：</a:t>
            </a:r>
          </a:p>
        </p:txBody>
      </p:sp>
      <p:sp>
        <p:nvSpPr>
          <p:cNvPr id="7" name="矩形 6">
            <a:extLst>
              <a:ext uri="{FF2B5EF4-FFF2-40B4-BE49-F238E27FC236}">
                <a16:creationId xmlns:a16="http://schemas.microsoft.com/office/drawing/2014/main" id="{BB8B64E1-3932-4B98-93C1-2479D1BFB107}"/>
              </a:ext>
            </a:extLst>
          </p:cNvPr>
          <p:cNvSpPr/>
          <p:nvPr/>
        </p:nvSpPr>
        <p:spPr>
          <a:xfrm>
            <a:off x="1569720" y="1624043"/>
            <a:ext cx="7894320" cy="2031325"/>
          </a:xfrm>
          <a:prstGeom prst="rect">
            <a:avLst/>
          </a:prstGeom>
        </p:spPr>
        <p:txBody>
          <a:bodyPr wrap="square">
            <a:spAutoFit/>
          </a:bodyPr>
          <a:lstStyle/>
          <a:p>
            <a:r>
              <a:rPr lang="en-US" altLang="zh-CN" sz="1400" dirty="0"/>
              <a:t>1. </a:t>
            </a:r>
            <a:r>
              <a:rPr lang="zh-CN" altLang="en-US" sz="1400" dirty="0"/>
              <a:t>把给定的文本</a:t>
            </a:r>
            <a:r>
              <a:rPr lang="en-US" altLang="zh-CN" sz="1400" dirty="0"/>
              <a:t>T</a:t>
            </a:r>
            <a:r>
              <a:rPr lang="zh-CN" altLang="en-US" sz="1400" dirty="0"/>
              <a:t>按照句号等标点气氛为句子，</a:t>
            </a:r>
            <a:r>
              <a:rPr lang="en-US" altLang="zh-CN" sz="1400" dirty="0"/>
              <a:t>T=[S1</a:t>
            </a:r>
            <a:r>
              <a:rPr lang="zh-CN" altLang="en-US" sz="1400" dirty="0"/>
              <a:t>，</a:t>
            </a:r>
            <a:r>
              <a:rPr lang="en-US" altLang="zh-CN" sz="1400" dirty="0"/>
              <a:t>S2…</a:t>
            </a:r>
            <a:r>
              <a:rPr lang="zh-CN" altLang="en-US" sz="1400" dirty="0"/>
              <a:t>，</a:t>
            </a:r>
            <a:r>
              <a:rPr lang="en-US" altLang="zh-CN" sz="1400" dirty="0" err="1"/>
              <a:t>Sm</a:t>
            </a:r>
            <a:r>
              <a:rPr lang="en-US" altLang="zh-CN" sz="1400" dirty="0"/>
              <a:t>],</a:t>
            </a:r>
            <a:r>
              <a:rPr lang="zh-CN" altLang="en-US" sz="1400" dirty="0"/>
              <a:t>其中</a:t>
            </a:r>
            <a:r>
              <a:rPr lang="en-US" altLang="zh-CN" sz="1400" dirty="0"/>
              <a:t>Si</a:t>
            </a:r>
            <a:r>
              <a:rPr lang="zh-CN" altLang="en-US" sz="1400" dirty="0"/>
              <a:t>代表句子。</a:t>
            </a:r>
          </a:p>
          <a:p>
            <a:r>
              <a:rPr lang="en-US" altLang="zh-CN" sz="1400" dirty="0"/>
              <a:t>2. </a:t>
            </a:r>
            <a:r>
              <a:rPr lang="zh-CN" altLang="en-US" sz="1400" dirty="0"/>
              <a:t>对于每个句子，进行分词和词性标注处理，并过滤掉停用词，只保留指定词性的单词，如名词、动词、形容词等作为候选关键词。</a:t>
            </a:r>
          </a:p>
          <a:p>
            <a:r>
              <a:rPr lang="en-US" altLang="zh-CN" sz="1400" dirty="0"/>
              <a:t>3. </a:t>
            </a:r>
            <a:r>
              <a:rPr lang="zh-CN" altLang="en-US" sz="1400" dirty="0"/>
              <a:t>将上一步得到的候选词构建候选关键词图，</a:t>
            </a:r>
            <a:r>
              <a:rPr lang="en-US" altLang="zh-CN" sz="1400" dirty="0"/>
              <a:t>G=(V</a:t>
            </a:r>
            <a:r>
              <a:rPr lang="zh-CN" altLang="en-US" sz="1400" dirty="0"/>
              <a:t>，</a:t>
            </a:r>
            <a:r>
              <a:rPr lang="en-US" altLang="zh-CN" sz="1400" dirty="0"/>
              <a:t>E),</a:t>
            </a:r>
            <a:r>
              <a:rPr lang="zh-CN" altLang="en-US" sz="1400" dirty="0"/>
              <a:t>其中</a:t>
            </a:r>
            <a:r>
              <a:rPr lang="en-US" altLang="zh-CN" sz="1400" dirty="0"/>
              <a:t>V</a:t>
            </a:r>
            <a:r>
              <a:rPr lang="zh-CN" altLang="en-US" sz="1400" dirty="0"/>
              <a:t>为节点集。然后基于词语的共现关系（</a:t>
            </a:r>
            <a:r>
              <a:rPr lang="en-US" altLang="zh-CN" sz="1400" dirty="0"/>
              <a:t>co-occurrence</a:t>
            </a:r>
            <a:r>
              <a:rPr lang="zh-CN" altLang="en-US" sz="1400" dirty="0"/>
              <a:t>）构造节点间的连接</a:t>
            </a:r>
            <a:r>
              <a:rPr lang="en-US" altLang="zh-CN" sz="1400" dirty="0"/>
              <a:t>(</a:t>
            </a:r>
            <a:r>
              <a:rPr lang="zh-CN" altLang="en-US" sz="1400" dirty="0"/>
              <a:t>边</a:t>
            </a:r>
            <a:r>
              <a:rPr lang="en-US" altLang="zh-CN" sz="1400" dirty="0"/>
              <a:t>)</a:t>
            </a:r>
            <a:r>
              <a:rPr lang="zh-CN" altLang="en-US" sz="1400" dirty="0"/>
              <a:t>。即仅当两个候选词在长度为</a:t>
            </a:r>
            <a:r>
              <a:rPr lang="en-US" altLang="zh-CN" sz="1400" dirty="0"/>
              <a:t>K</a:t>
            </a:r>
            <a:r>
              <a:rPr lang="zh-CN" altLang="en-US" sz="1400" dirty="0"/>
              <a:t>的窗口中共同出现，这两个词语节点才有边。其中窗口长度定义为词语个数。</a:t>
            </a:r>
          </a:p>
          <a:p>
            <a:r>
              <a:rPr lang="en-US" altLang="zh-CN" sz="1400" dirty="0"/>
              <a:t>4. </a:t>
            </a:r>
            <a:r>
              <a:rPr lang="zh-CN" altLang="en-US" sz="1400" dirty="0"/>
              <a:t>根据 </a:t>
            </a:r>
            <a:r>
              <a:rPr lang="en-US" altLang="zh-CN" sz="1400" dirty="0" err="1"/>
              <a:t>TextRank</a:t>
            </a:r>
            <a:r>
              <a:rPr lang="en-US" altLang="zh-CN" sz="1400" dirty="0"/>
              <a:t> </a:t>
            </a:r>
            <a:r>
              <a:rPr lang="zh-CN" altLang="en-US" sz="1400" dirty="0"/>
              <a:t>的权重计算公式，迭代计算各节点的权重，直至收敛。</a:t>
            </a:r>
          </a:p>
          <a:p>
            <a:r>
              <a:rPr lang="en-US" altLang="zh-CN" sz="1400" dirty="0"/>
              <a:t>5. </a:t>
            </a:r>
            <a:r>
              <a:rPr lang="zh-CN" altLang="en-US" sz="1400" dirty="0"/>
              <a:t>对节点权重进行倒序排序，从而得到最重要的</a:t>
            </a:r>
            <a:r>
              <a:rPr lang="en-US" altLang="zh-CN" sz="1400" dirty="0"/>
              <a:t>T</a:t>
            </a:r>
            <a:r>
              <a:rPr lang="zh-CN" altLang="en-US" sz="1400" dirty="0"/>
              <a:t>个单词，作为候选关键词。</a:t>
            </a:r>
          </a:p>
          <a:p>
            <a:r>
              <a:rPr lang="en-US" altLang="zh-CN" sz="1400" dirty="0"/>
              <a:t>6. </a:t>
            </a:r>
            <a:r>
              <a:rPr lang="zh-CN" altLang="en-US" sz="1400" dirty="0"/>
              <a:t>将上一步得到的候选词在原始文本中进行标记，若能形成相邻词组，则组合成词组关键词。</a:t>
            </a:r>
          </a:p>
        </p:txBody>
      </p:sp>
    </p:spTree>
    <p:extLst>
      <p:ext uri="{BB962C8B-B14F-4D97-AF65-F5344CB8AC3E}">
        <p14:creationId xmlns:p14="http://schemas.microsoft.com/office/powerpoint/2010/main" val="309986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8898D84-CE33-4088-BF87-174670829AFB}"/>
              </a:ext>
            </a:extLst>
          </p:cNvPr>
          <p:cNvPicPr>
            <a:picLocks noChangeAspect="1"/>
          </p:cNvPicPr>
          <p:nvPr/>
        </p:nvPicPr>
        <p:blipFill>
          <a:blip r:embed="rId2"/>
          <a:stretch>
            <a:fillRect/>
          </a:stretch>
        </p:blipFill>
        <p:spPr>
          <a:xfrm>
            <a:off x="1888394" y="822033"/>
            <a:ext cx="3099240" cy="5496989"/>
          </a:xfrm>
          <a:prstGeom prst="rect">
            <a:avLst/>
          </a:prstGeom>
        </p:spPr>
      </p:pic>
      <p:sp>
        <p:nvSpPr>
          <p:cNvPr id="7" name="矩形 6">
            <a:extLst>
              <a:ext uri="{FF2B5EF4-FFF2-40B4-BE49-F238E27FC236}">
                <a16:creationId xmlns:a16="http://schemas.microsoft.com/office/drawing/2014/main" id="{8484649B-1E8A-427C-9CE0-C4BA3D7947BF}"/>
              </a:ext>
            </a:extLst>
          </p:cNvPr>
          <p:cNvSpPr/>
          <p:nvPr/>
        </p:nvSpPr>
        <p:spPr>
          <a:xfrm>
            <a:off x="725330" y="10552"/>
            <a:ext cx="2772249"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一、</a:t>
            </a:r>
            <a:r>
              <a:rPr lang="zh-CN" altLang="zh-CN" sz="2400" b="1" kern="100" dirty="0">
                <a:latin typeface="等线 Light" panose="02010600030101010101" pitchFamily="2" charset="-122"/>
                <a:ea typeface="等线 Light" panose="02010600030101010101" pitchFamily="2" charset="-122"/>
                <a:cs typeface="Times New Roman" panose="02020603050405020304" pitchFamily="18" charset="0"/>
              </a:rPr>
              <a:t>基本</a:t>
            </a: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功能介绍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cxnSp>
        <p:nvCxnSpPr>
          <p:cNvPr id="9" name="直接箭头连接符 8">
            <a:extLst>
              <a:ext uri="{FF2B5EF4-FFF2-40B4-BE49-F238E27FC236}">
                <a16:creationId xmlns:a16="http://schemas.microsoft.com/office/drawing/2014/main" id="{73C6BDE7-2EAF-4C20-81C9-55E8159E3C49}"/>
              </a:ext>
            </a:extLst>
          </p:cNvPr>
          <p:cNvCxnSpPr>
            <a:cxnSpLocks/>
          </p:cNvCxnSpPr>
          <p:nvPr/>
        </p:nvCxnSpPr>
        <p:spPr>
          <a:xfrm>
            <a:off x="3121889" y="5634179"/>
            <a:ext cx="374996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5AE35892-7C90-45EB-A0D9-69E345C66187}"/>
              </a:ext>
            </a:extLst>
          </p:cNvPr>
          <p:cNvCxnSpPr>
            <a:cxnSpLocks/>
          </p:cNvCxnSpPr>
          <p:nvPr/>
        </p:nvCxnSpPr>
        <p:spPr>
          <a:xfrm>
            <a:off x="2992580" y="3685307"/>
            <a:ext cx="3879272" cy="2309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1E060E2-33E7-4E6D-BB62-E1FC330C5A95}"/>
              </a:ext>
            </a:extLst>
          </p:cNvPr>
          <p:cNvCxnSpPr>
            <a:cxnSpLocks/>
          </p:cNvCxnSpPr>
          <p:nvPr/>
        </p:nvCxnSpPr>
        <p:spPr>
          <a:xfrm>
            <a:off x="2992580" y="2198252"/>
            <a:ext cx="3879272" cy="52647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826F0065-3E60-49C5-B7D5-7905DD369810}"/>
              </a:ext>
            </a:extLst>
          </p:cNvPr>
          <p:cNvCxnSpPr>
            <a:cxnSpLocks/>
          </p:cNvCxnSpPr>
          <p:nvPr/>
        </p:nvCxnSpPr>
        <p:spPr>
          <a:xfrm>
            <a:off x="2992580" y="1126834"/>
            <a:ext cx="3879272" cy="3693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73A804F1-8BAC-4876-AB5F-3D056DA1854C}"/>
              </a:ext>
            </a:extLst>
          </p:cNvPr>
          <p:cNvSpPr txBox="1"/>
          <p:nvPr/>
        </p:nvSpPr>
        <p:spPr>
          <a:xfrm>
            <a:off x="7006218" y="3800761"/>
            <a:ext cx="3990109" cy="369332"/>
          </a:xfrm>
          <a:prstGeom prst="rect">
            <a:avLst/>
          </a:prstGeom>
          <a:noFill/>
        </p:spPr>
        <p:txBody>
          <a:bodyPr wrap="square" rtlCol="0">
            <a:spAutoFit/>
          </a:bodyPr>
          <a:lstStyle/>
          <a:p>
            <a:r>
              <a:rPr lang="en-US" altLang="zh-CN" dirty="0" err="1"/>
              <a:t>posseg</a:t>
            </a:r>
            <a:r>
              <a:rPr lang="zh-CN" altLang="en-US" dirty="0"/>
              <a:t>实现维特比未登陆词词性标注</a:t>
            </a:r>
          </a:p>
        </p:txBody>
      </p:sp>
      <p:sp>
        <p:nvSpPr>
          <p:cNvPr id="20" name="矩形 19">
            <a:extLst>
              <a:ext uri="{FF2B5EF4-FFF2-40B4-BE49-F238E27FC236}">
                <a16:creationId xmlns:a16="http://schemas.microsoft.com/office/drawing/2014/main" id="{6BFA2477-8AA4-4780-B0E6-1BE184FD15FA}"/>
              </a:ext>
            </a:extLst>
          </p:cNvPr>
          <p:cNvSpPr/>
          <p:nvPr/>
        </p:nvSpPr>
        <p:spPr>
          <a:xfrm>
            <a:off x="7006219" y="2581623"/>
            <a:ext cx="3497817" cy="369332"/>
          </a:xfrm>
          <a:prstGeom prst="rect">
            <a:avLst/>
          </a:prstGeom>
        </p:spPr>
        <p:txBody>
          <a:bodyPr wrap="none">
            <a:spAutoFit/>
          </a:bodyPr>
          <a:lstStyle/>
          <a:p>
            <a:r>
              <a:rPr lang="en-US" altLang="zh-CN" dirty="0" err="1"/>
              <a:t>finalseq</a:t>
            </a:r>
            <a:r>
              <a:rPr lang="zh-CN" altLang="en-US" dirty="0"/>
              <a:t>实现维特比未登陆词分词</a:t>
            </a:r>
          </a:p>
        </p:txBody>
      </p:sp>
      <p:sp>
        <p:nvSpPr>
          <p:cNvPr id="21" name="文本框 20">
            <a:extLst>
              <a:ext uri="{FF2B5EF4-FFF2-40B4-BE49-F238E27FC236}">
                <a16:creationId xmlns:a16="http://schemas.microsoft.com/office/drawing/2014/main" id="{F23B5A15-44B7-4F01-8528-F5B5F1840E27}"/>
              </a:ext>
            </a:extLst>
          </p:cNvPr>
          <p:cNvSpPr txBox="1"/>
          <p:nvPr/>
        </p:nvSpPr>
        <p:spPr>
          <a:xfrm>
            <a:off x="7006219" y="5449513"/>
            <a:ext cx="3472872" cy="369332"/>
          </a:xfrm>
          <a:prstGeom prst="rect">
            <a:avLst/>
          </a:prstGeom>
          <a:noFill/>
        </p:spPr>
        <p:txBody>
          <a:bodyPr wrap="square" rtlCol="0">
            <a:spAutoFit/>
          </a:bodyPr>
          <a:lstStyle/>
          <a:p>
            <a:r>
              <a:rPr lang="zh-CN" altLang="en-US" dirty="0"/>
              <a:t>默认函数路口</a:t>
            </a:r>
          </a:p>
        </p:txBody>
      </p:sp>
      <p:sp>
        <p:nvSpPr>
          <p:cNvPr id="22" name="文本框 21">
            <a:extLst>
              <a:ext uri="{FF2B5EF4-FFF2-40B4-BE49-F238E27FC236}">
                <a16:creationId xmlns:a16="http://schemas.microsoft.com/office/drawing/2014/main" id="{4AEA0203-C433-47E5-8B18-2B982921B86D}"/>
              </a:ext>
            </a:extLst>
          </p:cNvPr>
          <p:cNvSpPr txBox="1"/>
          <p:nvPr/>
        </p:nvSpPr>
        <p:spPr>
          <a:xfrm>
            <a:off x="7006218" y="1297647"/>
            <a:ext cx="3759201" cy="369332"/>
          </a:xfrm>
          <a:prstGeom prst="rect">
            <a:avLst/>
          </a:prstGeom>
          <a:noFill/>
        </p:spPr>
        <p:txBody>
          <a:bodyPr wrap="square" rtlCol="0">
            <a:spAutoFit/>
          </a:bodyPr>
          <a:lstStyle/>
          <a:p>
            <a:r>
              <a:rPr lang="en-US" altLang="zh-CN" dirty="0" err="1"/>
              <a:t>analyse</a:t>
            </a:r>
            <a:r>
              <a:rPr lang="zh-CN" altLang="en-US" dirty="0"/>
              <a:t>实现文本关键词分析</a:t>
            </a:r>
          </a:p>
        </p:txBody>
      </p:sp>
    </p:spTree>
    <p:extLst>
      <p:ext uri="{BB962C8B-B14F-4D97-AF65-F5344CB8AC3E}">
        <p14:creationId xmlns:p14="http://schemas.microsoft.com/office/powerpoint/2010/main" val="214876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B101EF2-2DE5-4086-A6FB-51B95DA5F9D7}"/>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二、模块分析（分词）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2DC952CA-824B-48B1-9807-52743A3B6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240" y="527050"/>
            <a:ext cx="8422935" cy="5803900"/>
          </a:xfrm>
          <a:prstGeom prst="rect">
            <a:avLst/>
          </a:prstGeom>
        </p:spPr>
      </p:pic>
      <p:sp>
        <p:nvSpPr>
          <p:cNvPr id="6" name="文本框 5">
            <a:extLst>
              <a:ext uri="{FF2B5EF4-FFF2-40B4-BE49-F238E27FC236}">
                <a16:creationId xmlns:a16="http://schemas.microsoft.com/office/drawing/2014/main" id="{8FCF05BA-4AFE-4669-92A5-F698145885EE}"/>
              </a:ext>
            </a:extLst>
          </p:cNvPr>
          <p:cNvSpPr txBox="1"/>
          <p:nvPr/>
        </p:nvSpPr>
        <p:spPr>
          <a:xfrm>
            <a:off x="5677025" y="6396335"/>
            <a:ext cx="1338828" cy="369332"/>
          </a:xfrm>
          <a:prstGeom prst="rect">
            <a:avLst/>
          </a:prstGeom>
          <a:noFill/>
        </p:spPr>
        <p:txBody>
          <a:bodyPr wrap="none" rtlCol="0">
            <a:spAutoFit/>
          </a:bodyPr>
          <a:lstStyle/>
          <a:p>
            <a:r>
              <a:rPr lang="zh-CN" altLang="en-US" dirty="0"/>
              <a:t>分词流程图</a:t>
            </a:r>
          </a:p>
        </p:txBody>
      </p:sp>
    </p:spTree>
    <p:extLst>
      <p:ext uri="{BB962C8B-B14F-4D97-AF65-F5344CB8AC3E}">
        <p14:creationId xmlns:p14="http://schemas.microsoft.com/office/powerpoint/2010/main" val="13226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3A5D54F-6D27-4275-9F8A-90F9A531FCE4}"/>
              </a:ext>
            </a:extLst>
          </p:cNvPr>
          <p:cNvSpPr/>
          <p:nvPr/>
        </p:nvSpPr>
        <p:spPr>
          <a:xfrm>
            <a:off x="1331872" y="854701"/>
            <a:ext cx="10537794" cy="1200329"/>
          </a:xfrm>
          <a:prstGeom prst="rect">
            <a:avLst/>
          </a:prstGeom>
        </p:spPr>
        <p:txBody>
          <a:bodyPr wrap="square">
            <a:spAutoFit/>
          </a:bodyPr>
          <a:lstStyle/>
          <a:p>
            <a:r>
              <a:rPr lang="zh-CN" altLang="zh-CN" dirty="0"/>
              <a:t>分词</a:t>
            </a:r>
            <a:r>
              <a:rPr lang="zh-CN" altLang="en-US" dirty="0"/>
              <a:t>模块（</a:t>
            </a:r>
            <a:r>
              <a:rPr lang="en-US" altLang="zh-CN" dirty="0"/>
              <a:t>3</a:t>
            </a:r>
            <a:r>
              <a:rPr lang="zh-CN" altLang="en-US" dirty="0"/>
              <a:t>个模式）</a:t>
            </a:r>
            <a:r>
              <a:rPr lang="zh-CN" altLang="zh-CN" kern="0" dirty="0">
                <a:latin typeface="等线" panose="02010600030101010101" pitchFamily="2" charset="-122"/>
                <a:ea typeface="宋体" panose="02010600030101010101" pitchFamily="2" charset="-122"/>
                <a:cs typeface="宋体" panose="02010600030101010101" pitchFamily="2" charset="-122"/>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b="1" kern="0" dirty="0">
                <a:latin typeface="等线" panose="02010600030101010101" pitchFamily="2" charset="-122"/>
                <a:ea typeface="宋体" panose="02010600030101010101" pitchFamily="2" charset="-122"/>
                <a:cs typeface="宋体" panose="02010600030101010101" pitchFamily="2" charset="-122"/>
              </a:rPr>
              <a:t>精确模式</a:t>
            </a:r>
            <a:r>
              <a:rPr lang="zh-CN" altLang="zh-CN" kern="0" dirty="0">
                <a:latin typeface="等线" panose="02010600030101010101" pitchFamily="2" charset="-122"/>
                <a:ea typeface="宋体" panose="02010600030101010101" pitchFamily="2" charset="-122"/>
                <a:cs typeface="宋体" panose="02010600030101010101" pitchFamily="2" charset="-122"/>
              </a:rPr>
              <a:t>：试图将句子最精确地切开，适合</a:t>
            </a:r>
            <a:r>
              <a:rPr lang="zh-CN" altLang="zh-CN" kern="0" dirty="0">
                <a:solidFill>
                  <a:srgbClr val="FF0000"/>
                </a:solidFill>
                <a:latin typeface="等线" panose="02010600030101010101" pitchFamily="2" charset="-122"/>
                <a:ea typeface="宋体" panose="02010600030101010101" pitchFamily="2" charset="-122"/>
                <a:cs typeface="宋体" panose="02010600030101010101" pitchFamily="2" charset="-122"/>
              </a:rPr>
              <a:t>文本分析</a:t>
            </a:r>
            <a:r>
              <a:rPr lang="zh-CN" altLang="zh-CN" kern="0" dirty="0">
                <a:latin typeface="等线" panose="02010600030101010101" pitchFamily="2" charset="-122"/>
                <a:ea typeface="宋体" panose="02010600030101010101" pitchFamily="2" charset="-122"/>
                <a:cs typeface="宋体" panose="02010600030101010101" pitchFamily="2" charset="-122"/>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b="1" kern="0" dirty="0">
                <a:latin typeface="等线" panose="02010600030101010101" pitchFamily="2" charset="-122"/>
                <a:ea typeface="宋体" panose="02010600030101010101" pitchFamily="2" charset="-122"/>
                <a:cs typeface="宋体" panose="02010600030101010101" pitchFamily="2" charset="-122"/>
              </a:rPr>
              <a:t>全模式</a:t>
            </a:r>
            <a:r>
              <a:rPr lang="zh-CN" altLang="zh-CN" kern="0" dirty="0">
                <a:latin typeface="等线" panose="02010600030101010101" pitchFamily="2" charset="-122"/>
                <a:ea typeface="宋体" panose="02010600030101010101" pitchFamily="2" charset="-122"/>
                <a:cs typeface="宋体" panose="02010600030101010101" pitchFamily="2" charset="-122"/>
              </a:rPr>
              <a:t>：把句子中所有的可以成词的</a:t>
            </a:r>
            <a:r>
              <a:rPr lang="zh-CN" altLang="zh-CN" kern="0" dirty="0">
                <a:solidFill>
                  <a:srgbClr val="FF0000"/>
                </a:solidFill>
                <a:latin typeface="等线" panose="02010600030101010101" pitchFamily="2" charset="-122"/>
                <a:ea typeface="宋体" panose="02010600030101010101" pitchFamily="2" charset="-122"/>
                <a:cs typeface="宋体" panose="02010600030101010101" pitchFamily="2" charset="-122"/>
              </a:rPr>
              <a:t>词语都扫描</a:t>
            </a:r>
            <a:r>
              <a:rPr lang="zh-CN" altLang="zh-CN" kern="0" dirty="0">
                <a:latin typeface="等线" panose="02010600030101010101" pitchFamily="2" charset="-122"/>
                <a:ea typeface="宋体" panose="02010600030101010101" pitchFamily="2" charset="-122"/>
                <a:cs typeface="宋体" panose="02010600030101010101" pitchFamily="2" charset="-122"/>
              </a:rPr>
              <a:t>出来</a:t>
            </a:r>
            <a:r>
              <a:rPr lang="en-US" altLang="zh-CN" kern="0" dirty="0">
                <a:latin typeface="等线" panose="02010600030101010101" pitchFamily="2" charset="-122"/>
                <a:ea typeface="宋体" panose="02010600030101010101" pitchFamily="2" charset="-122"/>
                <a:cs typeface="宋体" panose="02010600030101010101" pitchFamily="2" charset="-122"/>
              </a:rPr>
              <a:t>, </a:t>
            </a:r>
            <a:r>
              <a:rPr lang="zh-CN" altLang="zh-CN" kern="0" dirty="0">
                <a:latin typeface="等线" panose="02010600030101010101" pitchFamily="2" charset="-122"/>
                <a:ea typeface="宋体" panose="02010600030101010101" pitchFamily="2" charset="-122"/>
                <a:cs typeface="宋体" panose="02010600030101010101" pitchFamily="2" charset="-122"/>
              </a:rPr>
              <a:t>速度非常快，但是不能解决歧义；</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b="1" kern="0" dirty="0">
                <a:latin typeface="等线" panose="02010600030101010101" pitchFamily="2" charset="-122"/>
                <a:ea typeface="宋体" panose="02010600030101010101" pitchFamily="2" charset="-122"/>
                <a:cs typeface="宋体" panose="02010600030101010101" pitchFamily="2" charset="-122"/>
              </a:rPr>
              <a:t>搜索引擎模式</a:t>
            </a:r>
            <a:r>
              <a:rPr lang="zh-CN" altLang="zh-CN" kern="0" dirty="0">
                <a:latin typeface="等线" panose="02010600030101010101" pitchFamily="2" charset="-122"/>
                <a:ea typeface="宋体" panose="02010600030101010101" pitchFamily="2" charset="-122"/>
                <a:cs typeface="宋体" panose="02010600030101010101" pitchFamily="2" charset="-122"/>
              </a:rPr>
              <a:t>：在精确模式的基础上，对长词再次切分，提高召回率，适合用于</a:t>
            </a:r>
            <a:r>
              <a:rPr lang="zh-CN" altLang="zh-CN" kern="0" dirty="0">
                <a:solidFill>
                  <a:srgbClr val="FF0000"/>
                </a:solidFill>
                <a:latin typeface="等线" panose="02010600030101010101" pitchFamily="2" charset="-122"/>
                <a:ea typeface="宋体" panose="02010600030101010101" pitchFamily="2" charset="-122"/>
                <a:cs typeface="宋体" panose="02010600030101010101" pitchFamily="2" charset="-122"/>
              </a:rPr>
              <a:t>搜索引擎分词</a:t>
            </a:r>
            <a:r>
              <a:rPr lang="zh-CN" altLang="zh-CN" kern="0" dirty="0">
                <a:latin typeface="等线" panose="02010600030101010101" pitchFamily="2" charset="-122"/>
                <a:ea typeface="宋体" panose="02010600030101010101" pitchFamily="2" charset="-122"/>
                <a:cs typeface="宋体" panose="02010600030101010101" pitchFamily="2" charset="-122"/>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1FD6B40A-CBC5-48D9-A287-CF4C53D27957}"/>
              </a:ext>
            </a:extLst>
          </p:cNvPr>
          <p:cNvSpPr/>
          <p:nvPr/>
        </p:nvSpPr>
        <p:spPr>
          <a:xfrm>
            <a:off x="725330" y="10552"/>
            <a:ext cx="2734149"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一、</a:t>
            </a:r>
            <a:r>
              <a:rPr lang="zh-CN" altLang="zh-CN" sz="2400" b="1" kern="100" dirty="0">
                <a:latin typeface="等线 Light" panose="02010600030101010101" pitchFamily="2" charset="-122"/>
                <a:ea typeface="等线 Light" panose="02010600030101010101" pitchFamily="2" charset="-122"/>
                <a:cs typeface="Times New Roman" panose="02020603050405020304" pitchFamily="18" charset="0"/>
              </a:rPr>
              <a:t>基本</a:t>
            </a: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功能介绍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D3A323F8-B8B6-4FDE-A3C7-F87C14DF8807}"/>
              </a:ext>
            </a:extLst>
          </p:cNvPr>
          <p:cNvSpPr/>
          <p:nvPr/>
        </p:nvSpPr>
        <p:spPr>
          <a:xfrm>
            <a:off x="1331872" y="2528608"/>
            <a:ext cx="10005134" cy="923330"/>
          </a:xfrm>
          <a:prstGeom prst="rect">
            <a:avLst/>
          </a:prstGeom>
        </p:spPr>
        <p:txBody>
          <a:bodyPr wrap="square">
            <a:spAutoFit/>
          </a:bodyPr>
          <a:lstStyle/>
          <a:p>
            <a:r>
              <a:rPr lang="zh-CN" altLang="en-US" dirty="0"/>
              <a:t>自定义词典（</a:t>
            </a:r>
            <a:r>
              <a:rPr lang="en-US" altLang="zh-CN" dirty="0"/>
              <a:t>2</a:t>
            </a:r>
            <a:r>
              <a:rPr lang="zh-CN" altLang="en-US" dirty="0"/>
              <a:t>类操作）</a:t>
            </a:r>
            <a:r>
              <a:rPr lang="zh-CN" altLang="zh-CN" kern="0" dirty="0">
                <a:latin typeface="等线" panose="02010600030101010101" pitchFamily="2" charset="-122"/>
                <a:ea typeface="宋体" panose="02010600030101010101" pitchFamily="2" charset="-122"/>
                <a:cs typeface="宋体" panose="02010600030101010101" pitchFamily="2" charset="-122"/>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en-US" b="1" kern="0" dirty="0">
                <a:latin typeface="等线" panose="02010600030101010101" pitchFamily="2" charset="-122"/>
                <a:ea typeface="宋体" panose="02010600030101010101" pitchFamily="2" charset="-122"/>
              </a:rPr>
              <a:t>载入词典</a:t>
            </a:r>
            <a:r>
              <a:rPr lang="zh-CN" altLang="zh-CN" kern="0" dirty="0">
                <a:latin typeface="等线" panose="02010600030101010101" pitchFamily="2" charset="-122"/>
                <a:ea typeface="宋体" panose="02010600030101010101" pitchFamily="2" charset="-122"/>
                <a:cs typeface="宋体" panose="02010600030101010101" pitchFamily="2" charset="-122"/>
              </a:rPr>
              <a:t>：</a:t>
            </a:r>
            <a:r>
              <a:rPr lang="zh-CN" altLang="en-US" kern="0" dirty="0">
                <a:latin typeface="等线" panose="02010600030101010101" pitchFamily="2" charset="-122"/>
                <a:ea typeface="宋体" panose="02010600030101010101" pitchFamily="2" charset="-122"/>
              </a:rPr>
              <a:t>自行添加新词可以保证更高的正确率；</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en-US" b="1" kern="0" dirty="0">
                <a:latin typeface="等线" panose="02010600030101010101" pitchFamily="2" charset="-122"/>
                <a:ea typeface="宋体" panose="02010600030101010101" pitchFamily="2" charset="-122"/>
              </a:rPr>
              <a:t>调整词典</a:t>
            </a:r>
            <a:r>
              <a:rPr lang="zh-CN" altLang="zh-CN" kern="0" dirty="0">
                <a:latin typeface="等线" panose="02010600030101010101" pitchFamily="2" charset="-122"/>
                <a:ea typeface="宋体" panose="02010600030101010101" pitchFamily="2" charset="-122"/>
                <a:cs typeface="宋体" panose="02010600030101010101" pitchFamily="2" charset="-122"/>
              </a:rPr>
              <a:t>：</a:t>
            </a:r>
            <a:r>
              <a:rPr lang="zh-CN" altLang="en-US" kern="0" dirty="0">
                <a:latin typeface="等线" panose="02010600030101010101" pitchFamily="2" charset="-122"/>
                <a:ea typeface="宋体" panose="02010600030101010101" pitchFamily="2" charset="-122"/>
                <a:cs typeface="宋体" panose="02010600030101010101" pitchFamily="2" charset="-122"/>
              </a:rPr>
              <a:t>包括动态修改词典、调节单个词语词频。</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39235638-78AC-4A8D-B691-F596ECAD9965}"/>
              </a:ext>
            </a:extLst>
          </p:cNvPr>
          <p:cNvSpPr/>
          <p:nvPr/>
        </p:nvSpPr>
        <p:spPr>
          <a:xfrm>
            <a:off x="1331872" y="3933136"/>
            <a:ext cx="10005134" cy="923330"/>
          </a:xfrm>
          <a:prstGeom prst="rect">
            <a:avLst/>
          </a:prstGeom>
        </p:spPr>
        <p:txBody>
          <a:bodyPr wrap="square">
            <a:spAutoFit/>
          </a:bodyPr>
          <a:lstStyle/>
          <a:p>
            <a:r>
              <a:rPr lang="zh-CN" altLang="en-US" dirty="0"/>
              <a:t>关键词提取（</a:t>
            </a:r>
            <a:r>
              <a:rPr lang="en-US" altLang="zh-CN" dirty="0"/>
              <a:t>2</a:t>
            </a:r>
            <a:r>
              <a:rPr lang="zh-CN" altLang="en-US" dirty="0"/>
              <a:t>种算法）</a:t>
            </a:r>
            <a:r>
              <a:rPr lang="zh-CN" altLang="zh-CN" kern="0" dirty="0">
                <a:latin typeface="等线" panose="02010600030101010101" pitchFamily="2" charset="-122"/>
                <a:ea typeface="宋体" panose="02010600030101010101" pitchFamily="2" charset="-122"/>
                <a:cs typeface="宋体" panose="02010600030101010101" pitchFamily="2" charset="-122"/>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zh-CN" b="1" kern="0" dirty="0">
                <a:latin typeface="等线" panose="02010600030101010101" pitchFamily="2" charset="-122"/>
                <a:ea typeface="宋体" panose="02010600030101010101" pitchFamily="2" charset="-122"/>
              </a:rPr>
              <a:t>TF-IDF</a:t>
            </a:r>
            <a:r>
              <a:rPr lang="zh-CN" altLang="en-US" b="1" kern="0" dirty="0">
                <a:latin typeface="等线" panose="02010600030101010101" pitchFamily="2" charset="-122"/>
                <a:ea typeface="宋体" panose="02010600030101010101" pitchFamily="2" charset="-122"/>
              </a:rPr>
              <a:t>算法</a:t>
            </a:r>
            <a:r>
              <a:rPr lang="en-US" altLang="zh-CN" b="1" kern="0" dirty="0">
                <a:latin typeface="等线" panose="02010600030101010101" pitchFamily="2" charset="-122"/>
                <a:ea typeface="宋体" panose="02010600030101010101" pitchFamily="2" charset="-122"/>
              </a:rPr>
              <a:t>(</a:t>
            </a:r>
            <a:r>
              <a:rPr lang="zh-CN" altLang="en-US" b="1" kern="0" dirty="0">
                <a:latin typeface="等线" panose="02010600030101010101" pitchFamily="2" charset="-122"/>
                <a:ea typeface="宋体" panose="02010600030101010101" pitchFamily="2" charset="-122"/>
              </a:rPr>
              <a:t>词频</a:t>
            </a:r>
            <a:r>
              <a:rPr lang="en-US" altLang="zh-CN" b="1" kern="0" dirty="0">
                <a:latin typeface="等线" panose="02010600030101010101" pitchFamily="2" charset="-122"/>
                <a:ea typeface="宋体" panose="02010600030101010101" pitchFamily="2" charset="-122"/>
              </a:rPr>
              <a:t>-</a:t>
            </a:r>
            <a:r>
              <a:rPr lang="zh-CN" altLang="en-US" b="1" kern="0" dirty="0">
                <a:latin typeface="等线" panose="02010600030101010101" pitchFamily="2" charset="-122"/>
                <a:ea typeface="宋体" panose="02010600030101010101" pitchFamily="2" charset="-122"/>
              </a:rPr>
              <a:t>逆文档</a:t>
            </a:r>
            <a:r>
              <a:rPr lang="en-US" altLang="zh-CN" b="1" kern="0" dirty="0">
                <a:latin typeface="等线" panose="02010600030101010101" pitchFamily="2" charset="-122"/>
                <a:ea typeface="宋体" panose="02010600030101010101" pitchFamily="2" charset="-122"/>
              </a:rPr>
              <a:t>)</a:t>
            </a:r>
            <a:r>
              <a:rPr lang="zh-CN" altLang="en-US" b="1" kern="0" dirty="0">
                <a:latin typeface="等线" panose="02010600030101010101" pitchFamily="2" charset="-122"/>
                <a:ea typeface="宋体" panose="02010600030101010101" pitchFamily="2" charset="-122"/>
              </a:rPr>
              <a:t>算法</a:t>
            </a:r>
            <a:r>
              <a:rPr lang="zh-CN" altLang="zh-CN" kern="0" dirty="0">
                <a:latin typeface="等线" panose="02010600030101010101" pitchFamily="2" charset="-122"/>
                <a:ea typeface="宋体" panose="02010600030101010101" pitchFamily="2" charset="-122"/>
                <a:cs typeface="宋体" panose="02010600030101010101" pitchFamily="2" charset="-122"/>
              </a:rPr>
              <a:t>：</a:t>
            </a:r>
            <a:endParaRPr lang="en-US" altLang="zh-CN" kern="0" dirty="0">
              <a:latin typeface="等线" panose="02010600030101010101" pitchFamily="2" charset="-122"/>
              <a:ea typeface="宋体" panose="02010600030101010101" pitchFamily="2" charset="-122"/>
              <a:cs typeface="宋体" panose="02010600030101010101" pitchFamily="2" charset="-122"/>
            </a:endParaRPr>
          </a:p>
          <a:p>
            <a:pPr marL="342900" lvl="0" indent="-342900">
              <a:buSzPts val="1000"/>
              <a:buFont typeface="Symbol" panose="05050102010706020507" pitchFamily="18" charset="2"/>
              <a:buChar char=""/>
              <a:tabLst>
                <a:tab pos="457200" algn="l"/>
              </a:tabLst>
            </a:pPr>
            <a:r>
              <a:rPr lang="en-US" altLang="zh-CN" b="1" kern="0" dirty="0">
                <a:latin typeface="等线" panose="02010600030101010101" pitchFamily="2" charset="-122"/>
                <a:ea typeface="宋体" panose="02010600030101010101" pitchFamily="2" charset="-122"/>
              </a:rPr>
              <a:t>Text-Rank</a:t>
            </a:r>
            <a:r>
              <a:rPr lang="zh-CN" altLang="en-US" b="1" kern="0" dirty="0">
                <a:latin typeface="等线" panose="02010600030101010101" pitchFamily="2" charset="-122"/>
                <a:ea typeface="宋体" panose="02010600030101010101" pitchFamily="2" charset="-122"/>
              </a:rPr>
              <a:t>算法（源于</a:t>
            </a:r>
            <a:r>
              <a:rPr lang="en-US" altLang="zh-CN" b="1" kern="0" dirty="0">
                <a:latin typeface="等线" panose="02010600030101010101" pitchFamily="2" charset="-122"/>
                <a:ea typeface="宋体" panose="02010600030101010101" pitchFamily="2" charset="-122"/>
              </a:rPr>
              <a:t>Page-Rank</a:t>
            </a:r>
            <a:r>
              <a:rPr lang="zh-CN" altLang="en-US" b="1" kern="0" dirty="0">
                <a:latin typeface="等线" panose="02010600030101010101" pitchFamily="2" charset="-122"/>
                <a:ea typeface="宋体" panose="02010600030101010101" pitchFamily="2" charset="-122"/>
              </a:rPr>
              <a:t>）</a:t>
            </a:r>
            <a:r>
              <a:rPr lang="zh-CN" altLang="zh-CN" kern="0" dirty="0">
                <a:latin typeface="等线" panose="02010600030101010101" pitchFamily="2" charset="-122"/>
                <a:ea typeface="宋体" panose="02010600030101010101" pitchFamily="2" charset="-122"/>
                <a:cs typeface="宋体" panose="02010600030101010101" pitchFamily="2" charset="-122"/>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6694D6F9-C762-4586-819C-E6836227F83B}"/>
              </a:ext>
            </a:extLst>
          </p:cNvPr>
          <p:cNvSpPr/>
          <p:nvPr/>
        </p:nvSpPr>
        <p:spPr>
          <a:xfrm>
            <a:off x="1331872" y="5267098"/>
            <a:ext cx="2954655" cy="646331"/>
          </a:xfrm>
          <a:prstGeom prst="rect">
            <a:avLst/>
          </a:prstGeom>
        </p:spPr>
        <p:txBody>
          <a:bodyPr wrap="none">
            <a:spAutoFit/>
          </a:bodyPr>
          <a:lstStyle/>
          <a:p>
            <a:r>
              <a:rPr lang="zh-CN" altLang="en-US" dirty="0"/>
              <a:t>词性标准（维特比算法）</a:t>
            </a:r>
            <a:r>
              <a:rPr lang="zh-CN" altLang="zh-CN" kern="0" dirty="0">
                <a:latin typeface="等线" panose="02010600030101010101" pitchFamily="2" charset="-122"/>
                <a:ea typeface="宋体" panose="02010600030101010101" pitchFamily="2" charset="-122"/>
                <a:cs typeface="宋体" panose="02010600030101010101" pitchFamily="2" charset="-122"/>
              </a:rPr>
              <a:t>：</a:t>
            </a:r>
            <a:endParaRPr lang="en-US" altLang="zh-CN" kern="0" dirty="0">
              <a:latin typeface="等线"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b="1" kern="0" dirty="0">
                <a:latin typeface="等线" panose="02010600030101010101" pitchFamily="2" charset="-122"/>
                <a:ea typeface="宋体" panose="02010600030101010101" pitchFamily="2" charset="-122"/>
              </a:rPr>
              <a:t>略</a:t>
            </a:r>
            <a:endParaRPr lang="zh-CN" altLang="zh-CN" b="1" kern="0" dirty="0">
              <a:latin typeface="等线"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84330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D65A8C4-136E-4CC1-84B0-54F90A29CA4F}"/>
              </a:ext>
            </a:extLst>
          </p:cNvPr>
          <p:cNvSpPr/>
          <p:nvPr/>
        </p:nvSpPr>
        <p:spPr>
          <a:xfrm>
            <a:off x="754602" y="0"/>
            <a:ext cx="33144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二、模块分析（分词）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0B5E2D82-88FD-41BD-AE16-5E43D48BBDA3}"/>
              </a:ext>
            </a:extLst>
          </p:cNvPr>
          <p:cNvSpPr/>
          <p:nvPr/>
        </p:nvSpPr>
        <p:spPr>
          <a:xfrm>
            <a:off x="1397862" y="685012"/>
            <a:ext cx="9531658" cy="1138773"/>
          </a:xfrm>
          <a:prstGeom prst="rect">
            <a:avLst/>
          </a:prstGeom>
        </p:spPr>
        <p:txBody>
          <a:bodyPr wrap="square">
            <a:spAutoFit/>
          </a:bodyPr>
          <a:lstStyle/>
          <a:p>
            <a:r>
              <a:rPr lang="en-US" altLang="zh-CN" sz="2000" b="1" dirty="0"/>
              <a:t>1</a:t>
            </a:r>
            <a:r>
              <a:rPr lang="zh-CN" altLang="en-US" sz="2000" b="1" dirty="0"/>
              <a:t>、</a:t>
            </a:r>
            <a:r>
              <a:rPr lang="zh-CN" altLang="zh-CN" sz="2000" b="1" dirty="0"/>
              <a:t>分词</a:t>
            </a:r>
            <a:r>
              <a:rPr lang="zh-CN" altLang="en-US" sz="2000" b="1" dirty="0"/>
              <a:t>（三种模式）</a:t>
            </a:r>
            <a:r>
              <a:rPr lang="zh-CN" altLang="zh-CN" sz="2000" kern="0" dirty="0">
                <a:latin typeface="等线" panose="02010600030101010101" pitchFamily="2" charset="-122"/>
                <a:ea typeface="宋体" panose="02010600030101010101" pitchFamily="2" charset="-122"/>
                <a:cs typeface="宋体" panose="02010600030101010101" pitchFamily="2" charset="-122"/>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sz="1600" b="1" kern="0" dirty="0">
                <a:latin typeface="等线" panose="02010600030101010101" pitchFamily="2" charset="-122"/>
                <a:ea typeface="宋体" panose="02010600030101010101" pitchFamily="2" charset="-122"/>
                <a:cs typeface="宋体" panose="02010600030101010101" pitchFamily="2" charset="-122"/>
              </a:rPr>
              <a:t>精确模式</a:t>
            </a:r>
            <a:r>
              <a:rPr lang="zh-CN" altLang="zh-CN" sz="1600" kern="0" dirty="0">
                <a:latin typeface="等线" panose="02010600030101010101" pitchFamily="2" charset="-122"/>
                <a:ea typeface="宋体" panose="02010600030101010101" pitchFamily="2" charset="-122"/>
                <a:cs typeface="宋体" panose="02010600030101010101" pitchFamily="2" charset="-122"/>
              </a:rPr>
              <a:t>：试图将句子最精确地切开，适合</a:t>
            </a:r>
            <a:r>
              <a:rPr lang="zh-CN" altLang="zh-CN" sz="1600" kern="0" dirty="0">
                <a:solidFill>
                  <a:srgbClr val="FF0000"/>
                </a:solidFill>
                <a:latin typeface="等线" panose="02010600030101010101" pitchFamily="2" charset="-122"/>
                <a:ea typeface="宋体" panose="02010600030101010101" pitchFamily="2" charset="-122"/>
                <a:cs typeface="宋体" panose="02010600030101010101" pitchFamily="2" charset="-122"/>
              </a:rPr>
              <a:t>文本分析</a:t>
            </a:r>
            <a:r>
              <a:rPr lang="zh-CN" altLang="zh-CN" sz="1600" kern="0" dirty="0">
                <a:latin typeface="等线" panose="02010600030101010101" pitchFamily="2" charset="-122"/>
                <a:ea typeface="宋体" panose="02010600030101010101" pitchFamily="2" charset="-122"/>
                <a:cs typeface="宋体" panose="02010600030101010101" pitchFamily="2" charset="-122"/>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sz="1600" b="1" kern="0" dirty="0">
                <a:latin typeface="等线" panose="02010600030101010101" pitchFamily="2" charset="-122"/>
                <a:ea typeface="宋体" panose="02010600030101010101" pitchFamily="2" charset="-122"/>
                <a:cs typeface="宋体" panose="02010600030101010101" pitchFamily="2" charset="-122"/>
              </a:rPr>
              <a:t>全模式</a:t>
            </a:r>
            <a:r>
              <a:rPr lang="en-US" altLang="zh-CN" sz="1600" b="1" kern="0" dirty="0">
                <a:latin typeface="等线" panose="02010600030101010101" pitchFamily="2" charset="-122"/>
                <a:ea typeface="宋体" panose="02010600030101010101" pitchFamily="2" charset="-122"/>
                <a:cs typeface="宋体" panose="02010600030101010101" pitchFamily="2" charset="-122"/>
              </a:rPr>
              <a:t>    </a:t>
            </a:r>
            <a:r>
              <a:rPr lang="zh-CN" altLang="zh-CN" sz="1600" kern="0" dirty="0">
                <a:latin typeface="等线" panose="02010600030101010101" pitchFamily="2" charset="-122"/>
                <a:ea typeface="宋体" panose="02010600030101010101" pitchFamily="2" charset="-122"/>
                <a:cs typeface="宋体" panose="02010600030101010101" pitchFamily="2" charset="-122"/>
              </a:rPr>
              <a:t>：把句子中所有的可以成词的</a:t>
            </a:r>
            <a:r>
              <a:rPr lang="zh-CN" altLang="zh-CN" sz="1600" kern="0" dirty="0">
                <a:solidFill>
                  <a:srgbClr val="FF0000"/>
                </a:solidFill>
                <a:latin typeface="等线" panose="02010600030101010101" pitchFamily="2" charset="-122"/>
                <a:ea typeface="宋体" panose="02010600030101010101" pitchFamily="2" charset="-122"/>
                <a:cs typeface="宋体" panose="02010600030101010101" pitchFamily="2" charset="-122"/>
              </a:rPr>
              <a:t>词语都扫描</a:t>
            </a:r>
            <a:r>
              <a:rPr lang="zh-CN" altLang="zh-CN" sz="1600" kern="0" dirty="0">
                <a:latin typeface="等线" panose="02010600030101010101" pitchFamily="2" charset="-122"/>
                <a:ea typeface="宋体" panose="02010600030101010101" pitchFamily="2" charset="-122"/>
                <a:cs typeface="宋体" panose="02010600030101010101" pitchFamily="2" charset="-122"/>
              </a:rPr>
              <a:t>出来</a:t>
            </a:r>
            <a:r>
              <a:rPr lang="en-US" altLang="zh-CN" sz="1600" kern="0" dirty="0">
                <a:latin typeface="等线" panose="02010600030101010101" pitchFamily="2" charset="-122"/>
                <a:ea typeface="宋体" panose="02010600030101010101" pitchFamily="2" charset="-122"/>
                <a:cs typeface="宋体" panose="02010600030101010101" pitchFamily="2" charset="-122"/>
              </a:rPr>
              <a:t>, </a:t>
            </a:r>
            <a:r>
              <a:rPr lang="zh-CN" altLang="zh-CN" sz="1600" kern="0" dirty="0">
                <a:latin typeface="等线" panose="02010600030101010101" pitchFamily="2" charset="-122"/>
                <a:ea typeface="宋体" panose="02010600030101010101" pitchFamily="2" charset="-122"/>
                <a:cs typeface="宋体" panose="02010600030101010101" pitchFamily="2" charset="-122"/>
              </a:rPr>
              <a:t>速度非常快，但是不能解决歧义；</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sz="1600" b="1" kern="0" dirty="0">
                <a:latin typeface="等线" panose="02010600030101010101" pitchFamily="2" charset="-122"/>
                <a:ea typeface="宋体" panose="02010600030101010101" pitchFamily="2" charset="-122"/>
                <a:cs typeface="宋体" panose="02010600030101010101" pitchFamily="2" charset="-122"/>
              </a:rPr>
              <a:t>搜索引擎模式</a:t>
            </a:r>
            <a:r>
              <a:rPr lang="zh-CN" altLang="zh-CN" sz="1600" kern="0" dirty="0">
                <a:latin typeface="等线" panose="02010600030101010101" pitchFamily="2" charset="-122"/>
                <a:ea typeface="宋体" panose="02010600030101010101" pitchFamily="2" charset="-122"/>
                <a:cs typeface="宋体" panose="02010600030101010101" pitchFamily="2" charset="-122"/>
              </a:rPr>
              <a:t>：在精确模式的基础上，对长词再次切分，提高召回率，适合用于</a:t>
            </a:r>
            <a:r>
              <a:rPr lang="zh-CN" altLang="zh-CN" sz="1600" kern="0" dirty="0">
                <a:solidFill>
                  <a:srgbClr val="FF0000"/>
                </a:solidFill>
                <a:latin typeface="等线" panose="02010600030101010101" pitchFamily="2" charset="-122"/>
                <a:ea typeface="宋体" panose="02010600030101010101" pitchFamily="2" charset="-122"/>
                <a:cs typeface="宋体" panose="02010600030101010101" pitchFamily="2" charset="-122"/>
              </a:rPr>
              <a:t>搜索引擎分词</a:t>
            </a:r>
            <a:r>
              <a:rPr lang="zh-CN" altLang="zh-CN" sz="1600" kern="0" dirty="0">
                <a:latin typeface="等线" panose="02010600030101010101" pitchFamily="2" charset="-122"/>
                <a:ea typeface="宋体" panose="02010600030101010101" pitchFamily="2" charset="-122"/>
                <a:cs typeface="宋体" panose="02010600030101010101" pitchFamily="2" charset="-122"/>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4DF14B5A-4804-453A-8DA6-ED336B81A420}"/>
              </a:ext>
            </a:extLst>
          </p:cNvPr>
          <p:cNvPicPr>
            <a:picLocks noChangeAspect="1"/>
          </p:cNvPicPr>
          <p:nvPr/>
        </p:nvPicPr>
        <p:blipFill>
          <a:blip r:embed="rId3"/>
          <a:stretch>
            <a:fillRect/>
          </a:stretch>
        </p:blipFill>
        <p:spPr>
          <a:xfrm>
            <a:off x="1557660" y="4359005"/>
            <a:ext cx="7504762" cy="1704762"/>
          </a:xfrm>
          <a:prstGeom prst="rect">
            <a:avLst/>
          </a:prstGeom>
        </p:spPr>
      </p:pic>
      <p:pic>
        <p:nvPicPr>
          <p:cNvPr id="7" name="图片 6">
            <a:extLst>
              <a:ext uri="{FF2B5EF4-FFF2-40B4-BE49-F238E27FC236}">
                <a16:creationId xmlns:a16="http://schemas.microsoft.com/office/drawing/2014/main" id="{F884CB8F-58C3-423F-BF3C-21AD4B3DCC16}"/>
              </a:ext>
            </a:extLst>
          </p:cNvPr>
          <p:cNvPicPr>
            <a:picLocks noChangeAspect="1"/>
          </p:cNvPicPr>
          <p:nvPr/>
        </p:nvPicPr>
        <p:blipFill>
          <a:blip r:embed="rId4"/>
          <a:stretch>
            <a:fillRect/>
          </a:stretch>
        </p:blipFill>
        <p:spPr>
          <a:xfrm>
            <a:off x="1557660" y="2526527"/>
            <a:ext cx="8666667" cy="1676190"/>
          </a:xfrm>
          <a:prstGeom prst="rect">
            <a:avLst/>
          </a:prstGeom>
        </p:spPr>
      </p:pic>
      <p:sp>
        <p:nvSpPr>
          <p:cNvPr id="2" name="文本框 1">
            <a:extLst>
              <a:ext uri="{FF2B5EF4-FFF2-40B4-BE49-F238E27FC236}">
                <a16:creationId xmlns:a16="http://schemas.microsoft.com/office/drawing/2014/main" id="{F8E6B4A4-2199-439D-BA0B-A60D42C1B4FF}"/>
              </a:ext>
            </a:extLst>
          </p:cNvPr>
          <p:cNvSpPr txBox="1"/>
          <p:nvPr/>
        </p:nvSpPr>
        <p:spPr>
          <a:xfrm>
            <a:off x="1397862" y="2047132"/>
            <a:ext cx="1338828" cy="369332"/>
          </a:xfrm>
          <a:prstGeom prst="rect">
            <a:avLst/>
          </a:prstGeom>
          <a:noFill/>
        </p:spPr>
        <p:txBody>
          <a:bodyPr wrap="none" rtlCol="0">
            <a:spAutoFit/>
          </a:bodyPr>
          <a:lstStyle/>
          <a:p>
            <a:r>
              <a:rPr lang="zh-CN" altLang="en-US" b="1" dirty="0"/>
              <a:t>分词入口：</a:t>
            </a:r>
          </a:p>
        </p:txBody>
      </p:sp>
    </p:spTree>
    <p:extLst>
      <p:ext uri="{BB962C8B-B14F-4D97-AF65-F5344CB8AC3E}">
        <p14:creationId xmlns:p14="http://schemas.microsoft.com/office/powerpoint/2010/main" val="297238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7EF144C-A742-4DE4-BBB6-87D584DDCADD}"/>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二、模块分析（分词）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5539FA8-4445-445F-907B-0F59174362C1}"/>
              </a:ext>
            </a:extLst>
          </p:cNvPr>
          <p:cNvSpPr txBox="1"/>
          <p:nvPr/>
        </p:nvSpPr>
        <p:spPr>
          <a:xfrm>
            <a:off x="1260629" y="654582"/>
            <a:ext cx="3907582" cy="369332"/>
          </a:xfrm>
          <a:prstGeom prst="rect">
            <a:avLst/>
          </a:prstGeom>
          <a:noFill/>
        </p:spPr>
        <p:txBody>
          <a:bodyPr wrap="square" rtlCol="0">
            <a:spAutoFit/>
          </a:bodyPr>
          <a:lstStyle/>
          <a:p>
            <a:r>
              <a:rPr lang="en-US" altLang="zh-CN" b="1" dirty="0">
                <a:solidFill>
                  <a:srgbClr val="C00000"/>
                </a:solidFill>
              </a:rPr>
              <a:t>1</a:t>
            </a:r>
            <a:r>
              <a:rPr lang="zh-CN" altLang="en-US" b="1" dirty="0">
                <a:solidFill>
                  <a:srgbClr val="C00000"/>
                </a:solidFill>
              </a:rPr>
              <a:t>、建立分词</a:t>
            </a:r>
            <a:r>
              <a:rPr lang="en-US" altLang="zh-CN" b="1" dirty="0">
                <a:solidFill>
                  <a:srgbClr val="C00000"/>
                </a:solidFill>
              </a:rPr>
              <a:t>DAG</a:t>
            </a:r>
            <a:r>
              <a:rPr lang="zh-CN" altLang="en-US" b="1" dirty="0">
                <a:solidFill>
                  <a:srgbClr val="C00000"/>
                </a:solidFill>
              </a:rPr>
              <a:t>图</a:t>
            </a:r>
          </a:p>
        </p:txBody>
      </p:sp>
      <p:sp>
        <p:nvSpPr>
          <p:cNvPr id="3" name="文本框 2">
            <a:extLst>
              <a:ext uri="{FF2B5EF4-FFF2-40B4-BE49-F238E27FC236}">
                <a16:creationId xmlns:a16="http://schemas.microsoft.com/office/drawing/2014/main" id="{D830E37B-847F-427B-B05A-B87B888CFAE6}"/>
              </a:ext>
            </a:extLst>
          </p:cNvPr>
          <p:cNvSpPr txBox="1"/>
          <p:nvPr/>
        </p:nvSpPr>
        <p:spPr>
          <a:xfrm>
            <a:off x="8416031" y="1811046"/>
            <a:ext cx="3666478" cy="3416320"/>
          </a:xfrm>
          <a:prstGeom prst="rect">
            <a:avLst/>
          </a:prstGeom>
          <a:noFill/>
        </p:spPr>
        <p:txBody>
          <a:bodyPr wrap="square" rtlCol="0">
            <a:spAutoFit/>
          </a:bodyPr>
          <a:lstStyle/>
          <a:p>
            <a:r>
              <a:rPr lang="zh-CN" altLang="en-US" dirty="0"/>
              <a:t>输入 ：“我来到北京清华大学”</a:t>
            </a:r>
            <a:endParaRPr lang="en-US" altLang="zh-CN" dirty="0"/>
          </a:p>
          <a:p>
            <a:r>
              <a:rPr lang="zh-CN" altLang="en-US" dirty="0"/>
              <a:t>输出：</a:t>
            </a:r>
            <a:endParaRPr lang="en-US" altLang="zh-CN" dirty="0"/>
          </a:p>
          <a:p>
            <a:r>
              <a:rPr lang="en-US" altLang="zh-CN" dirty="0"/>
              <a:t> DAG = {</a:t>
            </a:r>
          </a:p>
          <a:p>
            <a:r>
              <a:rPr lang="en-US" altLang="zh-CN" dirty="0"/>
              <a:t>	0: [0],                 #0—</a:t>
            </a:r>
            <a:r>
              <a:rPr lang="zh-CN" altLang="en-US" dirty="0"/>
              <a:t>我</a:t>
            </a:r>
            <a:endParaRPr lang="en-US" altLang="zh-CN" dirty="0"/>
          </a:p>
          <a:p>
            <a:r>
              <a:rPr lang="en-US" altLang="zh-CN" dirty="0"/>
              <a:t>	1: [1, 2], 	           #1—</a:t>
            </a:r>
            <a:r>
              <a:rPr lang="zh-CN" altLang="en-US" dirty="0"/>
              <a:t>来</a:t>
            </a:r>
            <a:endParaRPr lang="en-US" altLang="zh-CN" dirty="0"/>
          </a:p>
          <a:p>
            <a:r>
              <a:rPr lang="en-US" altLang="zh-CN" dirty="0"/>
              <a:t>	2: [2],                 #2—</a:t>
            </a:r>
            <a:r>
              <a:rPr lang="zh-CN" altLang="en-US" dirty="0"/>
              <a:t>到</a:t>
            </a:r>
            <a:endParaRPr lang="en-US" altLang="zh-CN" dirty="0"/>
          </a:p>
          <a:p>
            <a:r>
              <a:rPr lang="en-US" altLang="zh-CN" dirty="0"/>
              <a:t>	3: [3, 4],             #3—</a:t>
            </a:r>
            <a:r>
              <a:rPr lang="zh-CN" altLang="en-US" dirty="0"/>
              <a:t>北</a:t>
            </a:r>
            <a:endParaRPr lang="en-US" altLang="zh-CN" dirty="0"/>
          </a:p>
          <a:p>
            <a:r>
              <a:rPr lang="en-US" altLang="zh-CN" dirty="0"/>
              <a:t>	4: [4],                 #4—</a:t>
            </a:r>
            <a:r>
              <a:rPr lang="zh-CN" altLang="en-US" dirty="0"/>
              <a:t>京</a:t>
            </a:r>
            <a:endParaRPr lang="en-US" altLang="zh-CN" dirty="0"/>
          </a:p>
          <a:p>
            <a:r>
              <a:rPr lang="en-US" altLang="zh-CN" dirty="0"/>
              <a:t>	5: [5, 6, 8],        #5—</a:t>
            </a:r>
            <a:r>
              <a:rPr lang="zh-CN" altLang="en-US" dirty="0"/>
              <a:t>清</a:t>
            </a:r>
            <a:endParaRPr lang="en-US" altLang="zh-CN" dirty="0"/>
          </a:p>
          <a:p>
            <a:r>
              <a:rPr lang="en-US" altLang="zh-CN" dirty="0"/>
              <a:t>	6: [6, 7],             #6—</a:t>
            </a:r>
            <a:r>
              <a:rPr lang="zh-CN" altLang="en-US" dirty="0"/>
              <a:t>华</a:t>
            </a:r>
            <a:endParaRPr lang="en-US" altLang="zh-CN" dirty="0"/>
          </a:p>
          <a:p>
            <a:r>
              <a:rPr lang="en-US" altLang="zh-CN" dirty="0"/>
              <a:t>	7: [7, 8],             #7—</a:t>
            </a:r>
            <a:r>
              <a:rPr lang="zh-CN" altLang="en-US" dirty="0"/>
              <a:t>大</a:t>
            </a:r>
            <a:endParaRPr lang="en-US" altLang="zh-CN" dirty="0"/>
          </a:p>
          <a:p>
            <a:r>
              <a:rPr lang="en-US" altLang="zh-CN" dirty="0"/>
              <a:t>	8: [8]}                 #8—</a:t>
            </a:r>
            <a:r>
              <a:rPr lang="zh-CN" altLang="en-US" dirty="0"/>
              <a:t>学</a:t>
            </a:r>
          </a:p>
        </p:txBody>
      </p:sp>
      <p:sp>
        <p:nvSpPr>
          <p:cNvPr id="8" name="Rectangle 2">
            <a:extLst>
              <a:ext uri="{FF2B5EF4-FFF2-40B4-BE49-F238E27FC236}">
                <a16:creationId xmlns:a16="http://schemas.microsoft.com/office/drawing/2014/main" id="{EF57B281-0DAA-4949-AD1C-49D93A2BA9C0}"/>
              </a:ext>
            </a:extLst>
          </p:cNvPr>
          <p:cNvSpPr>
            <a:spLocks noChangeArrowheads="1"/>
          </p:cNvSpPr>
          <p:nvPr/>
        </p:nvSpPr>
        <p:spPr bwMode="auto">
          <a:xfrm>
            <a:off x="1260629" y="1216832"/>
            <a:ext cx="6809173" cy="489364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获取每个句子中的DAG分词</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2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get_DAG</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.check_initialized()</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DAG = {}</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例：sentence = ‘我来到北京清华大学’，N = 9</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N = </a:t>
            </a:r>
            <a:r>
              <a:rPr kumimoji="0" lang="zh-CN" altLang="zh-CN" sz="12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for循环遍历 tmplist存储</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k </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xrange(N):</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tmplist = []</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i = k</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将 sentence 中第k个字赋给 frag</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frag = sentence[k]</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未遍历完且文字在self.FREQ中字典内部</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while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 &lt; N </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and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frag </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.FREQ:</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若当前字在字典中，将tmplist</a:t>
            </a:r>
            <a:r>
              <a:rPr kumimoji="0" lang="en-US"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（继续遍历）</a:t>
            </a:r>
            <a:r>
              <a:rPr kumimoji="0" lang="zh-CN" altLang="en-US"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从我、我来、我来到一直找</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.FREQ[frag]:</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tmplist.append(i)</a:t>
            </a:r>
            <a:r>
              <a:rPr kumimoji="0" lang="en-US"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en-US" altLang="zh-CN" sz="1200" dirty="0">
                <a:solidFill>
                  <a:srgbClr val="808080"/>
                </a:solidFill>
                <a:latin typeface="宋体" panose="02010600030101010101" pitchFamily="2" charset="-122"/>
                <a:ea typeface="宋体" panose="02010600030101010101" pitchFamily="2" charset="-122"/>
              </a:rPr>
              <a:t># </a:t>
            </a:r>
            <a:r>
              <a:rPr lang="zh-CN" altLang="en-US" sz="1200" dirty="0">
                <a:solidFill>
                  <a:srgbClr val="808080"/>
                </a:solidFill>
                <a:latin typeface="宋体" panose="02010600030101010101" pitchFamily="2" charset="-122"/>
                <a:ea typeface="宋体" panose="02010600030101010101" pitchFamily="2" charset="-122"/>
              </a:rPr>
              <a:t>遇到存在的词语，加入其对应的</a:t>
            </a:r>
            <a:r>
              <a:rPr lang="en-US" altLang="zh-CN" sz="1200" dirty="0" err="1">
                <a:solidFill>
                  <a:srgbClr val="808080"/>
                </a:solidFill>
                <a:latin typeface="宋体" panose="02010600030101010101" pitchFamily="2" charset="-122"/>
                <a:ea typeface="宋体" panose="02010600030101010101" pitchFamily="2" charset="-122"/>
              </a:rPr>
              <a:t>i</a:t>
            </a:r>
            <a:r>
              <a:rPr lang="zh-CN" altLang="en-US" sz="1200" dirty="0">
                <a:solidFill>
                  <a:srgbClr val="808080"/>
                </a:solidFill>
                <a:latin typeface="宋体" panose="02010600030101010101" pitchFamily="2" charset="-122"/>
                <a:ea typeface="宋体" panose="02010600030101010101" pitchFamily="2" charset="-122"/>
              </a:rPr>
              <a:t>值</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i += </a:t>
            </a:r>
            <a:r>
              <a:rPr kumimoji="0" lang="zh-CN" altLang="zh-CN" sz="12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br>
              <a:rPr kumimoji="0" lang="zh-CN" altLang="zh-CN" sz="12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frag 存sentence的第k 到i+1组成的字</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frag = sentence[k:i + </a:t>
            </a:r>
            <a:r>
              <a:rPr kumimoji="0" lang="zh-CN" altLang="zh-CN" sz="12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not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tmplist:</a:t>
            </a:r>
            <a:r>
              <a:rPr kumimoji="0" lang="en-US"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en-US" altLang="zh-CN" sz="1200" dirty="0">
                <a:solidFill>
                  <a:srgbClr val="808080"/>
                </a:solidFill>
                <a:latin typeface="宋体" panose="02010600030101010101" pitchFamily="2" charset="-122"/>
                <a:ea typeface="宋体" panose="02010600030101010101" pitchFamily="2" charset="-122"/>
              </a:rPr>
              <a:t>#</a:t>
            </a:r>
            <a:r>
              <a:rPr lang="zh-CN" altLang="en-US" sz="1200" dirty="0">
                <a:solidFill>
                  <a:srgbClr val="808080"/>
                </a:solidFill>
                <a:latin typeface="宋体" panose="02010600030101010101" pitchFamily="2" charset="-122"/>
                <a:ea typeface="宋体" panose="02010600030101010101" pitchFamily="2" charset="-122"/>
              </a:rPr>
              <a:t>如果没有存在的词，把当前坐标赋给</a:t>
            </a:r>
            <a:r>
              <a:rPr lang="en-US" altLang="zh-CN" sz="1200" dirty="0" err="1">
                <a:solidFill>
                  <a:srgbClr val="808080"/>
                </a:solidFill>
                <a:latin typeface="宋体" panose="02010600030101010101" pitchFamily="2" charset="-122"/>
                <a:ea typeface="宋体" panose="02010600030101010101" pitchFamily="2" charset="-122"/>
              </a:rPr>
              <a:t>tmplist</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tmplist.append(k)</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实际上就是遍历第k个元素所能达到的最远距离，类似于，中字能够遍历到"清华大学"</a:t>
            </a:r>
            <a:b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DAG[k] = tmplist</a:t>
            </a:r>
            <a:b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return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DAG</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1680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B789126-10E9-4B87-8ADB-53EBDC34CEBA}"/>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二、模块分析（分词）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CE33CB3F-DD84-4BC5-93BE-815E28ABEFBA}"/>
              </a:ext>
            </a:extLst>
          </p:cNvPr>
          <p:cNvSpPr txBox="1"/>
          <p:nvPr/>
        </p:nvSpPr>
        <p:spPr>
          <a:xfrm>
            <a:off x="971291" y="511349"/>
            <a:ext cx="6491871" cy="369332"/>
          </a:xfrm>
          <a:prstGeom prst="rect">
            <a:avLst/>
          </a:prstGeom>
          <a:noFill/>
        </p:spPr>
        <p:txBody>
          <a:bodyPr wrap="square" rtlCol="0">
            <a:spAutoFit/>
          </a:bodyPr>
          <a:lstStyle/>
          <a:p>
            <a:r>
              <a:rPr lang="en-US" altLang="zh-CN" b="1" dirty="0">
                <a:solidFill>
                  <a:srgbClr val="C00000"/>
                </a:solidFill>
              </a:rPr>
              <a:t>2.1</a:t>
            </a:r>
            <a:r>
              <a:rPr lang="zh-CN" altLang="en-US" b="1" dirty="0">
                <a:solidFill>
                  <a:srgbClr val="C00000"/>
                </a:solidFill>
              </a:rPr>
              <a:t>、分词模式</a:t>
            </a:r>
            <a:r>
              <a:rPr lang="en-US" altLang="zh-CN" b="1" dirty="0">
                <a:solidFill>
                  <a:srgbClr val="C00000"/>
                </a:solidFill>
              </a:rPr>
              <a:t>-------</a:t>
            </a:r>
            <a:r>
              <a:rPr lang="zh-CN" altLang="en-US" b="1" dirty="0">
                <a:solidFill>
                  <a:srgbClr val="C00000"/>
                </a:solidFill>
              </a:rPr>
              <a:t>全模式：</a:t>
            </a:r>
            <a:r>
              <a:rPr lang="en-US" altLang="zh-CN" b="1" dirty="0">
                <a:solidFill>
                  <a:srgbClr val="C00000"/>
                </a:solidFill>
              </a:rPr>
              <a:t>__</a:t>
            </a:r>
            <a:r>
              <a:rPr lang="en-US" altLang="zh-CN" b="1" dirty="0" err="1">
                <a:solidFill>
                  <a:srgbClr val="C00000"/>
                </a:solidFill>
              </a:rPr>
              <a:t>cut_all</a:t>
            </a:r>
            <a:r>
              <a:rPr lang="zh-CN" altLang="en-US" b="1" dirty="0">
                <a:solidFill>
                  <a:srgbClr val="C00000"/>
                </a:solidFill>
              </a:rPr>
              <a:t>（） </a:t>
            </a:r>
          </a:p>
        </p:txBody>
      </p:sp>
      <p:sp>
        <p:nvSpPr>
          <p:cNvPr id="3" name="Rectangle 2">
            <a:extLst>
              <a:ext uri="{FF2B5EF4-FFF2-40B4-BE49-F238E27FC236}">
                <a16:creationId xmlns:a16="http://schemas.microsoft.com/office/drawing/2014/main" id="{5D59A6BD-DC73-4CED-9047-BDA5EE18CB47}"/>
              </a:ext>
            </a:extLst>
          </p:cNvPr>
          <p:cNvSpPr>
            <a:spLocks noChangeArrowheads="1"/>
          </p:cNvSpPr>
          <p:nvPr/>
        </p:nvSpPr>
        <p:spPr bwMode="auto">
          <a:xfrm>
            <a:off x="5279255" y="549821"/>
            <a:ext cx="4367814" cy="2923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3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cut</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r>
              <a:rPr kumimoji="0" lang="zh-CN"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cut_all=</a:t>
            </a:r>
            <a:r>
              <a:rPr kumimoji="0" lang="en-US" altLang="zh-CN" sz="13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True</a:t>
            </a:r>
            <a:r>
              <a:rPr kumimoji="0" lang="zh-CN" altLang="zh-CN" sz="13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3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E6C7AC5-0EB0-4704-BA2A-7424C3C855BE}"/>
              </a:ext>
            </a:extLst>
          </p:cNvPr>
          <p:cNvSpPr>
            <a:spLocks noChangeArrowheads="1"/>
          </p:cNvSpPr>
          <p:nvPr/>
        </p:nvSpPr>
        <p:spPr bwMode="auto">
          <a:xfrm>
            <a:off x="754602" y="954982"/>
            <a:ext cx="6841059" cy="53916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r>
              <a:rPr kumimoji="0" lang="zh-CN" altLang="zh-CN" sz="11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1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__cut_all</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1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r>
              <a:rPr kumimoji="0" lang="en-US"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zh-CN" altLang="zh-CN" sz="1100" dirty="0">
                <a:solidFill>
                  <a:srgbClr val="808080"/>
                </a:solidFill>
                <a:latin typeface="宋体" panose="02010600030101010101" pitchFamily="2" charset="-122"/>
                <a:ea typeface="宋体" panose="02010600030101010101" pitchFamily="2" charset="-122"/>
              </a:rPr>
              <a:t>sentence = ‘我来到北京清华大学’，N = 9</a:t>
            </a:r>
            <a:b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get_DAG(sentence)返回一个字典</a:t>
            </a:r>
            <a:b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dag = </a:t>
            </a:r>
            <a:r>
              <a:rPr kumimoji="0" lang="zh-CN" altLang="zh-CN" sz="11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.get_DAG(sentence)</a:t>
            </a:r>
            <a:b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old_j = -</a:t>
            </a:r>
            <a:r>
              <a:rPr kumimoji="0" lang="zh-CN" altLang="zh-CN" sz="11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br>
              <a:rPr kumimoji="0" lang="zh-CN" altLang="zh-CN" sz="11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iteritems（）函数是借用迭代器将容器中的内容迭代取出或者是删除等等</a:t>
            </a:r>
            <a:b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 dag =  {0: [0], 1: [1, 2], 2: [2], 3: [3, 4],</a:t>
            </a:r>
            <a:endParaRPr kumimoji="0" lang="en-US"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1100" dirty="0">
                <a:solidFill>
                  <a:srgbClr val="808080"/>
                </a:solidFill>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4: [4], 5: [5, 6, 8], 6: [6, 7], 7: [7, 8], 8: [8]}</a:t>
            </a:r>
            <a:b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 k = 0、1、2、3、4、、8  ， L = [0]、[1，2]、[2]、[3,4]、[4]、[5,6,8]、[6,7]、[7,8]、[8]</a:t>
            </a:r>
            <a:b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k</a:t>
            </a:r>
            <a:r>
              <a:rPr kumimoji="0" lang="zh-CN" altLang="zh-CN" sz="11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 </a:t>
            </a:r>
            <a:r>
              <a:rPr kumimoji="0" lang="zh-CN" altLang="zh-CN" sz="11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iteritems(dag):</a:t>
            </a:r>
            <a:b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若中只有一个字，返回句子</a:t>
            </a:r>
            <a:b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11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 == </a:t>
            </a:r>
            <a:r>
              <a:rPr kumimoji="0" lang="zh-CN" altLang="zh-CN" sz="11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 </a:t>
            </a:r>
            <a:r>
              <a:rPr kumimoji="0" lang="zh-CN" altLang="zh-CN" sz="11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and </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k &gt; old_j:</a:t>
            </a:r>
            <a:b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sentence[k:L[</a:t>
            </a:r>
            <a:r>
              <a:rPr kumimoji="0" lang="zh-CN" altLang="zh-CN" sz="11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 </a:t>
            </a:r>
            <a:r>
              <a:rPr kumimoji="0" lang="zh-CN" altLang="zh-CN" sz="11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old_j = L[</a:t>
            </a:r>
            <a:r>
              <a:rPr kumimoji="0" lang="zh-CN" altLang="zh-CN" sz="11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else</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j </a:t>
            </a:r>
            <a:r>
              <a:rPr kumimoji="0" lang="zh-CN" altLang="zh-CN" sz="11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a:t>
            </a:r>
            <a:b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j &gt; k:</a:t>
            </a:r>
            <a:b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sentence[k:j + </a:t>
            </a:r>
            <a:r>
              <a:rPr kumimoji="0" lang="zh-CN" altLang="zh-CN" sz="11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print('sentence[k:j + 1]', sentence[k:j + 1])</a:t>
            </a:r>
            <a:b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old_j = j</a:t>
            </a:r>
            <a:b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print('old_j', j)</a:t>
            </a:r>
            <a:b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 返回结果为所有可能成词的结果</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36FB18F9-63EA-4B5E-9725-5465C80CFF10}"/>
              </a:ext>
            </a:extLst>
          </p:cNvPr>
          <p:cNvSpPr txBox="1"/>
          <p:nvPr/>
        </p:nvSpPr>
        <p:spPr>
          <a:xfrm>
            <a:off x="7661430" y="954982"/>
            <a:ext cx="5021801" cy="6001643"/>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初始，</a:t>
            </a:r>
            <a:r>
              <a:rPr lang="zh-CN" altLang="zh-CN" sz="1200" dirty="0">
                <a:latin typeface="宋体" panose="02010600030101010101" pitchFamily="2" charset="-122"/>
                <a:ea typeface="宋体" panose="02010600030101010101" pitchFamily="2" charset="-122"/>
              </a:rPr>
              <a:t> old_j = -1</a:t>
            </a:r>
            <a:endParaRPr lang="en-US" altLang="zh-CN" sz="1200" dirty="0">
              <a:latin typeface="宋体" panose="02010600030101010101" pitchFamily="2" charset="-122"/>
              <a:ea typeface="宋体" panose="02010600030101010101" pitchFamily="2" charset="-122"/>
            </a:endParaRPr>
          </a:p>
          <a:p>
            <a:r>
              <a:rPr lang="en-US" altLang="zh-CN" sz="1200" b="1" dirty="0">
                <a:latin typeface="宋体" panose="02010600030101010101" pitchFamily="2" charset="-122"/>
                <a:ea typeface="宋体" panose="02010600030101010101" pitchFamily="2" charset="-122"/>
              </a:rPr>
              <a:t>1</a:t>
            </a:r>
            <a:r>
              <a:rPr lang="zh-CN" altLang="en-US" sz="1200" b="1" dirty="0">
                <a:latin typeface="宋体" panose="02010600030101010101" pitchFamily="2" charset="-122"/>
                <a:ea typeface="宋体" panose="02010600030101010101" pitchFamily="2" charset="-122"/>
              </a:rPr>
              <a:t>、当</a:t>
            </a:r>
            <a:r>
              <a:rPr lang="en-US" altLang="zh-CN" sz="1200" b="1" dirty="0">
                <a:latin typeface="宋体" panose="02010600030101010101" pitchFamily="2" charset="-122"/>
                <a:ea typeface="宋体" panose="02010600030101010101" pitchFamily="2" charset="-122"/>
              </a:rPr>
              <a:t>k=0</a:t>
            </a:r>
            <a:r>
              <a:rPr lang="zh-CN" altLang="en-US" sz="1200" b="1" dirty="0">
                <a:latin typeface="宋体" panose="02010600030101010101" pitchFamily="2" charset="-122"/>
                <a:ea typeface="宋体" panose="02010600030101010101" pitchFamily="2" charset="-122"/>
              </a:rPr>
              <a:t>，</a:t>
            </a:r>
            <a:r>
              <a:rPr lang="en-US" altLang="zh-CN" sz="1200" b="1" dirty="0">
                <a:latin typeface="宋体" panose="02010600030101010101" pitchFamily="2" charset="-122"/>
                <a:ea typeface="宋体" panose="02010600030101010101" pitchFamily="2" charset="-122"/>
              </a:rPr>
              <a:t>L=[0]</a:t>
            </a:r>
            <a:r>
              <a:rPr lang="zh-CN" altLang="en-US" sz="1200" b="1" dirty="0">
                <a:latin typeface="宋体" panose="02010600030101010101" pitchFamily="2" charset="-122"/>
                <a:ea typeface="宋体" panose="02010600030101010101" pitchFamily="2" charset="-122"/>
              </a:rPr>
              <a:t>时</a:t>
            </a:r>
            <a:r>
              <a:rPr lang="zh-CN" altLang="en-US" sz="1200" dirty="0">
                <a:latin typeface="宋体" panose="02010600030101010101" pitchFamily="2" charset="-122"/>
                <a:ea typeface="宋体" panose="02010600030101010101" pitchFamily="2" charset="-122"/>
              </a:rPr>
              <a:t>，</a:t>
            </a:r>
            <a:endParaRPr lang="en-US" altLang="zh-CN" sz="1200" dirty="0">
              <a:latin typeface="宋体" panose="02010600030101010101" pitchFamily="2" charset="-122"/>
              <a:ea typeface="宋体" panose="02010600030101010101" pitchFamily="2" charset="-122"/>
            </a:endParaRPr>
          </a:p>
          <a:p>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满足</a:t>
            </a:r>
            <a:r>
              <a:rPr lang="en-US" altLang="zh-CN" sz="1200" dirty="0">
                <a:latin typeface="宋体" panose="02010600030101010101" pitchFamily="2" charset="-122"/>
                <a:ea typeface="宋体" panose="02010600030101010101" pitchFamily="2" charset="-122"/>
              </a:rPr>
              <a:t>if</a:t>
            </a:r>
            <a:r>
              <a:rPr lang="zh-CN" altLang="en-US" sz="1200" dirty="0">
                <a:latin typeface="宋体" panose="02010600030101010101" pitchFamily="2" charset="-122"/>
                <a:ea typeface="宋体" panose="02010600030101010101" pitchFamily="2" charset="-122"/>
              </a:rPr>
              <a:t>：</a:t>
            </a:r>
            <a:r>
              <a:rPr lang="en-US" altLang="zh-CN" sz="1200" dirty="0" err="1">
                <a:latin typeface="宋体" panose="02010600030101010101" pitchFamily="2" charset="-122"/>
                <a:ea typeface="宋体" panose="02010600030101010101" pitchFamily="2" charset="-122"/>
              </a:rPr>
              <a:t>len</a:t>
            </a:r>
            <a:r>
              <a:rPr lang="en-US" altLang="zh-CN" sz="1200" dirty="0">
                <a:latin typeface="宋体" panose="02010600030101010101" pitchFamily="2" charset="-122"/>
                <a:ea typeface="宋体" panose="02010600030101010101" pitchFamily="2" charset="-122"/>
              </a:rPr>
              <a:t>(L)=1</a:t>
            </a: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k=0 &gt;</a:t>
            </a:r>
            <a:r>
              <a:rPr lang="zh-CN" altLang="zh-CN" sz="1200" dirty="0">
                <a:latin typeface="宋体" panose="02010600030101010101" pitchFamily="2" charset="-122"/>
                <a:ea typeface="宋体" panose="02010600030101010101" pitchFamily="2" charset="-122"/>
              </a:rPr>
              <a:t>old_j = -1</a:t>
            </a:r>
            <a:endParaRPr lang="en-US" altLang="zh-CN" sz="1200" dirty="0">
              <a:latin typeface="宋体" panose="02010600030101010101" pitchFamily="2" charset="-122"/>
              <a:ea typeface="宋体" panose="02010600030101010101" pitchFamily="2" charset="-122"/>
            </a:endParaRPr>
          </a:p>
          <a:p>
            <a:r>
              <a:rPr lang="en-US" altLang="zh-CN" sz="1200" dirty="0">
                <a:latin typeface="宋体" panose="02010600030101010101" pitchFamily="2" charset="-122"/>
                <a:ea typeface="宋体" panose="02010600030101010101" pitchFamily="2" charset="-122"/>
              </a:rPr>
              <a:t>	</a:t>
            </a:r>
            <a:r>
              <a:rPr lang="zh-CN" altLang="en-US" sz="1200" dirty="0">
                <a:solidFill>
                  <a:srgbClr val="C00000"/>
                </a:solidFill>
                <a:latin typeface="宋体" panose="02010600030101010101" pitchFamily="2" charset="-122"/>
                <a:ea typeface="宋体" panose="02010600030101010101" pitchFamily="2" charset="-122"/>
              </a:rPr>
              <a:t>返回</a:t>
            </a:r>
            <a:r>
              <a:rPr lang="zh-CN" altLang="zh-CN" sz="1200" dirty="0">
                <a:latin typeface="宋体" panose="02010600030101010101" pitchFamily="2" charset="-122"/>
                <a:ea typeface="宋体" panose="02010600030101010101" pitchFamily="2" charset="-122"/>
              </a:rPr>
              <a:t>sentence[k:L[0] + 1]</a:t>
            </a:r>
            <a:r>
              <a:rPr lang="en-US" altLang="zh-CN" sz="1200" dirty="0">
                <a:latin typeface="宋体" panose="02010600030101010101" pitchFamily="2" charset="-122"/>
                <a:ea typeface="宋体" panose="02010600030101010101" pitchFamily="2" charset="-122"/>
              </a:rPr>
              <a:t> </a:t>
            </a:r>
            <a:r>
              <a:rPr lang="en-US" altLang="zh-CN" sz="1200" dirty="0">
                <a:latin typeface="宋体" panose="02010600030101010101" pitchFamily="2" charset="-122"/>
                <a:ea typeface="宋体" panose="02010600030101010101" pitchFamily="2" charset="-122"/>
                <a:sym typeface="Wingdings" panose="05000000000000000000" pitchFamily="2" charset="2"/>
              </a:rPr>
              <a:t></a:t>
            </a:r>
            <a:r>
              <a:rPr lang="zh-CN" altLang="en-US" sz="1200" dirty="0">
                <a:latin typeface="宋体" panose="02010600030101010101" pitchFamily="2" charset="-122"/>
                <a:ea typeface="宋体" panose="02010600030101010101" pitchFamily="2" charset="-122"/>
              </a:rPr>
              <a:t>‘我’，</a:t>
            </a:r>
            <a:r>
              <a:rPr lang="zh-CN" altLang="zh-CN" sz="1200" dirty="0">
                <a:latin typeface="宋体" panose="02010600030101010101" pitchFamily="2" charset="-122"/>
                <a:ea typeface="宋体" panose="02010600030101010101" pitchFamily="2" charset="-122"/>
              </a:rPr>
              <a:t>old_j = </a:t>
            </a:r>
            <a:r>
              <a:rPr lang="en-US" altLang="zh-CN" sz="1200" dirty="0">
                <a:latin typeface="宋体" panose="02010600030101010101" pitchFamily="2" charset="-122"/>
                <a:ea typeface="宋体" panose="02010600030101010101" pitchFamily="2" charset="-122"/>
              </a:rPr>
              <a:t>0</a:t>
            </a:r>
          </a:p>
          <a:p>
            <a:r>
              <a:rPr lang="en-US" altLang="zh-CN" sz="1200" b="1" dirty="0">
                <a:latin typeface="宋体" panose="02010600030101010101" pitchFamily="2" charset="-122"/>
                <a:ea typeface="宋体" panose="02010600030101010101" pitchFamily="2" charset="-122"/>
              </a:rPr>
              <a:t>2</a:t>
            </a:r>
            <a:r>
              <a:rPr lang="zh-CN" altLang="en-US" sz="1200" b="1" dirty="0">
                <a:latin typeface="宋体" panose="02010600030101010101" pitchFamily="2" charset="-122"/>
                <a:ea typeface="宋体" panose="02010600030101010101" pitchFamily="2" charset="-122"/>
              </a:rPr>
              <a:t>、当</a:t>
            </a:r>
            <a:r>
              <a:rPr lang="en-US" altLang="zh-CN" sz="1200" b="1" dirty="0">
                <a:latin typeface="宋体" panose="02010600030101010101" pitchFamily="2" charset="-122"/>
                <a:ea typeface="宋体" panose="02010600030101010101" pitchFamily="2" charset="-122"/>
              </a:rPr>
              <a:t>k=1</a:t>
            </a:r>
            <a:r>
              <a:rPr lang="zh-CN" altLang="en-US" sz="1200" b="1" dirty="0">
                <a:latin typeface="宋体" panose="02010600030101010101" pitchFamily="2" charset="-122"/>
                <a:ea typeface="宋体" panose="02010600030101010101" pitchFamily="2" charset="-122"/>
              </a:rPr>
              <a:t>，</a:t>
            </a:r>
            <a:r>
              <a:rPr lang="en-US" altLang="zh-CN" sz="1200" b="1" dirty="0">
                <a:latin typeface="宋体" panose="02010600030101010101" pitchFamily="2" charset="-122"/>
                <a:ea typeface="宋体" panose="02010600030101010101" pitchFamily="2" charset="-122"/>
              </a:rPr>
              <a:t>L=[1,2]</a:t>
            </a:r>
            <a:r>
              <a:rPr lang="zh-CN" altLang="en-US" sz="1200" b="1" dirty="0">
                <a:latin typeface="宋体" panose="02010600030101010101" pitchFamily="2" charset="-122"/>
                <a:ea typeface="宋体" panose="02010600030101010101" pitchFamily="2" charset="-122"/>
              </a:rPr>
              <a:t>时</a:t>
            </a:r>
            <a:r>
              <a:rPr lang="zh-CN" altLang="en-US" sz="1200" dirty="0">
                <a:latin typeface="宋体" panose="02010600030101010101" pitchFamily="2" charset="-122"/>
                <a:ea typeface="宋体" panose="02010600030101010101" pitchFamily="2" charset="-122"/>
              </a:rPr>
              <a:t>，</a:t>
            </a:r>
            <a:endParaRPr lang="en-US" altLang="zh-CN" sz="1200" dirty="0">
              <a:latin typeface="宋体" panose="02010600030101010101" pitchFamily="2" charset="-122"/>
              <a:ea typeface="宋体" panose="02010600030101010101" pitchFamily="2" charset="-122"/>
            </a:endParaRPr>
          </a:p>
          <a:p>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不满足</a:t>
            </a:r>
            <a:r>
              <a:rPr lang="en-US" altLang="zh-CN" sz="1200" dirty="0">
                <a:latin typeface="宋体" panose="02010600030101010101" pitchFamily="2" charset="-122"/>
                <a:ea typeface="宋体" panose="02010600030101010101" pitchFamily="2" charset="-122"/>
              </a:rPr>
              <a:t>if</a:t>
            </a:r>
            <a:r>
              <a:rPr lang="zh-CN" altLang="en-US" sz="1200" dirty="0">
                <a:latin typeface="宋体" panose="02010600030101010101" pitchFamily="2" charset="-122"/>
                <a:ea typeface="宋体" panose="02010600030101010101" pitchFamily="2" charset="-122"/>
              </a:rPr>
              <a:t>，进入</a:t>
            </a:r>
            <a:r>
              <a:rPr lang="en-US" altLang="zh-CN" sz="1200" dirty="0">
                <a:latin typeface="宋体" panose="02010600030101010101" pitchFamily="2" charset="-122"/>
                <a:ea typeface="宋体" panose="02010600030101010101" pitchFamily="2" charset="-122"/>
              </a:rPr>
              <a:t>else</a:t>
            </a:r>
            <a:r>
              <a:rPr lang="zh-CN" altLang="en-US" sz="1200" dirty="0">
                <a:latin typeface="宋体" panose="02010600030101010101" pitchFamily="2" charset="-122"/>
                <a:ea typeface="宋体" panose="02010600030101010101" pitchFamily="2" charset="-122"/>
              </a:rPr>
              <a:t>：</a:t>
            </a:r>
            <a:endParaRPr lang="en-US" altLang="zh-CN" sz="1200" dirty="0">
              <a:latin typeface="宋体" panose="02010600030101010101" pitchFamily="2" charset="-122"/>
              <a:ea typeface="宋体" panose="02010600030101010101" pitchFamily="2" charset="-122"/>
            </a:endParaRPr>
          </a:p>
          <a:p>
            <a:r>
              <a:rPr lang="en-US" altLang="zh-CN" sz="1200" dirty="0">
                <a:latin typeface="宋体" panose="02010600030101010101" pitchFamily="2" charset="-122"/>
                <a:ea typeface="宋体" panose="02010600030101010101" pitchFamily="2" charset="-122"/>
              </a:rPr>
              <a:t>		j=[1,2],</a:t>
            </a:r>
          </a:p>
          <a:p>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只有</a:t>
            </a:r>
            <a:r>
              <a:rPr lang="en-US" altLang="zh-CN" sz="1200" dirty="0">
                <a:latin typeface="宋体" panose="02010600030101010101" pitchFamily="2" charset="-122"/>
                <a:ea typeface="宋体" panose="02010600030101010101" pitchFamily="2" charset="-122"/>
              </a:rPr>
              <a:t>j=2</a:t>
            </a:r>
            <a:r>
              <a:rPr lang="zh-CN" altLang="en-US" sz="1200" dirty="0">
                <a:latin typeface="宋体" panose="02010600030101010101" pitchFamily="2" charset="-122"/>
                <a:ea typeface="宋体" panose="02010600030101010101" pitchFamily="2" charset="-122"/>
              </a:rPr>
              <a:t>满足</a:t>
            </a:r>
            <a:r>
              <a:rPr lang="en-US" altLang="zh-CN" sz="1200" dirty="0">
                <a:latin typeface="宋体" panose="02010600030101010101" pitchFamily="2" charset="-122"/>
                <a:ea typeface="宋体" panose="02010600030101010101" pitchFamily="2" charset="-122"/>
              </a:rPr>
              <a:t>j=2 &gt; k=1 </a:t>
            </a:r>
          </a:p>
          <a:p>
            <a:r>
              <a:rPr lang="en-US" altLang="zh-CN" sz="1200" dirty="0">
                <a:latin typeface="宋体" panose="02010600030101010101" pitchFamily="2" charset="-122"/>
                <a:ea typeface="宋体" panose="02010600030101010101" pitchFamily="2" charset="-122"/>
              </a:rPr>
              <a:t>     </a:t>
            </a:r>
            <a:r>
              <a:rPr lang="zh-CN" altLang="en-US" sz="1200" dirty="0">
                <a:solidFill>
                  <a:srgbClr val="C00000"/>
                </a:solidFill>
                <a:latin typeface="宋体" panose="02010600030101010101" pitchFamily="2" charset="-122"/>
                <a:ea typeface="宋体" panose="02010600030101010101" pitchFamily="2" charset="-122"/>
              </a:rPr>
              <a:t>返回</a:t>
            </a:r>
            <a:r>
              <a:rPr lang="zh-CN" altLang="zh-CN" sz="1200" dirty="0">
                <a:latin typeface="宋体" panose="02010600030101010101" pitchFamily="2" charset="-122"/>
                <a:ea typeface="宋体" panose="02010600030101010101" pitchFamily="2" charset="-122"/>
              </a:rPr>
              <a:t>yield sentence[k:j + 1]</a:t>
            </a:r>
            <a:r>
              <a:rPr lang="en-US" altLang="zh-CN" sz="1200" dirty="0">
                <a:latin typeface="宋体" panose="02010600030101010101" pitchFamily="2" charset="-122"/>
                <a:ea typeface="宋体" panose="02010600030101010101" pitchFamily="2" charset="-122"/>
              </a:rPr>
              <a:t> </a:t>
            </a:r>
            <a:r>
              <a:rPr lang="en-US" altLang="zh-CN" sz="1200" dirty="0">
                <a:latin typeface="宋体" panose="02010600030101010101" pitchFamily="2" charset="-122"/>
                <a:ea typeface="宋体" panose="02010600030101010101" pitchFamily="2" charset="-122"/>
                <a:sym typeface="Wingdings" panose="05000000000000000000" pitchFamily="2" charset="2"/>
              </a:rPr>
              <a:t></a:t>
            </a:r>
            <a:r>
              <a:rPr lang="zh-CN" altLang="en-US" sz="1200" dirty="0">
                <a:latin typeface="宋体" panose="02010600030101010101" pitchFamily="2" charset="-122"/>
                <a:ea typeface="宋体" panose="02010600030101010101" pitchFamily="2" charset="-122"/>
                <a:sym typeface="Wingdings" panose="05000000000000000000" pitchFamily="2" charset="2"/>
              </a:rPr>
              <a:t>“来到”，</a:t>
            </a:r>
            <a:r>
              <a:rPr lang="en-US" altLang="zh-CN" sz="1200" dirty="0" err="1">
                <a:latin typeface="宋体" panose="02010600030101010101" pitchFamily="2" charset="-122"/>
                <a:ea typeface="宋体" panose="02010600030101010101" pitchFamily="2" charset="-122"/>
                <a:sym typeface="Wingdings" panose="05000000000000000000" pitchFamily="2" charset="2"/>
              </a:rPr>
              <a:t>old_j</a:t>
            </a:r>
            <a:r>
              <a:rPr lang="en-US" altLang="zh-CN" sz="1200" dirty="0">
                <a:latin typeface="宋体" panose="02010600030101010101" pitchFamily="2" charset="-122"/>
                <a:ea typeface="宋体" panose="02010600030101010101" pitchFamily="2" charset="-122"/>
                <a:sym typeface="Wingdings" panose="05000000000000000000" pitchFamily="2" charset="2"/>
              </a:rPr>
              <a:t> = 2</a:t>
            </a:r>
          </a:p>
          <a:p>
            <a:r>
              <a:rPr lang="en-US" altLang="zh-CN" sz="1200" b="1" dirty="0">
                <a:latin typeface="宋体" panose="02010600030101010101" pitchFamily="2" charset="-122"/>
                <a:ea typeface="宋体" panose="02010600030101010101" pitchFamily="2" charset="-122"/>
                <a:sym typeface="Wingdings" panose="05000000000000000000" pitchFamily="2" charset="2"/>
              </a:rPr>
              <a:t>3</a:t>
            </a:r>
            <a:r>
              <a:rPr lang="zh-CN" altLang="en-US" sz="1200" b="1" dirty="0">
                <a:latin typeface="宋体" panose="02010600030101010101" pitchFamily="2" charset="-122"/>
                <a:ea typeface="宋体" panose="02010600030101010101" pitchFamily="2" charset="-122"/>
                <a:sym typeface="Wingdings" panose="05000000000000000000" pitchFamily="2" charset="2"/>
              </a:rPr>
              <a:t>、当</a:t>
            </a:r>
            <a:r>
              <a:rPr lang="en-US" altLang="zh-CN" sz="1200" b="1" dirty="0">
                <a:latin typeface="宋体" panose="02010600030101010101" pitchFamily="2" charset="-122"/>
                <a:ea typeface="宋体" panose="02010600030101010101" pitchFamily="2" charset="-122"/>
                <a:sym typeface="Wingdings" panose="05000000000000000000" pitchFamily="2" charset="2"/>
              </a:rPr>
              <a:t>k=2, L=[2]</a:t>
            </a:r>
            <a:r>
              <a:rPr lang="zh-CN" altLang="en-US" sz="1200" b="1" dirty="0">
                <a:latin typeface="宋体" panose="02010600030101010101" pitchFamily="2" charset="-122"/>
                <a:ea typeface="宋体" panose="02010600030101010101" pitchFamily="2" charset="-122"/>
                <a:sym typeface="Wingdings" panose="05000000000000000000" pitchFamily="2" charset="2"/>
              </a:rPr>
              <a:t>时</a:t>
            </a:r>
            <a:r>
              <a:rPr lang="zh-CN" altLang="en-US" sz="1200" dirty="0">
                <a:latin typeface="宋体" panose="02010600030101010101" pitchFamily="2" charset="-122"/>
                <a:ea typeface="宋体" panose="02010600030101010101" pitchFamily="2" charset="-122"/>
                <a:sym typeface="Wingdings" panose="05000000000000000000" pitchFamily="2" charset="2"/>
              </a:rPr>
              <a:t>，</a:t>
            </a:r>
            <a:endParaRPr lang="en-US" altLang="zh-CN" sz="1200" dirty="0">
              <a:latin typeface="宋体" panose="02010600030101010101" pitchFamily="2" charset="-122"/>
              <a:ea typeface="宋体" panose="02010600030101010101" pitchFamily="2" charset="-122"/>
              <a:sym typeface="Wingdings" panose="05000000000000000000" pitchFamily="2" charset="2"/>
            </a:endParaRPr>
          </a:p>
          <a:p>
            <a:r>
              <a:rPr lang="en-US" altLang="zh-CN" sz="1200" dirty="0">
                <a:latin typeface="宋体" panose="02010600030101010101" pitchFamily="2" charset="-122"/>
                <a:ea typeface="宋体" panose="02010600030101010101" pitchFamily="2" charset="-122"/>
                <a:sym typeface="Wingdings" panose="05000000000000000000" pitchFamily="2" charset="2"/>
              </a:rPr>
              <a:t>     </a:t>
            </a:r>
            <a:r>
              <a:rPr lang="zh-CN" altLang="en-US" sz="1200" dirty="0">
                <a:latin typeface="宋体" panose="02010600030101010101" pitchFamily="2" charset="-122"/>
                <a:ea typeface="宋体" panose="02010600030101010101" pitchFamily="2" charset="-122"/>
                <a:sym typeface="Wingdings" panose="05000000000000000000" pitchFamily="2" charset="2"/>
              </a:rPr>
              <a:t>不满足</a:t>
            </a:r>
            <a:r>
              <a:rPr lang="en-US" altLang="zh-CN" sz="1200" dirty="0">
                <a:latin typeface="宋体" panose="02010600030101010101" pitchFamily="2" charset="-122"/>
                <a:ea typeface="宋体" panose="02010600030101010101" pitchFamily="2" charset="-122"/>
                <a:sym typeface="Wingdings" panose="05000000000000000000" pitchFamily="2" charset="2"/>
              </a:rPr>
              <a:t>if k=2, </a:t>
            </a:r>
            <a:r>
              <a:rPr lang="en-US" altLang="zh-CN" sz="1200" dirty="0" err="1">
                <a:latin typeface="宋体" panose="02010600030101010101" pitchFamily="2" charset="-122"/>
                <a:ea typeface="宋体" panose="02010600030101010101" pitchFamily="2" charset="-122"/>
                <a:sym typeface="Wingdings" panose="05000000000000000000" pitchFamily="2" charset="2"/>
              </a:rPr>
              <a:t>old_j</a:t>
            </a:r>
            <a:r>
              <a:rPr lang="en-US" altLang="zh-CN" sz="1200" dirty="0">
                <a:latin typeface="宋体" panose="02010600030101010101" pitchFamily="2" charset="-122"/>
                <a:ea typeface="宋体" panose="02010600030101010101" pitchFamily="2" charset="-122"/>
                <a:sym typeface="Wingdings" panose="05000000000000000000" pitchFamily="2" charset="2"/>
              </a:rPr>
              <a:t> = 2</a:t>
            </a:r>
            <a:r>
              <a:rPr lang="zh-CN" altLang="en-US" sz="1200" dirty="0">
                <a:latin typeface="宋体" panose="02010600030101010101" pitchFamily="2" charset="-122"/>
                <a:ea typeface="宋体" panose="02010600030101010101" pitchFamily="2" charset="-122"/>
                <a:sym typeface="Wingdings" panose="05000000000000000000" pitchFamily="2" charset="2"/>
              </a:rPr>
              <a:t>，</a:t>
            </a:r>
            <a:endParaRPr lang="en-US" altLang="zh-CN" sz="1200" dirty="0">
              <a:latin typeface="宋体" panose="02010600030101010101" pitchFamily="2" charset="-122"/>
              <a:ea typeface="宋体" panose="02010600030101010101" pitchFamily="2" charset="-122"/>
              <a:sym typeface="Wingdings" panose="05000000000000000000" pitchFamily="2" charset="2"/>
            </a:endParaRPr>
          </a:p>
          <a:p>
            <a:r>
              <a:rPr lang="en-US" altLang="zh-CN" sz="1200" dirty="0">
                <a:latin typeface="宋体" panose="02010600030101010101" pitchFamily="2" charset="-122"/>
                <a:ea typeface="宋体" panose="02010600030101010101" pitchFamily="2" charset="-122"/>
                <a:sym typeface="Wingdings" panose="05000000000000000000" pitchFamily="2" charset="2"/>
              </a:rPr>
              <a:t>     </a:t>
            </a:r>
            <a:r>
              <a:rPr lang="zh-CN" altLang="en-US" sz="1200" dirty="0">
                <a:latin typeface="宋体" panose="02010600030101010101" pitchFamily="2" charset="-122"/>
                <a:ea typeface="宋体" panose="02010600030101010101" pitchFamily="2" charset="-122"/>
                <a:sym typeface="Wingdings" panose="05000000000000000000" pitchFamily="2" charset="2"/>
              </a:rPr>
              <a:t>不满足</a:t>
            </a:r>
            <a:r>
              <a:rPr lang="en-US" altLang="zh-CN" sz="1200" dirty="0">
                <a:latin typeface="宋体" panose="02010600030101010101" pitchFamily="2" charset="-122"/>
                <a:ea typeface="宋体" panose="02010600030101010101" pitchFamily="2" charset="-122"/>
                <a:sym typeface="Wingdings" panose="05000000000000000000" pitchFamily="2" charset="2"/>
              </a:rPr>
              <a:t>else j=[2]  j=k</a:t>
            </a:r>
          </a:p>
          <a:p>
            <a:r>
              <a:rPr lang="en-US" altLang="zh-CN" sz="1200" dirty="0">
                <a:latin typeface="宋体" panose="02010600030101010101" pitchFamily="2" charset="-122"/>
                <a:ea typeface="宋体" panose="02010600030101010101" pitchFamily="2" charset="-122"/>
                <a:sym typeface="Wingdings" panose="05000000000000000000" pitchFamily="2" charset="2"/>
              </a:rPr>
              <a:t>     </a:t>
            </a:r>
            <a:r>
              <a:rPr lang="zh-CN" altLang="en-US" sz="1200" dirty="0">
                <a:solidFill>
                  <a:srgbClr val="C00000"/>
                </a:solidFill>
                <a:latin typeface="宋体" panose="02010600030101010101" pitchFamily="2" charset="-122"/>
                <a:ea typeface="宋体" panose="02010600030101010101" pitchFamily="2" charset="-122"/>
                <a:sym typeface="Wingdings" panose="05000000000000000000" pitchFamily="2" charset="2"/>
              </a:rPr>
              <a:t>没有返回</a:t>
            </a:r>
            <a:endParaRPr lang="en-US" altLang="zh-CN" sz="1200" dirty="0">
              <a:solidFill>
                <a:srgbClr val="C00000"/>
              </a:solidFill>
              <a:latin typeface="宋体" panose="02010600030101010101" pitchFamily="2" charset="-122"/>
              <a:ea typeface="宋体" panose="02010600030101010101" pitchFamily="2" charset="-122"/>
              <a:sym typeface="Wingdings" panose="05000000000000000000" pitchFamily="2" charset="2"/>
            </a:endParaRPr>
          </a:p>
          <a:p>
            <a:r>
              <a:rPr lang="en-US" altLang="zh-CN" sz="1200" b="1" dirty="0">
                <a:latin typeface="宋体" panose="02010600030101010101" pitchFamily="2" charset="-122"/>
                <a:ea typeface="宋体" panose="02010600030101010101" pitchFamily="2" charset="-122"/>
              </a:rPr>
              <a:t>4</a:t>
            </a:r>
            <a:r>
              <a:rPr lang="zh-CN" altLang="en-US" sz="1200" b="1" dirty="0">
                <a:latin typeface="宋体" panose="02010600030101010101" pitchFamily="2" charset="-122"/>
                <a:ea typeface="宋体" panose="02010600030101010101" pitchFamily="2" charset="-122"/>
              </a:rPr>
              <a:t>、当</a:t>
            </a:r>
            <a:r>
              <a:rPr lang="en-US" altLang="zh-CN" sz="1200" b="1" dirty="0">
                <a:latin typeface="宋体" panose="02010600030101010101" pitchFamily="2" charset="-122"/>
                <a:ea typeface="宋体" panose="02010600030101010101" pitchFamily="2" charset="-122"/>
              </a:rPr>
              <a:t>k=3, L=[3,4]</a:t>
            </a:r>
            <a:r>
              <a:rPr lang="zh-CN" altLang="en-US" sz="1200" b="1" dirty="0">
                <a:latin typeface="宋体" panose="02010600030101010101" pitchFamily="2" charset="-122"/>
                <a:ea typeface="宋体" panose="02010600030101010101" pitchFamily="2" charset="-122"/>
              </a:rPr>
              <a:t>时</a:t>
            </a:r>
            <a:r>
              <a:rPr lang="zh-CN" altLang="en-US" sz="1200" dirty="0">
                <a:latin typeface="宋体" panose="02010600030101010101" pitchFamily="2" charset="-122"/>
                <a:ea typeface="宋体" panose="02010600030101010101" pitchFamily="2" charset="-122"/>
              </a:rPr>
              <a:t>，</a:t>
            </a:r>
            <a:endParaRPr lang="en-US" altLang="zh-CN" sz="1200" dirty="0">
              <a:latin typeface="宋体" panose="02010600030101010101" pitchFamily="2" charset="-122"/>
              <a:ea typeface="宋体" panose="02010600030101010101" pitchFamily="2" charset="-122"/>
            </a:endParaRPr>
          </a:p>
          <a:p>
            <a:r>
              <a:rPr lang="zh-CN" altLang="en-US" sz="1200" dirty="0">
                <a:latin typeface="宋体" panose="02010600030101010101" pitchFamily="2" charset="-122"/>
                <a:ea typeface="宋体" panose="02010600030101010101" pitchFamily="2" charset="-122"/>
              </a:rPr>
              <a:t>      不满足</a:t>
            </a:r>
            <a:r>
              <a:rPr lang="en-US" altLang="zh-CN" sz="1200" dirty="0">
                <a:latin typeface="宋体" panose="02010600030101010101" pitchFamily="2" charset="-122"/>
                <a:ea typeface="宋体" panose="02010600030101010101" pitchFamily="2" charset="-122"/>
              </a:rPr>
              <a:t>if,</a:t>
            </a:r>
            <a:r>
              <a:rPr lang="zh-CN" altLang="en-US" sz="1200" dirty="0">
                <a:latin typeface="宋体" panose="02010600030101010101" pitchFamily="2" charset="-122"/>
                <a:ea typeface="宋体" panose="02010600030101010101" pitchFamily="2" charset="-122"/>
              </a:rPr>
              <a:t>进入</a:t>
            </a:r>
            <a:r>
              <a:rPr lang="en-US" altLang="zh-CN" sz="1200" dirty="0">
                <a:latin typeface="宋体" panose="02010600030101010101" pitchFamily="2" charset="-122"/>
                <a:ea typeface="宋体" panose="02010600030101010101" pitchFamily="2" charset="-122"/>
              </a:rPr>
              <a:t>else</a:t>
            </a:r>
            <a:r>
              <a:rPr lang="zh-CN" altLang="en-US" sz="1200" dirty="0">
                <a:latin typeface="宋体" panose="02010600030101010101" pitchFamily="2" charset="-122"/>
                <a:ea typeface="宋体" panose="02010600030101010101" pitchFamily="2" charset="-122"/>
              </a:rPr>
              <a:t>：</a:t>
            </a:r>
            <a:endParaRPr lang="en-US" altLang="zh-CN" sz="1200" dirty="0">
              <a:latin typeface="宋体" panose="02010600030101010101" pitchFamily="2" charset="-122"/>
              <a:ea typeface="宋体" panose="02010600030101010101" pitchFamily="2" charset="-122"/>
            </a:endParaRPr>
          </a:p>
          <a:p>
            <a:r>
              <a:rPr lang="en-US" altLang="zh-CN" sz="1200" dirty="0">
                <a:latin typeface="宋体" panose="02010600030101010101" pitchFamily="2" charset="-122"/>
                <a:ea typeface="宋体" panose="02010600030101010101" pitchFamily="2" charset="-122"/>
              </a:rPr>
              <a:t>             j=[3,4]</a:t>
            </a:r>
          </a:p>
          <a:p>
            <a:r>
              <a:rPr lang="zh-CN" altLang="en-US" sz="1200" dirty="0">
                <a:latin typeface="宋体" panose="02010600030101010101" pitchFamily="2" charset="-122"/>
                <a:ea typeface="宋体" panose="02010600030101010101" pitchFamily="2" charset="-122"/>
              </a:rPr>
              <a:t>                   只有</a:t>
            </a:r>
            <a:r>
              <a:rPr lang="en-US" altLang="zh-CN" sz="1200" dirty="0">
                <a:latin typeface="宋体" panose="02010600030101010101" pitchFamily="2" charset="-122"/>
                <a:ea typeface="宋体" panose="02010600030101010101" pitchFamily="2" charset="-122"/>
              </a:rPr>
              <a:t>j=4</a:t>
            </a:r>
            <a:r>
              <a:rPr lang="zh-CN" altLang="en-US" sz="1200" dirty="0">
                <a:latin typeface="宋体" panose="02010600030101010101" pitchFamily="2" charset="-122"/>
                <a:ea typeface="宋体" panose="02010600030101010101" pitchFamily="2" charset="-122"/>
              </a:rPr>
              <a:t>满足</a:t>
            </a:r>
            <a:r>
              <a:rPr lang="en-US" altLang="zh-CN" sz="1200" dirty="0">
                <a:latin typeface="宋体" panose="02010600030101010101" pitchFamily="2" charset="-122"/>
                <a:ea typeface="宋体" panose="02010600030101010101" pitchFamily="2" charset="-122"/>
              </a:rPr>
              <a:t>j=4 &gt; k=3 </a:t>
            </a:r>
          </a:p>
          <a:p>
            <a:r>
              <a:rPr lang="en-US" altLang="zh-CN" sz="1200" dirty="0">
                <a:latin typeface="宋体" panose="02010600030101010101" pitchFamily="2" charset="-122"/>
                <a:ea typeface="宋体" panose="02010600030101010101" pitchFamily="2" charset="-122"/>
              </a:rPr>
              <a:t>     </a:t>
            </a:r>
            <a:r>
              <a:rPr lang="zh-CN" altLang="en-US" sz="1200" dirty="0">
                <a:solidFill>
                  <a:srgbClr val="C00000"/>
                </a:solidFill>
                <a:latin typeface="宋体" panose="02010600030101010101" pitchFamily="2" charset="-122"/>
                <a:ea typeface="宋体" panose="02010600030101010101" pitchFamily="2" charset="-122"/>
              </a:rPr>
              <a:t>返回</a:t>
            </a:r>
            <a:r>
              <a:rPr lang="zh-CN" altLang="zh-CN" sz="1200" dirty="0">
                <a:latin typeface="宋体" panose="02010600030101010101" pitchFamily="2" charset="-122"/>
                <a:ea typeface="宋体" panose="02010600030101010101" pitchFamily="2" charset="-122"/>
              </a:rPr>
              <a:t>yield sentence[k:j + 1]</a:t>
            </a:r>
            <a:r>
              <a:rPr lang="en-US" altLang="zh-CN" sz="1200" dirty="0">
                <a:latin typeface="宋体" panose="02010600030101010101" pitchFamily="2" charset="-122"/>
                <a:ea typeface="宋体" panose="02010600030101010101" pitchFamily="2" charset="-122"/>
              </a:rPr>
              <a:t> </a:t>
            </a:r>
            <a:r>
              <a:rPr lang="en-US" altLang="zh-CN" sz="1200" dirty="0">
                <a:latin typeface="宋体" panose="02010600030101010101" pitchFamily="2" charset="-122"/>
                <a:ea typeface="宋体" panose="02010600030101010101" pitchFamily="2" charset="-122"/>
                <a:sym typeface="Wingdings" panose="05000000000000000000" pitchFamily="2" charset="2"/>
              </a:rPr>
              <a:t></a:t>
            </a:r>
            <a:r>
              <a:rPr lang="zh-CN" altLang="en-US" sz="1200" dirty="0">
                <a:latin typeface="宋体" panose="02010600030101010101" pitchFamily="2" charset="-122"/>
                <a:ea typeface="宋体" panose="02010600030101010101" pitchFamily="2" charset="-122"/>
                <a:sym typeface="Wingdings" panose="05000000000000000000" pitchFamily="2" charset="2"/>
              </a:rPr>
              <a:t>“北京”，</a:t>
            </a:r>
            <a:r>
              <a:rPr lang="en-US" altLang="zh-CN" sz="1200" dirty="0" err="1">
                <a:latin typeface="宋体" panose="02010600030101010101" pitchFamily="2" charset="-122"/>
                <a:ea typeface="宋体" panose="02010600030101010101" pitchFamily="2" charset="-122"/>
                <a:sym typeface="Wingdings" panose="05000000000000000000" pitchFamily="2" charset="2"/>
              </a:rPr>
              <a:t>old_j</a:t>
            </a:r>
            <a:r>
              <a:rPr lang="en-US" altLang="zh-CN" sz="1200" dirty="0">
                <a:latin typeface="宋体" panose="02010600030101010101" pitchFamily="2" charset="-122"/>
                <a:ea typeface="宋体" panose="02010600030101010101" pitchFamily="2" charset="-122"/>
                <a:sym typeface="Wingdings" panose="05000000000000000000" pitchFamily="2" charset="2"/>
              </a:rPr>
              <a:t> = 4</a:t>
            </a:r>
          </a:p>
          <a:p>
            <a:r>
              <a:rPr lang="en-US" altLang="zh-CN" sz="1200" b="1" dirty="0">
                <a:latin typeface="宋体" panose="02010600030101010101" pitchFamily="2" charset="-122"/>
                <a:ea typeface="宋体" panose="02010600030101010101" pitchFamily="2" charset="-122"/>
                <a:sym typeface="Wingdings" panose="05000000000000000000" pitchFamily="2" charset="2"/>
              </a:rPr>
              <a:t>5</a:t>
            </a:r>
            <a:r>
              <a:rPr lang="zh-CN" altLang="en-US" sz="1200" b="1" dirty="0">
                <a:latin typeface="宋体" panose="02010600030101010101" pitchFamily="2" charset="-122"/>
                <a:ea typeface="宋体" panose="02010600030101010101" pitchFamily="2" charset="-122"/>
                <a:sym typeface="Wingdings" panose="05000000000000000000" pitchFamily="2" charset="2"/>
              </a:rPr>
              <a:t>、当</a:t>
            </a:r>
            <a:r>
              <a:rPr lang="en-US" altLang="zh-CN" sz="1200" b="1" dirty="0">
                <a:latin typeface="宋体" panose="02010600030101010101" pitchFamily="2" charset="-122"/>
                <a:ea typeface="宋体" panose="02010600030101010101" pitchFamily="2" charset="-122"/>
                <a:sym typeface="Wingdings" panose="05000000000000000000" pitchFamily="2" charset="2"/>
              </a:rPr>
              <a:t>k=4, L=[4],</a:t>
            </a:r>
            <a:r>
              <a:rPr lang="zh-CN" altLang="en-US" sz="1200" b="1" dirty="0">
                <a:latin typeface="宋体" panose="02010600030101010101" pitchFamily="2" charset="-122"/>
                <a:ea typeface="宋体" panose="02010600030101010101" pitchFamily="2" charset="-122"/>
                <a:sym typeface="Wingdings" panose="05000000000000000000" pitchFamily="2" charset="2"/>
              </a:rPr>
              <a:t>无返回</a:t>
            </a:r>
            <a:endParaRPr lang="en-US" altLang="zh-CN" sz="1200" b="1" dirty="0">
              <a:latin typeface="宋体" panose="02010600030101010101" pitchFamily="2" charset="-122"/>
              <a:ea typeface="宋体" panose="02010600030101010101" pitchFamily="2" charset="-122"/>
              <a:sym typeface="Wingdings" panose="05000000000000000000" pitchFamily="2" charset="2"/>
            </a:endParaRPr>
          </a:p>
          <a:p>
            <a:r>
              <a:rPr lang="en-US" altLang="zh-CN" sz="1200" b="1" dirty="0">
                <a:latin typeface="宋体" panose="02010600030101010101" pitchFamily="2" charset="-122"/>
                <a:ea typeface="宋体" panose="02010600030101010101" pitchFamily="2" charset="-122"/>
                <a:sym typeface="Wingdings" panose="05000000000000000000" pitchFamily="2" charset="2"/>
              </a:rPr>
              <a:t>6</a:t>
            </a:r>
            <a:r>
              <a:rPr lang="zh-CN" altLang="en-US" sz="1200" b="1" dirty="0">
                <a:latin typeface="宋体" panose="02010600030101010101" pitchFamily="2" charset="-122"/>
                <a:ea typeface="宋体" panose="02010600030101010101" pitchFamily="2" charset="-122"/>
                <a:sym typeface="Wingdings" panose="05000000000000000000" pitchFamily="2" charset="2"/>
              </a:rPr>
              <a:t>、当</a:t>
            </a:r>
            <a:r>
              <a:rPr lang="en-US" altLang="zh-CN" sz="1200" b="1" dirty="0">
                <a:latin typeface="宋体" panose="02010600030101010101" pitchFamily="2" charset="-122"/>
                <a:ea typeface="宋体" panose="02010600030101010101" pitchFamily="2" charset="-122"/>
                <a:sym typeface="Wingdings" panose="05000000000000000000" pitchFamily="2" charset="2"/>
              </a:rPr>
              <a:t>k=5, L=[5,6,8] </a:t>
            </a:r>
          </a:p>
          <a:p>
            <a:r>
              <a:rPr lang="zh-CN" altLang="en-US" sz="1200" dirty="0">
                <a:latin typeface="宋体" panose="02010600030101010101" pitchFamily="2" charset="-122"/>
                <a:ea typeface="宋体" panose="02010600030101010101" pitchFamily="2" charset="-122"/>
              </a:rPr>
              <a:t>      不满足</a:t>
            </a:r>
            <a:r>
              <a:rPr lang="en-US" altLang="zh-CN" sz="1200" dirty="0">
                <a:latin typeface="宋体" panose="02010600030101010101" pitchFamily="2" charset="-122"/>
                <a:ea typeface="宋体" panose="02010600030101010101" pitchFamily="2" charset="-122"/>
              </a:rPr>
              <a:t>if,</a:t>
            </a:r>
            <a:r>
              <a:rPr lang="zh-CN" altLang="en-US" sz="1200" dirty="0">
                <a:latin typeface="宋体" panose="02010600030101010101" pitchFamily="2" charset="-122"/>
                <a:ea typeface="宋体" panose="02010600030101010101" pitchFamily="2" charset="-122"/>
              </a:rPr>
              <a:t>进入</a:t>
            </a:r>
            <a:r>
              <a:rPr lang="en-US" altLang="zh-CN" sz="1200" dirty="0">
                <a:latin typeface="宋体" panose="02010600030101010101" pitchFamily="2" charset="-122"/>
                <a:ea typeface="宋体" panose="02010600030101010101" pitchFamily="2" charset="-122"/>
              </a:rPr>
              <a:t>else</a:t>
            </a:r>
            <a:r>
              <a:rPr lang="zh-CN" altLang="en-US" sz="1200" dirty="0">
                <a:latin typeface="宋体" panose="02010600030101010101" pitchFamily="2" charset="-122"/>
                <a:ea typeface="宋体" panose="02010600030101010101" pitchFamily="2" charset="-122"/>
              </a:rPr>
              <a:t>：</a:t>
            </a:r>
            <a:endParaRPr lang="en-US" altLang="zh-CN" sz="1200" dirty="0">
              <a:latin typeface="宋体" panose="02010600030101010101" pitchFamily="2" charset="-122"/>
              <a:ea typeface="宋体" panose="02010600030101010101" pitchFamily="2" charset="-122"/>
            </a:endParaRPr>
          </a:p>
          <a:p>
            <a:r>
              <a:rPr lang="en-US" altLang="zh-CN" sz="1200" dirty="0">
                <a:latin typeface="宋体" panose="02010600030101010101" pitchFamily="2" charset="-122"/>
                <a:ea typeface="宋体" panose="02010600030101010101" pitchFamily="2" charset="-122"/>
              </a:rPr>
              <a:t>             j=[</a:t>
            </a:r>
            <a:r>
              <a:rPr lang="en-US" altLang="zh-CN" sz="1200" dirty="0">
                <a:latin typeface="宋体" panose="02010600030101010101" pitchFamily="2" charset="-122"/>
                <a:ea typeface="宋体" panose="02010600030101010101" pitchFamily="2" charset="-122"/>
                <a:sym typeface="Wingdings" panose="05000000000000000000" pitchFamily="2" charset="2"/>
              </a:rPr>
              <a:t>5,6,8</a:t>
            </a:r>
            <a:r>
              <a:rPr lang="en-US" altLang="zh-CN" sz="1200" dirty="0">
                <a:latin typeface="宋体" panose="02010600030101010101" pitchFamily="2" charset="-122"/>
                <a:ea typeface="宋体" panose="02010600030101010101" pitchFamily="2" charset="-122"/>
              </a:rPr>
              <a:t>]</a:t>
            </a:r>
          </a:p>
          <a:p>
            <a:r>
              <a:rPr lang="zh-CN" altLang="en-US" sz="1200" dirty="0">
                <a:latin typeface="宋体" panose="02010600030101010101" pitchFamily="2" charset="-122"/>
                <a:ea typeface="宋体" panose="02010600030101010101" pitchFamily="2" charset="-122"/>
              </a:rPr>
              <a:t>                   有</a:t>
            </a:r>
            <a:r>
              <a:rPr lang="en-US" altLang="zh-CN" sz="1200" dirty="0">
                <a:latin typeface="宋体" panose="02010600030101010101" pitchFamily="2" charset="-122"/>
                <a:ea typeface="宋体" panose="02010600030101010101" pitchFamily="2" charset="-122"/>
              </a:rPr>
              <a:t>j=6</a:t>
            </a:r>
            <a:r>
              <a:rPr lang="zh-CN" altLang="en-US" sz="1200" dirty="0">
                <a:latin typeface="宋体" panose="02010600030101010101" pitchFamily="2" charset="-122"/>
                <a:ea typeface="宋体" panose="02010600030101010101" pitchFamily="2" charset="-122"/>
              </a:rPr>
              <a:t>满足</a:t>
            </a:r>
            <a:r>
              <a:rPr lang="en-US" altLang="zh-CN" sz="1200" dirty="0">
                <a:latin typeface="宋体" panose="02010600030101010101" pitchFamily="2" charset="-122"/>
                <a:ea typeface="宋体" panose="02010600030101010101" pitchFamily="2" charset="-122"/>
              </a:rPr>
              <a:t>j=6&gt; k=5</a:t>
            </a:r>
          </a:p>
          <a:p>
            <a:r>
              <a:rPr lang="en-US" altLang="zh-CN" sz="1200" dirty="0">
                <a:latin typeface="宋体" panose="02010600030101010101" pitchFamily="2" charset="-122"/>
                <a:ea typeface="宋体" panose="02010600030101010101" pitchFamily="2" charset="-122"/>
              </a:rPr>
              <a:t>     </a:t>
            </a:r>
            <a:r>
              <a:rPr lang="zh-CN" altLang="en-US" sz="1200" dirty="0">
                <a:solidFill>
                  <a:srgbClr val="C00000"/>
                </a:solidFill>
                <a:latin typeface="宋体" panose="02010600030101010101" pitchFamily="2" charset="-122"/>
                <a:ea typeface="宋体" panose="02010600030101010101" pitchFamily="2" charset="-122"/>
              </a:rPr>
              <a:t>返回</a:t>
            </a:r>
            <a:r>
              <a:rPr lang="zh-CN" altLang="zh-CN" sz="1200" dirty="0">
                <a:latin typeface="宋体" panose="02010600030101010101" pitchFamily="2" charset="-122"/>
                <a:ea typeface="宋体" panose="02010600030101010101" pitchFamily="2" charset="-122"/>
              </a:rPr>
              <a:t>yield sentence[k:j + 1]</a:t>
            </a:r>
            <a:r>
              <a:rPr lang="en-US" altLang="zh-CN" sz="1200" dirty="0">
                <a:latin typeface="宋体" panose="02010600030101010101" pitchFamily="2" charset="-122"/>
                <a:ea typeface="宋体" panose="02010600030101010101" pitchFamily="2" charset="-122"/>
              </a:rPr>
              <a:t> </a:t>
            </a:r>
            <a:r>
              <a:rPr lang="en-US" altLang="zh-CN" sz="1200" dirty="0">
                <a:latin typeface="宋体" panose="02010600030101010101" pitchFamily="2" charset="-122"/>
                <a:ea typeface="宋体" panose="02010600030101010101" pitchFamily="2" charset="-122"/>
                <a:sym typeface="Wingdings" panose="05000000000000000000" pitchFamily="2" charset="2"/>
              </a:rPr>
              <a:t></a:t>
            </a:r>
            <a:r>
              <a:rPr lang="zh-CN" altLang="en-US" sz="1200" dirty="0">
                <a:latin typeface="宋体" panose="02010600030101010101" pitchFamily="2" charset="-122"/>
                <a:ea typeface="宋体" panose="02010600030101010101" pitchFamily="2" charset="-122"/>
                <a:sym typeface="Wingdings" panose="05000000000000000000" pitchFamily="2" charset="2"/>
              </a:rPr>
              <a:t>“清华”，</a:t>
            </a:r>
            <a:r>
              <a:rPr lang="en-US" altLang="zh-CN" sz="1200" dirty="0" err="1">
                <a:latin typeface="宋体" panose="02010600030101010101" pitchFamily="2" charset="-122"/>
                <a:ea typeface="宋体" panose="02010600030101010101" pitchFamily="2" charset="-122"/>
                <a:sym typeface="Wingdings" panose="05000000000000000000" pitchFamily="2" charset="2"/>
              </a:rPr>
              <a:t>old_j</a:t>
            </a:r>
            <a:r>
              <a:rPr lang="en-US" altLang="zh-CN" sz="1200" dirty="0">
                <a:latin typeface="宋体" panose="02010600030101010101" pitchFamily="2" charset="-122"/>
                <a:ea typeface="宋体" panose="02010600030101010101" pitchFamily="2" charset="-122"/>
                <a:sym typeface="Wingdings" panose="05000000000000000000" pitchFamily="2" charset="2"/>
              </a:rPr>
              <a:t> = 6</a:t>
            </a:r>
          </a:p>
          <a:p>
            <a:r>
              <a:rPr lang="en-US" altLang="zh-CN" sz="1200" dirty="0">
                <a:latin typeface="宋体" panose="02010600030101010101" pitchFamily="2" charset="-122"/>
                <a:ea typeface="宋体" panose="02010600030101010101" pitchFamily="2" charset="-122"/>
                <a:sym typeface="Wingdings" panose="05000000000000000000" pitchFamily="2" charset="2"/>
              </a:rPr>
              <a:t>     </a:t>
            </a:r>
            <a:r>
              <a:rPr lang="zh-CN" altLang="en-US" sz="1200" dirty="0">
                <a:latin typeface="宋体" panose="02010600030101010101" pitchFamily="2" charset="-122"/>
                <a:ea typeface="宋体" panose="02010600030101010101" pitchFamily="2" charset="-122"/>
                <a:sym typeface="Wingdings" panose="05000000000000000000" pitchFamily="2" charset="2"/>
              </a:rPr>
              <a:t>              </a:t>
            </a:r>
            <a:r>
              <a:rPr lang="zh-CN" altLang="en-US" sz="1200" dirty="0">
                <a:latin typeface="宋体" panose="02010600030101010101" pitchFamily="2" charset="-122"/>
                <a:ea typeface="宋体" panose="02010600030101010101" pitchFamily="2" charset="-122"/>
              </a:rPr>
              <a:t>有</a:t>
            </a:r>
            <a:r>
              <a:rPr lang="en-US" altLang="zh-CN" sz="1200" dirty="0">
                <a:latin typeface="宋体" panose="02010600030101010101" pitchFamily="2" charset="-122"/>
                <a:ea typeface="宋体" panose="02010600030101010101" pitchFamily="2" charset="-122"/>
              </a:rPr>
              <a:t>j=8</a:t>
            </a:r>
            <a:r>
              <a:rPr lang="zh-CN" altLang="en-US" sz="1200" dirty="0">
                <a:latin typeface="宋体" panose="02010600030101010101" pitchFamily="2" charset="-122"/>
                <a:ea typeface="宋体" panose="02010600030101010101" pitchFamily="2" charset="-122"/>
              </a:rPr>
              <a:t>满足</a:t>
            </a:r>
            <a:r>
              <a:rPr lang="en-US" altLang="zh-CN" sz="1200" dirty="0">
                <a:latin typeface="宋体" panose="02010600030101010101" pitchFamily="2" charset="-122"/>
                <a:ea typeface="宋体" panose="02010600030101010101" pitchFamily="2" charset="-122"/>
              </a:rPr>
              <a:t>j=8&gt; k=5</a:t>
            </a:r>
          </a:p>
          <a:p>
            <a:r>
              <a:rPr lang="zh-CN" altLang="en-US" sz="1200" dirty="0">
                <a:solidFill>
                  <a:srgbClr val="C00000"/>
                </a:solidFill>
                <a:latin typeface="宋体" panose="02010600030101010101" pitchFamily="2" charset="-122"/>
                <a:ea typeface="宋体" panose="02010600030101010101" pitchFamily="2" charset="-122"/>
              </a:rPr>
              <a:t>     返回</a:t>
            </a:r>
            <a:r>
              <a:rPr lang="zh-CN" altLang="zh-CN" sz="1200" dirty="0">
                <a:latin typeface="宋体" panose="02010600030101010101" pitchFamily="2" charset="-122"/>
                <a:ea typeface="宋体" panose="02010600030101010101" pitchFamily="2" charset="-122"/>
              </a:rPr>
              <a:t>yield sentence[k:j + 1]</a:t>
            </a:r>
            <a:r>
              <a:rPr lang="en-US" altLang="zh-CN" sz="1200" dirty="0">
                <a:latin typeface="宋体" panose="02010600030101010101" pitchFamily="2" charset="-122"/>
                <a:ea typeface="宋体" panose="02010600030101010101" pitchFamily="2" charset="-122"/>
              </a:rPr>
              <a:t> </a:t>
            </a:r>
            <a:r>
              <a:rPr lang="en-US" altLang="zh-CN" sz="1200" dirty="0">
                <a:latin typeface="宋体" panose="02010600030101010101" pitchFamily="2" charset="-122"/>
                <a:ea typeface="宋体" panose="02010600030101010101" pitchFamily="2" charset="-122"/>
                <a:sym typeface="Wingdings" panose="05000000000000000000" pitchFamily="2" charset="2"/>
              </a:rPr>
              <a:t></a:t>
            </a:r>
            <a:r>
              <a:rPr lang="zh-CN" altLang="en-US" sz="1200" dirty="0">
                <a:latin typeface="宋体" panose="02010600030101010101" pitchFamily="2" charset="-122"/>
                <a:ea typeface="宋体" panose="02010600030101010101" pitchFamily="2" charset="-122"/>
                <a:sym typeface="Wingdings" panose="05000000000000000000" pitchFamily="2" charset="2"/>
              </a:rPr>
              <a:t>“清华大学”，</a:t>
            </a:r>
            <a:r>
              <a:rPr lang="en-US" altLang="zh-CN" sz="1200" dirty="0" err="1">
                <a:latin typeface="宋体" panose="02010600030101010101" pitchFamily="2" charset="-122"/>
                <a:ea typeface="宋体" panose="02010600030101010101" pitchFamily="2" charset="-122"/>
                <a:sym typeface="Wingdings" panose="05000000000000000000" pitchFamily="2" charset="2"/>
              </a:rPr>
              <a:t>old_j</a:t>
            </a:r>
            <a:r>
              <a:rPr lang="en-US" altLang="zh-CN" sz="1200" dirty="0">
                <a:latin typeface="宋体" panose="02010600030101010101" pitchFamily="2" charset="-122"/>
                <a:ea typeface="宋体" panose="02010600030101010101" pitchFamily="2" charset="-122"/>
                <a:sym typeface="Wingdings" panose="05000000000000000000" pitchFamily="2" charset="2"/>
              </a:rPr>
              <a:t> = 8</a:t>
            </a:r>
          </a:p>
          <a:p>
            <a:r>
              <a:rPr lang="en-US" altLang="zh-CN" sz="1200" dirty="0">
                <a:latin typeface="宋体" panose="02010600030101010101" pitchFamily="2" charset="-122"/>
                <a:ea typeface="宋体" panose="02010600030101010101" pitchFamily="2" charset="-122"/>
              </a:rPr>
              <a:t>…</a:t>
            </a:r>
          </a:p>
          <a:p>
            <a:endParaRPr lang="en-US" altLang="zh-CN" sz="1200" dirty="0">
              <a:latin typeface="宋体" panose="02010600030101010101" pitchFamily="2" charset="-122"/>
              <a:ea typeface="宋体" panose="02010600030101010101" pitchFamily="2" charset="-122"/>
            </a:endParaRPr>
          </a:p>
          <a:p>
            <a:r>
              <a:rPr lang="zh-CN" altLang="en-US" sz="1200" dirty="0">
                <a:latin typeface="宋体" panose="02010600030101010101" pitchFamily="2" charset="-122"/>
                <a:ea typeface="宋体" panose="02010600030101010101" pitchFamily="2" charset="-122"/>
              </a:rPr>
              <a:t>最终输出应为：我</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来到</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北京</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清华</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清华大学</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华大</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大学</a:t>
            </a:r>
            <a:endParaRPr lang="en-US" altLang="zh-CN" sz="1200" dirty="0">
              <a:latin typeface="宋体" panose="02010600030101010101" pitchFamily="2" charset="-122"/>
              <a:ea typeface="宋体" panose="02010600030101010101" pitchFamily="2" charset="-122"/>
            </a:endParaRPr>
          </a:p>
          <a:p>
            <a:endParaRPr lang="en-US" altLang="zh-CN" sz="1200" dirty="0">
              <a:latin typeface="宋体" panose="02010600030101010101" pitchFamily="2" charset="-122"/>
              <a:ea typeface="宋体" panose="02010600030101010101" pitchFamily="2" charset="-122"/>
              <a:sym typeface="Wingdings" panose="05000000000000000000" pitchFamily="2" charset="2"/>
            </a:endParaRPr>
          </a:p>
          <a:p>
            <a:endParaRPr lang="en-US" altLang="zh-CN" sz="1200" dirty="0">
              <a:latin typeface="宋体" panose="02010600030101010101" pitchFamily="2" charset="-122"/>
              <a:ea typeface="宋体" panose="02010600030101010101" pitchFamily="2" charset="-122"/>
              <a:sym typeface="Wingdings" panose="05000000000000000000" pitchFamily="2" charset="2"/>
            </a:endParaRPr>
          </a:p>
          <a:p>
            <a:r>
              <a:rPr lang="zh-CN" altLang="en-US" sz="1200" dirty="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3575060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CA8F32-1E26-4F25-A195-AFE8B613C3E6}"/>
              </a:ext>
            </a:extLst>
          </p:cNvPr>
          <p:cNvSpPr/>
          <p:nvPr/>
        </p:nvSpPr>
        <p:spPr>
          <a:xfrm>
            <a:off x="754602" y="0"/>
            <a:ext cx="3619277" cy="461665"/>
          </a:xfrm>
          <a:prstGeom prst="rect">
            <a:avLst/>
          </a:prstGeom>
        </p:spPr>
        <p:txBody>
          <a:bodyPr wrap="square">
            <a:spAutoFit/>
          </a:bodyPr>
          <a:lstStyle/>
          <a:p>
            <a:pPr algn="just">
              <a:spcBef>
                <a:spcPts val="1300"/>
              </a:spcBef>
              <a:spcAft>
                <a:spcPts val="1300"/>
              </a:spcAft>
            </a:pPr>
            <a:r>
              <a:rPr lang="zh-CN" altLang="en-US" sz="2400" b="1" kern="100" dirty="0">
                <a:latin typeface="等线 Light" panose="02010600030101010101" pitchFamily="2" charset="-122"/>
                <a:ea typeface="等线 Light" panose="02010600030101010101" pitchFamily="2" charset="-122"/>
                <a:cs typeface="Times New Roman" panose="02020603050405020304" pitchFamily="18" charset="0"/>
              </a:rPr>
              <a:t>二、模块分析（分词）</a:t>
            </a:r>
            <a:endParaRPr lang="zh-CN" altLang="zh-CN" b="1" kern="100" dirty="0">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7D46DF25-62D7-4513-83DF-38DF61CDB67F}"/>
              </a:ext>
            </a:extLst>
          </p:cNvPr>
          <p:cNvSpPr txBox="1"/>
          <p:nvPr/>
        </p:nvSpPr>
        <p:spPr>
          <a:xfrm>
            <a:off x="882514" y="461665"/>
            <a:ext cx="6491871" cy="369332"/>
          </a:xfrm>
          <a:prstGeom prst="rect">
            <a:avLst/>
          </a:prstGeom>
          <a:noFill/>
        </p:spPr>
        <p:txBody>
          <a:bodyPr wrap="square" rtlCol="0">
            <a:spAutoFit/>
          </a:bodyPr>
          <a:lstStyle/>
          <a:p>
            <a:r>
              <a:rPr lang="en-US" altLang="zh-CN" b="1" dirty="0">
                <a:solidFill>
                  <a:srgbClr val="C00000"/>
                </a:solidFill>
              </a:rPr>
              <a:t>2.2</a:t>
            </a:r>
            <a:r>
              <a:rPr lang="zh-CN" altLang="en-US" b="1" dirty="0">
                <a:solidFill>
                  <a:srgbClr val="C00000"/>
                </a:solidFill>
              </a:rPr>
              <a:t>、分词模式</a:t>
            </a:r>
            <a:r>
              <a:rPr lang="en-US" altLang="zh-CN" b="1" dirty="0">
                <a:solidFill>
                  <a:srgbClr val="C00000"/>
                </a:solidFill>
              </a:rPr>
              <a:t>-------</a:t>
            </a:r>
            <a:r>
              <a:rPr lang="zh-CN" altLang="en-US" b="1" dirty="0">
                <a:solidFill>
                  <a:srgbClr val="C00000"/>
                </a:solidFill>
              </a:rPr>
              <a:t>精确无</a:t>
            </a:r>
            <a:r>
              <a:rPr lang="en-US" altLang="zh-CN" b="1" dirty="0">
                <a:solidFill>
                  <a:srgbClr val="C00000"/>
                </a:solidFill>
              </a:rPr>
              <a:t>HMM</a:t>
            </a:r>
            <a:r>
              <a:rPr lang="zh-CN" altLang="en-US" b="1" dirty="0">
                <a:solidFill>
                  <a:srgbClr val="C00000"/>
                </a:solidFill>
              </a:rPr>
              <a:t>：</a:t>
            </a:r>
            <a:r>
              <a:rPr lang="en-US" altLang="zh-CN" b="1" dirty="0">
                <a:solidFill>
                  <a:srgbClr val="C00000"/>
                </a:solidFill>
              </a:rPr>
              <a:t> __</a:t>
            </a:r>
            <a:r>
              <a:rPr lang="en-US" altLang="zh-CN" b="1" dirty="0" err="1">
                <a:solidFill>
                  <a:srgbClr val="C00000"/>
                </a:solidFill>
              </a:rPr>
              <a:t>cut_DAG_NO_HMM</a:t>
            </a:r>
            <a:r>
              <a:rPr lang="zh-CN" altLang="en-US" b="1" dirty="0">
                <a:solidFill>
                  <a:srgbClr val="C00000"/>
                </a:solidFill>
              </a:rPr>
              <a:t>（）</a:t>
            </a:r>
          </a:p>
        </p:txBody>
      </p:sp>
      <p:sp>
        <p:nvSpPr>
          <p:cNvPr id="12" name="Rectangle 5">
            <a:extLst>
              <a:ext uri="{FF2B5EF4-FFF2-40B4-BE49-F238E27FC236}">
                <a16:creationId xmlns:a16="http://schemas.microsoft.com/office/drawing/2014/main" id="{BC5EDDA9-92CE-4C8B-8D2C-D8ADE91C3046}"/>
              </a:ext>
            </a:extLst>
          </p:cNvPr>
          <p:cNvSpPr>
            <a:spLocks noChangeArrowheads="1"/>
          </p:cNvSpPr>
          <p:nvPr/>
        </p:nvSpPr>
        <p:spPr bwMode="auto">
          <a:xfrm>
            <a:off x="6892389" y="507831"/>
            <a:ext cx="4873841"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12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cut</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cut_all=</a:t>
            </a:r>
            <a:r>
              <a:rPr kumimoji="0" lang="zh-CN" altLang="zh-CN" sz="12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False, </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HMM=</a:t>
            </a:r>
            <a:r>
              <a:rPr lang="zh-CN" altLang="zh-CN" sz="1200" dirty="0">
                <a:solidFill>
                  <a:srgbClr val="CC7832"/>
                </a:solidFill>
                <a:latin typeface="宋体" panose="02010600030101010101" pitchFamily="2" charset="-122"/>
                <a:ea typeface="宋体" panose="02010600030101010101" pitchFamily="2" charset="-122"/>
              </a:rPr>
              <a:t> False</a:t>
            </a:r>
            <a:r>
              <a:rPr kumimoji="0" lang="zh-CN" altLang="zh-CN" sz="12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21CEA253-3351-4448-A1F2-8C6BEF9655F8}"/>
              </a:ext>
            </a:extLst>
          </p:cNvPr>
          <p:cNvSpPr>
            <a:spLocks noChangeArrowheads="1"/>
          </p:cNvSpPr>
          <p:nvPr/>
        </p:nvSpPr>
        <p:spPr bwMode="auto">
          <a:xfrm>
            <a:off x="882514" y="884315"/>
            <a:ext cx="5213485" cy="588238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9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__cut_DAG_NO_HMM</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DAG = </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.get_DAG(sentence)</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route = {}</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注意</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字典</a:t>
            </a:r>
            <a:r>
              <a:rPr lang="zh-CN" altLang="en-US" sz="900" dirty="0">
                <a:solidFill>
                  <a:srgbClr val="808080"/>
                </a:solidFill>
                <a:latin typeface="宋体" panose="02010600030101010101" pitchFamily="2" charset="-122"/>
                <a:ea typeface="宋体" panose="02010600030101010101" pitchFamily="2" charset="-122"/>
              </a:rPr>
              <a:t>里面</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沒有</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记录英文词频</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r>
              <a:rPr lang="zh-CN" altLang="en-US" sz="900" dirty="0">
                <a:solidFill>
                  <a:srgbClr val="808080"/>
                </a:solidFill>
                <a:latin typeface="宋体" panose="02010600030101010101" pitchFamily="2" charset="-122"/>
                <a:ea typeface="宋体" panose="02010600030101010101" pitchFamily="2" charset="-122"/>
              </a:rPr>
              <a:t>会</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把</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英文</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切成</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单个的</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的字元</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.calc(sentence</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DAG</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route)</a:t>
            </a:r>
            <a:r>
              <a:rPr kumimoji="0" lang="en-US"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en-US" altLang="zh-CN" sz="900" dirty="0">
                <a:solidFill>
                  <a:srgbClr val="808080"/>
                </a:solidFill>
                <a:latin typeface="宋体" panose="02010600030101010101" pitchFamily="2" charset="-122"/>
                <a:ea typeface="宋体" panose="02010600030101010101" pitchFamily="2" charset="-122"/>
              </a:rPr>
              <a:t>#</a:t>
            </a:r>
            <a:r>
              <a:rPr lang="zh-CN" altLang="en-US" sz="900" dirty="0">
                <a:solidFill>
                  <a:srgbClr val="808080"/>
                </a:solidFill>
                <a:latin typeface="宋体" panose="02010600030101010101" pitchFamily="2" charset="-122"/>
                <a:ea typeface="宋体" panose="02010600030101010101" pitchFamily="2" charset="-122"/>
              </a:rPr>
              <a:t>引入动态路由</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x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b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N = </a:t>
            </a:r>
            <a:r>
              <a:rPr kumimoji="0" lang="zh-CN" altLang="zh-CN" sz="9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 = </a:t>
            </a:r>
            <a:r>
              <a:rPr kumimoji="0" lang="zh-CN" altLang="en-US"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lang="zh-CN" altLang="zh-CN" sz="900" dirty="0">
                <a:solidFill>
                  <a:srgbClr val="A9B7C6"/>
                </a:solidFill>
                <a:latin typeface="宋体" panose="02010600030101010101" pitchFamily="2" charset="-122"/>
                <a:ea typeface="宋体" panose="02010600030101010101" pitchFamily="2" charset="-122"/>
              </a:rPr>
              <a:t> </a:t>
            </a:r>
            <a:r>
              <a:rPr lang="zh-CN" altLang="zh-CN" sz="900" dirty="0">
                <a:solidFill>
                  <a:srgbClr val="808080"/>
                </a:solidFill>
                <a:latin typeface="宋体" panose="02010600030101010101" pitchFamily="2" charset="-122"/>
                <a:ea typeface="宋体" panose="02010600030101010101" pitchFamily="2" charset="-122"/>
              </a:rPr>
              <a:t># buf 用来暂存英文或者数字</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while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&lt; N:</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route[x][1]表示的是</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以sentence[x]开始，其最大概率的词尾</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 = route[x][</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l_word = sentence[x:y]</a:t>
            </a:r>
            <a:r>
              <a:rPr kumimoji="0" lang="en-US"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zh-CN" altLang="zh-CN" sz="900" dirty="0">
                <a:solidFill>
                  <a:srgbClr val="808080"/>
                </a:solidFill>
                <a:latin typeface="宋体" panose="02010600030101010101" pitchFamily="2" charset="-122"/>
                <a:ea typeface="宋体" panose="02010600030101010101" pitchFamily="2" charset="-122"/>
              </a:rPr>
              <a:t># sentence[x:y]:從句子中取出该词</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如果是英數字且</a:t>
            </a:r>
            <a:r>
              <a:rPr kumimoji="0" lang="zh-CN" altLang="en-US"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长度</a:t>
            </a:r>
            <a:r>
              <a:rPr lang="zh-CN" altLang="en-US" sz="900" dirty="0">
                <a:solidFill>
                  <a:srgbClr val="808080"/>
                </a:solidFill>
                <a:latin typeface="宋体" panose="02010600030101010101" pitchFamily="2" charset="-122"/>
                <a:ea typeface="宋体" panose="02010600030101010101" pitchFamily="2" charset="-122"/>
              </a:rPr>
              <a:t>为</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1</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re_eng.match(l_word)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and </a:t>
            </a:r>
            <a:r>
              <a:rPr kumimoji="0" lang="zh-CN" altLang="zh-CN" sz="9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(l_word)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 += l_word</a:t>
            </a:r>
            <a:r>
              <a:rPr kumimoji="0" lang="en-US"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zh-CN" altLang="zh-CN" sz="900" dirty="0">
                <a:solidFill>
                  <a:srgbClr val="A9B7C6"/>
                </a:solidFill>
                <a:latin typeface="宋体" panose="02010600030101010101" pitchFamily="2" charset="-122"/>
                <a:ea typeface="宋体" panose="02010600030101010101" pitchFamily="2" charset="-122"/>
              </a:rPr>
              <a:t> </a:t>
            </a:r>
            <a:r>
              <a:rPr lang="zh-CN" altLang="zh-CN" sz="900" dirty="0">
                <a:solidFill>
                  <a:srgbClr val="808080"/>
                </a:solidFill>
                <a:latin typeface="宋体" panose="02010600030101010101" pitchFamily="2" charset="-122"/>
                <a:ea typeface="宋体" panose="02010600030101010101" pitchFamily="2" charset="-122"/>
              </a:rPr>
              <a:t>#存入 buf中</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接下來从y（当前词的下一個字元）开始搜索</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 y</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else</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之前收集的字元被集中到buf里面，这里输出并且清除buf</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buf = </a:t>
            </a:r>
            <a:r>
              <a:rPr kumimoji="0" lang="zh-CN" altLang="en-US"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l_word</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 y</a:t>
            </a:r>
            <a:r>
              <a:rPr kumimoji="0" lang="en-US"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lang="zh-CN" altLang="zh-CN" sz="900" dirty="0">
                <a:solidFill>
                  <a:srgbClr val="808080"/>
                </a:solidFill>
                <a:latin typeface="宋体" panose="02010600030101010101" pitchFamily="2" charset="-122"/>
                <a:ea typeface="宋体" panose="02010600030101010101" pitchFamily="2" charset="-122"/>
              </a:rPr>
              <a:t># 接下來从y（当前词的下一</a:t>
            </a:r>
            <a:r>
              <a:rPr lang="zh-CN" altLang="en-US" sz="900" dirty="0">
                <a:solidFill>
                  <a:srgbClr val="808080"/>
                </a:solidFill>
                <a:latin typeface="宋体" panose="02010600030101010101" pitchFamily="2" charset="-122"/>
                <a:ea typeface="宋体" panose="02010600030101010101" pitchFamily="2" charset="-122"/>
              </a:rPr>
              <a:t>个</a:t>
            </a:r>
            <a:r>
              <a:rPr lang="zh-CN" altLang="zh-CN" sz="900" dirty="0">
                <a:solidFill>
                  <a:srgbClr val="808080"/>
                </a:solidFill>
                <a:latin typeface="宋体" panose="02010600030101010101" pitchFamily="2" charset="-122"/>
                <a:ea typeface="宋体" panose="02010600030101010101" pitchFamily="2" charset="-122"/>
              </a:rPr>
              <a:t>字元）开始搜索</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最後一次的清空</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yield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buf</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buf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16" name="直接箭头连接符 15">
            <a:extLst>
              <a:ext uri="{FF2B5EF4-FFF2-40B4-BE49-F238E27FC236}">
                <a16:creationId xmlns:a16="http://schemas.microsoft.com/office/drawing/2014/main" id="{8F8D1A1D-C710-4EF6-8C3E-6EA037630750}"/>
              </a:ext>
            </a:extLst>
          </p:cNvPr>
          <p:cNvCxnSpPr>
            <a:cxnSpLocks/>
          </p:cNvCxnSpPr>
          <p:nvPr/>
        </p:nvCxnSpPr>
        <p:spPr>
          <a:xfrm>
            <a:off x="3000652" y="1944210"/>
            <a:ext cx="3972803" cy="10945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F3685D05-27DB-4624-8C13-9A7F2A7953EA}"/>
              </a:ext>
            </a:extLst>
          </p:cNvPr>
          <p:cNvSpPr txBox="1"/>
          <p:nvPr/>
        </p:nvSpPr>
        <p:spPr>
          <a:xfrm>
            <a:off x="6215377" y="1960609"/>
            <a:ext cx="1209964" cy="646331"/>
          </a:xfrm>
          <a:prstGeom prst="rect">
            <a:avLst/>
          </a:prstGeom>
          <a:noFill/>
        </p:spPr>
        <p:txBody>
          <a:bodyPr wrap="square" rtlCol="0">
            <a:spAutoFit/>
          </a:bodyPr>
          <a:lstStyle/>
          <a:p>
            <a:r>
              <a:rPr lang="zh-CN" altLang="en-US" dirty="0">
                <a:solidFill>
                  <a:srgbClr val="C00000"/>
                </a:solidFill>
              </a:rPr>
              <a:t>引出动态路由算法</a:t>
            </a:r>
          </a:p>
        </p:txBody>
      </p:sp>
      <p:sp>
        <p:nvSpPr>
          <p:cNvPr id="20" name="Rectangle 7">
            <a:extLst>
              <a:ext uri="{FF2B5EF4-FFF2-40B4-BE49-F238E27FC236}">
                <a16:creationId xmlns:a16="http://schemas.microsoft.com/office/drawing/2014/main" id="{BA79C69A-B343-4A36-B099-1EAF7B16D8F0}"/>
              </a:ext>
            </a:extLst>
          </p:cNvPr>
          <p:cNvSpPr>
            <a:spLocks noChangeArrowheads="1"/>
          </p:cNvSpPr>
          <p:nvPr/>
        </p:nvSpPr>
        <p:spPr bwMode="auto">
          <a:xfrm>
            <a:off x="7111305" y="2606940"/>
            <a:ext cx="4859022" cy="338938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动态规划，计算最大概率的切分组合</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def </a:t>
            </a:r>
            <a:r>
              <a:rPr kumimoji="0" lang="zh-CN" altLang="zh-CN" sz="9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calc</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DAG</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route):</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N = </a:t>
            </a:r>
            <a:r>
              <a:rPr kumimoji="0" lang="zh-CN" altLang="zh-CN" sz="9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len</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(sentence)</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route[N]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对概率值取对数之后的结果(可以让概率相乘的计算变成对数相加,防止相乘造成下溢)</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logtotal = log(</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.total)</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idx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xrange(N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 列表推倒求最大概率对数路径</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 route[idx] = max([ (概率对数，词语末字位置) for x in DAG[idx] ])</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 以idx:(概率对数最大值，词语末字位置)键值对形式保存在route中</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 route[x+1][0] 表示 词路径[x+1,N-1]的最大概率对数,</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#[x+1][0]即表示取句子x+1位置对应元组(概率对数，词语末字位置)的概率对数</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route[idx] = </a:t>
            </a:r>
            <a:r>
              <a:rPr kumimoji="0" lang="zh-CN" altLang="zh-CN" sz="9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max</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((log(</a:t>
            </a:r>
            <a:r>
              <a:rPr kumimoji="0" lang="zh-CN" altLang="zh-CN" sz="9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.FREQ.get(sentence[idx:x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or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logtotal + route[x + </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for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x </a:t>
            </a:r>
            <a:r>
              <a:rPr kumimoji="0" lang="zh-CN" altLang="zh-CN" sz="9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in </a:t>
            </a:r>
            <a:r>
              <a:rPr kumimoji="0" lang="zh-CN" altLang="zh-CN" sz="9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DAG[idx])</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4673215"/>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2977</TotalTime>
  <Words>2003</Words>
  <Application>Microsoft Office PowerPoint</Application>
  <PresentationFormat>宽屏</PresentationFormat>
  <Paragraphs>242</Paragraphs>
  <Slides>25</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 Unicode MS</vt:lpstr>
      <vt:lpstr>等线</vt:lpstr>
      <vt:lpstr>等线 Light</vt:lpstr>
      <vt:lpstr>宋体</vt:lpstr>
      <vt:lpstr>Arial</vt:lpstr>
      <vt:lpstr>Franklin Gothic Book</vt:lpstr>
      <vt:lpstr>Symbol</vt:lpstr>
      <vt:lpstr>剪切</vt:lpstr>
      <vt:lpstr>JieBa分词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JieBa分词</dc:title>
  <dc:creator>admin</dc:creator>
  <cp:lastModifiedBy>admin</cp:lastModifiedBy>
  <cp:revision>444</cp:revision>
  <dcterms:created xsi:type="dcterms:W3CDTF">2019-08-23T00:34:09Z</dcterms:created>
  <dcterms:modified xsi:type="dcterms:W3CDTF">2019-08-26T10:21:25Z</dcterms:modified>
</cp:coreProperties>
</file>