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57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22" autoAdjust="0"/>
  </p:normalViewPr>
  <p:slideViewPr>
    <p:cSldViewPr snapToGrid="0">
      <p:cViewPr varScale="1">
        <p:scale>
          <a:sx n="100" d="100"/>
          <a:sy n="100" d="100"/>
        </p:scale>
        <p:origin x="2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4FFB-69DC-4231-AB83-06E7D2C1C55F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7F1E6-47E4-4EF9-B534-EA1564E23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10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、新浪微博开放平台利用其自身庞大的用户群体及强大的传播能力，与第三方合作，可为用户提供丰富的应用、完善的服务</a:t>
            </a:r>
            <a:r>
              <a:rPr lang="en-US" altLang="zh-CN" dirty="0"/>
              <a:t>[14]</a:t>
            </a:r>
            <a:r>
              <a:rPr lang="zh-CN" altLang="en-US" dirty="0"/>
              <a:t>。用户利用微博官方提供的</a:t>
            </a:r>
            <a:r>
              <a:rPr lang="en-US" altLang="zh-CN" dirty="0"/>
              <a:t>API</a:t>
            </a:r>
            <a:r>
              <a:rPr lang="zh-CN" altLang="en-US" dirty="0"/>
              <a:t>数据接口，可免费获取微博数据。该平台约提供了</a:t>
            </a:r>
            <a:r>
              <a:rPr lang="en-US" altLang="zh-CN" dirty="0"/>
              <a:t>200</a:t>
            </a:r>
            <a:r>
              <a:rPr lang="zh-CN" altLang="en-US" dirty="0"/>
              <a:t>多个数据接口，例如内容、评论、用户、关系、话题等接口。用户想要调用微博开放接口，需通过身份认证，目前微博开放平台用户身份鉴权采用的是</a:t>
            </a:r>
            <a:r>
              <a:rPr lang="en-US" altLang="zh-CN" dirty="0" err="1"/>
              <a:t>OAUTH2.0</a:t>
            </a:r>
            <a:r>
              <a:rPr lang="zh-CN" altLang="en-US" dirty="0"/>
              <a:t>，它为用户提供了简便、安全的发开标准。利用新浪微博</a:t>
            </a:r>
            <a:r>
              <a:rPr lang="en-US" altLang="zh-CN" dirty="0"/>
              <a:t>API</a:t>
            </a:r>
            <a:r>
              <a:rPr lang="zh-CN" altLang="en-US" dirty="0"/>
              <a:t>获取数据的流程如图所示。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、其主要工作原理是</a:t>
            </a:r>
            <a:r>
              <a:rPr lang="en-US" altLang="zh-CN" dirty="0"/>
              <a:t>:</a:t>
            </a:r>
            <a:r>
              <a:rPr lang="zh-CN" altLang="en-US" dirty="0"/>
              <a:t>利用一组计算机程序，根据种子站点</a:t>
            </a:r>
            <a:r>
              <a:rPr lang="en-US" altLang="zh-CN" dirty="0"/>
              <a:t>(</a:t>
            </a:r>
            <a:r>
              <a:rPr lang="zh-CN" altLang="en-US" dirty="0"/>
              <a:t>起始</a:t>
            </a:r>
            <a:r>
              <a:rPr lang="en-US" altLang="zh-CN" dirty="0"/>
              <a:t>URL)</a:t>
            </a:r>
            <a:r>
              <a:rPr lang="zh-CN" altLang="en-US" dirty="0"/>
              <a:t>，不断地在互联网上的各个节点爬取页面数据，并将页面信息存入本地数据库</a:t>
            </a:r>
            <a:r>
              <a:rPr lang="en-US" altLang="zh-CN" dirty="0"/>
              <a:t>[[15]</a:t>
            </a:r>
            <a:r>
              <a:rPr lang="zh-CN" altLang="en-US" dirty="0"/>
              <a:t>。同时分析当前页面的内容和结构，继续访问该页面中其他</a:t>
            </a:r>
            <a:r>
              <a:rPr lang="en-US" altLang="zh-CN" dirty="0"/>
              <a:t>URL</a:t>
            </a:r>
            <a:r>
              <a:rPr lang="zh-CN" altLang="en-US" dirty="0"/>
              <a:t>指向的网页，循环执行，直到满足某个终止条件。网络爬虫的工作流程如图</a:t>
            </a:r>
            <a:r>
              <a:rPr lang="en-US" altLang="zh-CN" dirty="0"/>
              <a:t>2-6</a:t>
            </a:r>
            <a:r>
              <a:rPr lang="zh-CN" altLang="en-US" dirty="0"/>
              <a:t>所示。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CBA4E-B62D-4C63-94C8-A1ABE06E712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034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CBA4E-B62D-4C63-94C8-A1ABE06E712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654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、其基本思想是</a:t>
            </a:r>
            <a:r>
              <a:rPr lang="en-US" altLang="zh-CN" dirty="0"/>
              <a:t>:</a:t>
            </a:r>
            <a:r>
              <a:rPr lang="zh-CN" altLang="en-US" dirty="0"/>
              <a:t>一篇文档可以看成一个由若干个特征词组成的序列，该序列可以转换为一个多维向量，其中向量的维度是语料集中所有特征项的总数和，每个维度的值为对应特征项权重的大小。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、主题模型中的主题由一系列语义相似的词组成，比如“高兴”和“喜悦”，“悲伤”和“难过”等，这些词用条件概率表示。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Hinton</a:t>
            </a:r>
            <a:r>
              <a:rPr lang="zh-CN" altLang="en-US" dirty="0"/>
              <a:t>早在</a:t>
            </a:r>
            <a:r>
              <a:rPr lang="en-US" altLang="zh-CN" dirty="0"/>
              <a:t>1986</a:t>
            </a:r>
            <a:r>
              <a:rPr lang="zh-CN" altLang="en-US" dirty="0"/>
              <a:t>年就提出了“</a:t>
            </a:r>
            <a:r>
              <a:rPr lang="en-US" altLang="zh-CN" dirty="0"/>
              <a:t>distributed representation”</a:t>
            </a:r>
            <a:r>
              <a:rPr lang="zh-CN" altLang="en-US" dirty="0"/>
              <a:t>的概念，简单来说就是将每个词语映射为某个维度的实数向量，这些实数向量不仅仅是计算机可以理解的数学符号，还能够表征词语的语义，人们把这样的向量称为“词向量”。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CBA4E-B62D-4C63-94C8-A1ABE06E712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2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3ECC-2EE4-4F21-9B9B-D72D7DE38E7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32132C2-F7F6-4433-A4FC-2CE93E24EBB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9699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97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3ECC-2EE4-4F21-9B9B-D72D7DE38E7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32C2-F7F6-4433-A4FC-2CE93E24EBB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22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3ECC-2EE4-4F21-9B9B-D72D7DE38E7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32C2-F7F6-4433-A4FC-2CE93E24EBB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3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3ECC-2EE4-4F21-9B9B-D72D7DE38E7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32C2-F7F6-4433-A4FC-2CE93E24EBB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80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3ECC-2EE4-4F21-9B9B-D72D7DE38E7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32C2-F7F6-4433-A4FC-2CE93E24EBB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69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3ECC-2EE4-4F21-9B9B-D72D7DE38E7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32C2-F7F6-4433-A4FC-2CE93E24EBB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2364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3ECC-2EE4-4F21-9B9B-D72D7DE38E7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32C2-F7F6-4433-A4FC-2CE93E24EBB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578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3ECC-2EE4-4F21-9B9B-D72D7DE38E7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32C2-F7F6-4433-A4FC-2CE93E24EBB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07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3ECC-2EE4-4F21-9B9B-D72D7DE38E7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32C2-F7F6-4433-A4FC-2CE93E24E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3ECC-2EE4-4F21-9B9B-D72D7DE38E7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32C2-F7F6-4433-A4FC-2CE93E24EBB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0537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9613ECC-2EE4-4F21-9B9B-D72D7DE38E7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32C2-F7F6-4433-A4FC-2CE93E24EBB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50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13ECC-2EE4-4F21-9B9B-D72D7DE38E7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32132C2-F7F6-4433-A4FC-2CE93E24EBB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17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22CD64-90AC-4FAD-86BE-EE337B257BD4}"/>
              </a:ext>
            </a:extLst>
          </p:cNvPr>
          <p:cNvSpPr txBox="1"/>
          <p:nvPr/>
        </p:nvSpPr>
        <p:spPr>
          <a:xfrm>
            <a:off x="3485014" y="2501285"/>
            <a:ext cx="5701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舆情分析技术简介</a:t>
            </a:r>
          </a:p>
        </p:txBody>
      </p:sp>
    </p:spTree>
    <p:extLst>
      <p:ext uri="{BB962C8B-B14F-4D97-AF65-F5344CB8AC3E}">
        <p14:creationId xmlns:p14="http://schemas.microsoft.com/office/powerpoint/2010/main" val="2881212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5B0BD6-A528-49DC-B735-1B648DA60391}"/>
              </a:ext>
            </a:extLst>
          </p:cNvPr>
          <p:cNvSpPr txBox="1"/>
          <p:nvPr/>
        </p:nvSpPr>
        <p:spPr>
          <a:xfrm>
            <a:off x="485774" y="487323"/>
            <a:ext cx="280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）自然语言预处理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BA0E2A-7017-4204-BF9D-6E144B79F487}"/>
              </a:ext>
            </a:extLst>
          </p:cNvPr>
          <p:cNvSpPr txBox="1"/>
          <p:nvPr/>
        </p:nvSpPr>
        <p:spPr>
          <a:xfrm>
            <a:off x="88899" y="117991"/>
            <a:ext cx="369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二、舆情数据预处理（微博数据）</a:t>
            </a:r>
            <a:endParaRPr lang="en-US" altLang="zh-CN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5230D2-86C4-4F3A-8E96-8C23F2EF040F}"/>
              </a:ext>
            </a:extLst>
          </p:cNvPr>
          <p:cNvSpPr/>
          <p:nvPr/>
        </p:nvSpPr>
        <p:spPr>
          <a:xfrm>
            <a:off x="1019996" y="1120259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1.中文分词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B6EB75-7F28-4D02-A428-B786BF5C90F7}"/>
              </a:ext>
            </a:extLst>
          </p:cNvPr>
          <p:cNvSpPr/>
          <p:nvPr/>
        </p:nvSpPr>
        <p:spPr>
          <a:xfrm>
            <a:off x="4766149" y="1107043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2.去除停用词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5994E7-4437-47D6-947A-AFBE9E869E12}"/>
              </a:ext>
            </a:extLst>
          </p:cNvPr>
          <p:cNvSpPr/>
          <p:nvPr/>
        </p:nvSpPr>
        <p:spPr>
          <a:xfrm>
            <a:off x="8743134" y="1120259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3.微博文本的其他处理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37D28D-7C03-40F0-B004-4434B8BCC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20" y="2003434"/>
            <a:ext cx="9543229" cy="373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1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2A09D58-29C0-4BCC-86B0-B48C7E8E827B}"/>
              </a:ext>
            </a:extLst>
          </p:cNvPr>
          <p:cNvSpPr txBox="1"/>
          <p:nvPr/>
        </p:nvSpPr>
        <p:spPr>
          <a:xfrm>
            <a:off x="485774" y="487323"/>
            <a:ext cx="280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）文本表示预处理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405303-BC2F-4C4B-A83D-6E155743D646}"/>
              </a:ext>
            </a:extLst>
          </p:cNvPr>
          <p:cNvSpPr txBox="1"/>
          <p:nvPr/>
        </p:nvSpPr>
        <p:spPr>
          <a:xfrm>
            <a:off x="88899" y="117991"/>
            <a:ext cx="369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二、舆情数据预处理（微博数据）</a:t>
            </a:r>
            <a:endParaRPr lang="en-US" altLang="zh-CN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1E07DC-2216-447F-91A4-0F60973B91B8}"/>
              </a:ext>
            </a:extLst>
          </p:cNvPr>
          <p:cNvSpPr/>
          <p:nvPr/>
        </p:nvSpPr>
        <p:spPr>
          <a:xfrm>
            <a:off x="933450" y="902821"/>
            <a:ext cx="10325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计算机不能直接识别自然语言，经预处理后的自然语言仍需经过“文本表示”这一过程，才能转换成计算机可以识别的结构(向量或树，由1和0来表示)。文本表示涉及表示和计算这两个问题。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8268B6-3BA7-48A2-9470-965DD72885E2}"/>
              </a:ext>
            </a:extLst>
          </p:cNvPr>
          <p:cNvSpPr/>
          <p:nvPr/>
        </p:nvSpPr>
        <p:spPr>
          <a:xfrm>
            <a:off x="933450" y="1857286"/>
            <a:ext cx="9925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最常用的文本表示模型有:布尔模型、向量空间模型、概率模型以及统计语言模型。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D9D296-6E6F-403C-B445-499E1E90ECCC}"/>
              </a:ext>
            </a:extLst>
          </p:cNvPr>
          <p:cNvSpPr/>
          <p:nvPr/>
        </p:nvSpPr>
        <p:spPr>
          <a:xfrm>
            <a:off x="933450" y="2534752"/>
            <a:ext cx="2491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、空间向量模型(VSM)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A3FBCC-94F8-47C4-9835-67947DFB1DCD}"/>
              </a:ext>
            </a:extLst>
          </p:cNvPr>
          <p:cNvSpPr/>
          <p:nvPr/>
        </p:nvSpPr>
        <p:spPr>
          <a:xfrm>
            <a:off x="933450" y="3098959"/>
            <a:ext cx="2097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、主题模型(LDA 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E20708-DEF4-4151-9A07-BE4DAEFADD34}"/>
              </a:ext>
            </a:extLst>
          </p:cNvPr>
          <p:cNvSpPr/>
          <p:nvPr/>
        </p:nvSpPr>
        <p:spPr>
          <a:xfrm>
            <a:off x="933450" y="3663166"/>
            <a:ext cx="4137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3、分布式表达的词向量模型(word2vec)</a:t>
            </a:r>
          </a:p>
        </p:txBody>
      </p:sp>
    </p:spTree>
    <p:extLst>
      <p:ext uri="{BB962C8B-B14F-4D97-AF65-F5344CB8AC3E}">
        <p14:creationId xmlns:p14="http://schemas.microsoft.com/office/powerpoint/2010/main" val="3748662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0AD61E-C687-459A-9CEA-CC7C93AAF2F9}"/>
              </a:ext>
            </a:extLst>
          </p:cNvPr>
          <p:cNvSpPr txBox="1"/>
          <p:nvPr/>
        </p:nvSpPr>
        <p:spPr>
          <a:xfrm>
            <a:off x="88899" y="117991"/>
            <a:ext cx="369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三、舆情数据分析（微博数据）</a:t>
            </a:r>
            <a:endParaRPr lang="en-US" altLang="zh-CN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41DB7D-5174-4BCC-A3DE-C137EA0B4CE8}"/>
              </a:ext>
            </a:extLst>
          </p:cNvPr>
          <p:cNvSpPr/>
          <p:nvPr/>
        </p:nvSpPr>
        <p:spPr>
          <a:xfrm>
            <a:off x="657224" y="652760"/>
            <a:ext cx="10848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、文本聚类</a:t>
            </a:r>
            <a:r>
              <a:rPr lang="zh-CN" altLang="en-US" dirty="0"/>
              <a:t>可以将具有相似属性的数据聚集在一起，通过分析聚类结果可以提取话题以做深入研究。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D71685-E186-4DF5-B4AE-A2F6D66BF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61" y="1324214"/>
            <a:ext cx="7571428" cy="3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0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8982A2B-B13D-4221-B585-9A5E16A2F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3699"/>
            <a:ext cx="12192000" cy="32576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47D93A7-EC2E-4F45-B3C3-B3869A43EF7F}"/>
              </a:ext>
            </a:extLst>
          </p:cNvPr>
          <p:cNvSpPr txBox="1"/>
          <p:nvPr/>
        </p:nvSpPr>
        <p:spPr>
          <a:xfrm>
            <a:off x="88899" y="117991"/>
            <a:ext cx="369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三、舆情数据分析（微博数据）</a:t>
            </a:r>
            <a:endParaRPr lang="en-US" altLang="zh-CN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978B1C-879E-4BA5-AEA0-5A074EA8622B}"/>
              </a:ext>
            </a:extLst>
          </p:cNvPr>
          <p:cNvSpPr/>
          <p:nvPr/>
        </p:nvSpPr>
        <p:spPr>
          <a:xfrm>
            <a:off x="480917" y="890845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、其余路线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23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54B41D0-824E-41EC-8AA1-091F1748F4DE}"/>
              </a:ext>
            </a:extLst>
          </p:cNvPr>
          <p:cNvSpPr txBox="1"/>
          <p:nvPr/>
        </p:nvSpPr>
        <p:spPr>
          <a:xfrm>
            <a:off x="287314" y="176029"/>
            <a:ext cx="302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舆情基本概念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B61E55-AE00-4055-91E8-46047EEDCD95}"/>
              </a:ext>
            </a:extLst>
          </p:cNvPr>
          <p:cNvSpPr txBox="1"/>
          <p:nvPr/>
        </p:nvSpPr>
        <p:spPr>
          <a:xfrm>
            <a:off x="1800957" y="908115"/>
            <a:ext cx="4376690" cy="142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“舆”：</a:t>
            </a:r>
            <a:r>
              <a:rPr lang="zh-CN" altLang="en-US" sz="2000" dirty="0"/>
              <a:t>的含义是指</a:t>
            </a:r>
            <a:r>
              <a:rPr lang="zh-CN" altLang="en-US" sz="2000" dirty="0">
                <a:solidFill>
                  <a:srgbClr val="C00000"/>
                </a:solidFill>
              </a:rPr>
              <a:t>民众或公众</a:t>
            </a:r>
            <a:r>
              <a:rPr lang="en-US" altLang="zh-CN" sz="2000" dirty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“情”：</a:t>
            </a:r>
            <a:r>
              <a:rPr lang="zh-CN" altLang="en-US" sz="2000" dirty="0"/>
              <a:t>的含义是指</a:t>
            </a:r>
            <a:r>
              <a:rPr lang="zh-CN" altLang="en-US" sz="2000" dirty="0">
                <a:solidFill>
                  <a:srgbClr val="C00000"/>
                </a:solidFill>
              </a:rPr>
              <a:t>情绪或者意愿</a:t>
            </a:r>
            <a:r>
              <a:rPr lang="en-US" altLang="zh-CN" sz="2000" dirty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“舆情”：</a:t>
            </a:r>
            <a:r>
              <a:rPr lang="zh-CN" altLang="en-US" sz="2000" dirty="0"/>
              <a:t>的含义是</a:t>
            </a:r>
            <a:r>
              <a:rPr lang="zh-CN" altLang="en-US" sz="2000" dirty="0">
                <a:solidFill>
                  <a:srgbClr val="C00000"/>
                </a:solidFill>
              </a:rPr>
              <a:t>公众的情感或情绪</a:t>
            </a:r>
            <a:r>
              <a:rPr lang="zh-CN" altLang="en-US" sz="2000" dirty="0"/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66AE86-7294-426D-AEDB-6F0BCF8446EF}"/>
              </a:ext>
            </a:extLst>
          </p:cNvPr>
          <p:cNvSpPr txBox="1"/>
          <p:nvPr/>
        </p:nvSpPr>
        <p:spPr>
          <a:xfrm>
            <a:off x="1800957" y="2460195"/>
            <a:ext cx="8784453" cy="142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“网络舆情” ：</a:t>
            </a:r>
            <a:r>
              <a:rPr lang="zh-CN" altLang="en-US" sz="2000" dirty="0"/>
              <a:t>是指通过互联网表达和传播的舆情，</a:t>
            </a:r>
            <a:r>
              <a:rPr lang="zh-CN" altLang="en-US" sz="2000" dirty="0">
                <a:solidFill>
                  <a:srgbClr val="C00000"/>
                </a:solidFill>
              </a:rPr>
              <a:t>反应</a:t>
            </a:r>
            <a:r>
              <a:rPr lang="zh-CN" altLang="en-US" sz="2000" dirty="0"/>
              <a:t>了人们对某一公共事件所表达的</a:t>
            </a:r>
            <a:r>
              <a:rPr lang="zh-CN" altLang="en-US" sz="2000" dirty="0">
                <a:solidFill>
                  <a:srgbClr val="C00000"/>
                </a:solidFill>
              </a:rPr>
              <a:t>认知、态度、情感和倾向性</a:t>
            </a:r>
            <a:r>
              <a:rPr lang="zh-CN" altLang="en-US" sz="2000" dirty="0"/>
              <a:t>，具有虚拟化、快捷化、多元化、开放性、匿名性及互动性等特点。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4A8D2F-8759-4262-90CE-0A2FB8929F9D}"/>
              </a:ext>
            </a:extLst>
          </p:cNvPr>
          <p:cNvSpPr txBox="1"/>
          <p:nvPr/>
        </p:nvSpPr>
        <p:spPr>
          <a:xfrm>
            <a:off x="1800957" y="4071386"/>
            <a:ext cx="8784453" cy="967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“舆情分析”：</a:t>
            </a:r>
            <a:r>
              <a:rPr lang="zh-CN" altLang="en-US" sz="2000" dirty="0"/>
              <a:t>本质是一种对</a:t>
            </a:r>
            <a:r>
              <a:rPr lang="zh-CN" altLang="en-US" sz="2000" dirty="0">
                <a:solidFill>
                  <a:srgbClr val="C00000"/>
                </a:solidFill>
              </a:rPr>
              <a:t>用户</a:t>
            </a:r>
            <a:r>
              <a:rPr lang="zh-CN" altLang="en-US" sz="2000" dirty="0"/>
              <a:t>发表的带有</a:t>
            </a:r>
            <a:r>
              <a:rPr lang="zh-CN" altLang="en-US" sz="2000" dirty="0">
                <a:solidFill>
                  <a:srgbClr val="C00000"/>
                </a:solidFill>
              </a:rPr>
              <a:t>个人情感色彩和意志</a:t>
            </a:r>
            <a:r>
              <a:rPr lang="zh-CN" altLang="en-US" sz="2000" dirty="0"/>
              <a:t>的</a:t>
            </a:r>
            <a:r>
              <a:rPr lang="zh-CN" altLang="en-US" sz="2000" dirty="0">
                <a:solidFill>
                  <a:srgbClr val="C00000"/>
                </a:solidFill>
              </a:rPr>
              <a:t>主观性文本</a:t>
            </a:r>
            <a:r>
              <a:rPr lang="zh-CN" altLang="en-US" sz="2000" dirty="0"/>
              <a:t>利用</a:t>
            </a:r>
            <a:r>
              <a:rPr lang="zh-CN" altLang="en-US" sz="2000" dirty="0">
                <a:solidFill>
                  <a:srgbClr val="C00000"/>
                </a:solidFill>
              </a:rPr>
              <a:t>自然语言处理技术</a:t>
            </a:r>
            <a:r>
              <a:rPr lang="zh-CN" altLang="en-US" sz="2000" dirty="0"/>
              <a:t>进行</a:t>
            </a:r>
            <a:r>
              <a:rPr lang="zh-CN" altLang="en-US" sz="2000" dirty="0">
                <a:solidFill>
                  <a:srgbClr val="C00000"/>
                </a:solidFill>
              </a:rPr>
              <a:t>分析研究和归纳推理</a:t>
            </a:r>
            <a:r>
              <a:rPr lang="zh-CN" altLang="en-US" sz="2000" dirty="0"/>
              <a:t>的过程。。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2815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620F60-5627-418C-99DA-CB2A47ED556F}"/>
              </a:ext>
            </a:extLst>
          </p:cNvPr>
          <p:cNvSpPr/>
          <p:nvPr/>
        </p:nvSpPr>
        <p:spPr>
          <a:xfrm>
            <a:off x="1117600" y="1025237"/>
            <a:ext cx="9908466" cy="378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当下互联网传播技术发展迅速，信息传播与意见交互空前迅捷，舆论信息的扩散和传播也日益多元化。对监管部门来说，如何加强对舆论热点信息的及时发现、及时监测以及应对，对进一步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维护社会稳定、促进国家发展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具有重要的现实意义。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根据互联网发展报告中的统计数据显示，我国正逐渐成为全球领先的舆论媒体大国。截至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年初，我国电视数量、报纸发行量和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岁以下网民人数均已排名全球首位 ；现有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 个 电 视 频 道、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 份 报 纸 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9000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多种杂志。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在舆情媒体规模、媒体种类等发展迅猛的同时，舆情导向的监测预警显得愈发重要，这样就更需要有舆情监测预警机制的出现，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防范误导性舆论的社会危害，把握和保障正确舆论的前进导向，为构建和谐社会的舆情保驾护航。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A36420-245E-48BB-B2B4-4645CE784165}"/>
              </a:ext>
            </a:extLst>
          </p:cNvPr>
          <p:cNvSpPr txBox="1"/>
          <p:nvPr/>
        </p:nvSpPr>
        <p:spPr>
          <a:xfrm>
            <a:off x="287314" y="176029"/>
            <a:ext cx="302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舆情研究目的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47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38339AA-6F87-40FE-ADD8-7D34695BA365}"/>
              </a:ext>
            </a:extLst>
          </p:cNvPr>
          <p:cNvSpPr/>
          <p:nvPr/>
        </p:nvSpPr>
        <p:spPr>
          <a:xfrm>
            <a:off x="939459" y="1387089"/>
            <a:ext cx="3361679" cy="1775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000" b="1" dirty="0"/>
              <a:t>互联网信息采集技术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000" dirty="0"/>
              <a:t>高效的信息采集功能</a:t>
            </a:r>
            <a:r>
              <a:rPr lang="en-US" altLang="zh-CN" sz="2000" dirty="0"/>
              <a:t>(</a:t>
            </a:r>
            <a:r>
              <a:rPr lang="zh-CN" altLang="en-US" sz="2000" dirty="0"/>
              <a:t>爬虫）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000" dirty="0"/>
              <a:t>元数据搜索功能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000" dirty="0"/>
              <a:t>信息智能提取技术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644AC9-652B-4350-A171-3E848D537F6F}"/>
              </a:ext>
            </a:extLst>
          </p:cNvPr>
          <p:cNvSpPr/>
          <p:nvPr/>
        </p:nvSpPr>
        <p:spPr>
          <a:xfrm>
            <a:off x="4776190" y="1387089"/>
            <a:ext cx="3591955" cy="263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000" b="1" dirty="0"/>
              <a:t>自然语言智能处理技术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000" dirty="0"/>
              <a:t>自动分词技术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000" dirty="0"/>
              <a:t>自动关键词和自动摘要技术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000" dirty="0"/>
              <a:t>自动分类技术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000" dirty="0"/>
              <a:t>相似性检索和查重技术</a:t>
            </a:r>
            <a:endParaRPr lang="en-US" altLang="zh-CN" sz="2000" dirty="0"/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000" dirty="0"/>
              <a:t>话题检查与跟踪技术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C8FF04-A97B-430E-8304-6D2DC3D0FBA9}"/>
              </a:ext>
            </a:extLst>
          </p:cNvPr>
          <p:cNvSpPr/>
          <p:nvPr/>
        </p:nvSpPr>
        <p:spPr>
          <a:xfrm>
            <a:off x="8843197" y="1387089"/>
            <a:ext cx="1914307" cy="482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000" b="1" dirty="0"/>
              <a:t>智能检索技术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62F8D2-3EEA-408B-8E5E-045DD5985B3C}"/>
              </a:ext>
            </a:extLst>
          </p:cNvPr>
          <p:cNvSpPr txBox="1"/>
          <p:nvPr/>
        </p:nvSpPr>
        <p:spPr>
          <a:xfrm>
            <a:off x="287314" y="176029"/>
            <a:ext cx="302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舆情研究技术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034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2BD2654-15E1-4CE0-A90E-7E6B1EE6511E}"/>
              </a:ext>
            </a:extLst>
          </p:cNvPr>
          <p:cNvSpPr/>
          <p:nvPr/>
        </p:nvSpPr>
        <p:spPr>
          <a:xfrm>
            <a:off x="1146653" y="1502837"/>
            <a:ext cx="10617693" cy="2813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1）可以及时</a:t>
            </a:r>
            <a:r>
              <a:rPr lang="zh-CN" altLang="en-US" sz="2000" dirty="0">
                <a:solidFill>
                  <a:srgbClr val="C00000"/>
                </a:solidFill>
              </a:rPr>
              <a:t>发现</a:t>
            </a:r>
            <a:r>
              <a:rPr lang="zh-CN" altLang="en-US" sz="2000" dirty="0"/>
              <a:t>相关的</a:t>
            </a:r>
            <a:r>
              <a:rPr lang="zh-CN" altLang="en-US" sz="2000" dirty="0">
                <a:solidFill>
                  <a:srgbClr val="C00000"/>
                </a:solidFill>
              </a:rPr>
              <a:t>舆情信息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C00000"/>
                </a:solidFill>
              </a:rPr>
              <a:t>代替</a:t>
            </a:r>
            <a:r>
              <a:rPr lang="zh-CN" altLang="en-US" sz="2000" dirty="0"/>
              <a:t>传统的</a:t>
            </a:r>
            <a:r>
              <a:rPr lang="zh-CN" altLang="en-US" sz="2000" dirty="0">
                <a:solidFill>
                  <a:srgbClr val="C00000"/>
                </a:solidFill>
              </a:rPr>
              <a:t>人工搜索 </a:t>
            </a:r>
            <a:r>
              <a:rPr lang="zh-CN" altLang="en-US" sz="2000" dirty="0"/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2）可自动对一些负面信息、重大舆情</a:t>
            </a:r>
            <a:r>
              <a:rPr lang="zh-CN" altLang="en-US" sz="2000" dirty="0">
                <a:solidFill>
                  <a:srgbClr val="C00000"/>
                </a:solidFill>
              </a:rPr>
              <a:t>及时</a:t>
            </a:r>
            <a:r>
              <a:rPr lang="zh-CN" altLang="en-US" sz="2000" dirty="0"/>
              <a:t>发出</a:t>
            </a:r>
            <a:r>
              <a:rPr lang="zh-CN" altLang="en-US" sz="2000" dirty="0">
                <a:solidFill>
                  <a:srgbClr val="C00000"/>
                </a:solidFill>
              </a:rPr>
              <a:t>预警 </a:t>
            </a:r>
            <a:r>
              <a:rPr lang="zh-CN" altLang="en-US" sz="2000" dirty="0"/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3）可以进行定性定量的舆情信息分析，</a:t>
            </a:r>
            <a:r>
              <a:rPr lang="zh-CN" altLang="en-US" sz="2000" dirty="0">
                <a:solidFill>
                  <a:srgbClr val="C00000"/>
                </a:solidFill>
              </a:rPr>
              <a:t>协助用</a:t>
            </a:r>
            <a:r>
              <a:rPr lang="zh-CN" altLang="en-US" sz="2000" dirty="0"/>
              <a:t>户准确</a:t>
            </a:r>
            <a:r>
              <a:rPr lang="zh-CN" altLang="en-US" sz="2000" dirty="0">
                <a:solidFill>
                  <a:srgbClr val="C00000"/>
                </a:solidFill>
              </a:rPr>
              <a:t>判断具体舆情</a:t>
            </a:r>
            <a:r>
              <a:rPr lang="zh-CN" altLang="en-US" sz="2000" dirty="0"/>
              <a:t>或者某一舆情专题的</a:t>
            </a:r>
            <a:r>
              <a:rPr lang="zh-CN" altLang="en-US" sz="2000" dirty="0">
                <a:solidFill>
                  <a:srgbClr val="C00000"/>
                </a:solidFill>
              </a:rPr>
              <a:t>发展变化趋势</a:t>
            </a:r>
            <a:r>
              <a:rPr lang="zh-CN" altLang="en-US" sz="2000" dirty="0"/>
              <a:t> 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4）能够自动生成舆情资讯报告和统计各类汇总数据，</a:t>
            </a:r>
            <a:r>
              <a:rPr lang="zh-CN" altLang="en-US" sz="2000" dirty="0">
                <a:solidFill>
                  <a:srgbClr val="C00000"/>
                </a:solidFill>
              </a:rPr>
              <a:t>提高舆情工作</a:t>
            </a:r>
            <a:r>
              <a:rPr lang="zh-CN" altLang="en-US" sz="2000" dirty="0"/>
              <a:t>的</a:t>
            </a:r>
            <a:r>
              <a:rPr lang="zh-CN" altLang="en-US" sz="2000" dirty="0">
                <a:solidFill>
                  <a:srgbClr val="C00000"/>
                </a:solidFill>
              </a:rPr>
              <a:t>质量和效率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C00000"/>
                </a:solidFill>
              </a:rPr>
              <a:t>辅助领导决策</a:t>
            </a:r>
            <a:r>
              <a:rPr lang="zh-CN" altLang="en-US" sz="2000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27F533-9D54-4423-A9E6-0C4ABF88B55C}"/>
              </a:ext>
            </a:extLst>
          </p:cNvPr>
          <p:cNvSpPr txBox="1"/>
          <p:nvPr/>
        </p:nvSpPr>
        <p:spPr>
          <a:xfrm>
            <a:off x="287313" y="176029"/>
            <a:ext cx="3739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舆情技术具备功能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803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DDD9418-C536-4C2E-8F74-AA6DBC7F4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299" y="1034006"/>
            <a:ext cx="5538093" cy="46990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EF33357-27C7-434B-8CA3-A908646388A1}"/>
              </a:ext>
            </a:extLst>
          </p:cNvPr>
          <p:cNvSpPr txBox="1"/>
          <p:nvPr/>
        </p:nvSpPr>
        <p:spPr>
          <a:xfrm>
            <a:off x="287313" y="176029"/>
            <a:ext cx="3482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舆情分析技术架构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612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DE28B6D-2978-4ABF-970C-777FE3625A28}"/>
              </a:ext>
            </a:extLst>
          </p:cNvPr>
          <p:cNvSpPr txBox="1"/>
          <p:nvPr/>
        </p:nvSpPr>
        <p:spPr>
          <a:xfrm>
            <a:off x="553670" y="736517"/>
            <a:ext cx="320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（微博网络舆情分析系统）</a:t>
            </a: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008839-A504-499A-A5C2-0E1D1911B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541" y="385289"/>
            <a:ext cx="4452731" cy="53549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6C1734-08F0-4E37-AB26-1167EAE502B2}"/>
              </a:ext>
            </a:extLst>
          </p:cNvPr>
          <p:cNvSpPr txBox="1"/>
          <p:nvPr/>
        </p:nvSpPr>
        <p:spPr>
          <a:xfrm>
            <a:off x="287313" y="176029"/>
            <a:ext cx="3739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舆情分析系统案例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104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D2598A-C11C-48B5-854F-AE5A83B55B60}"/>
              </a:ext>
            </a:extLst>
          </p:cNvPr>
          <p:cNvSpPr txBox="1"/>
          <p:nvPr/>
        </p:nvSpPr>
        <p:spPr>
          <a:xfrm>
            <a:off x="88899" y="117991"/>
            <a:ext cx="369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一、舆情数据采集（微博数据）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1FA624-4B35-414B-9C30-E681E6A4DFD4}"/>
              </a:ext>
            </a:extLst>
          </p:cNvPr>
          <p:cNvSpPr txBox="1"/>
          <p:nvPr/>
        </p:nvSpPr>
        <p:spPr>
          <a:xfrm>
            <a:off x="536576" y="557768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、基于微博开放平台的数据获取技术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384B62-EA65-4579-B2DC-0602DB262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76" y="1186334"/>
            <a:ext cx="5601808" cy="35666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A6A0873-49A7-416E-996B-7BA29320448B}"/>
              </a:ext>
            </a:extLst>
          </p:cNvPr>
          <p:cNvSpPr/>
          <p:nvPr/>
        </p:nvSpPr>
        <p:spPr>
          <a:xfrm>
            <a:off x="6749776" y="557768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2、基于网络爬虫的微博数据获取技术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F87BE5-E140-43D2-86BF-A6FF5C095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455" y="1186334"/>
            <a:ext cx="3271545" cy="466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5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D4917C-C949-4A74-AC77-68E029337EC9}"/>
              </a:ext>
            </a:extLst>
          </p:cNvPr>
          <p:cNvSpPr txBox="1"/>
          <p:nvPr/>
        </p:nvSpPr>
        <p:spPr>
          <a:xfrm>
            <a:off x="88899" y="117991"/>
            <a:ext cx="369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二、舆情数据预处理（微博数据）</a:t>
            </a:r>
            <a:endParaRPr lang="en-US" altLang="zh-CN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0DA7D6-73C0-462B-9961-73FEDC2F79AC}"/>
              </a:ext>
            </a:extLst>
          </p:cNvPr>
          <p:cNvSpPr txBox="1"/>
          <p:nvPr/>
        </p:nvSpPr>
        <p:spPr>
          <a:xfrm>
            <a:off x="485774" y="907197"/>
            <a:ext cx="1149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使用网络爬虫技术，可以获取大量</a:t>
            </a:r>
            <a:r>
              <a:rPr lang="en-US" altLang="zh-CN" dirty="0"/>
              <a:t>HTML</a:t>
            </a:r>
            <a:r>
              <a:rPr lang="zh-CN" altLang="en-US" dirty="0"/>
              <a:t>形式的</a:t>
            </a:r>
            <a:r>
              <a:rPr lang="en-US" altLang="zh-CN" dirty="0"/>
              <a:t>Web</a:t>
            </a:r>
            <a:r>
              <a:rPr lang="zh-CN" altLang="en-US" dirty="0"/>
              <a:t>页面，然而一个网页除了正文，还包含有</a:t>
            </a:r>
            <a:r>
              <a:rPr lang="zh-CN" altLang="en-US" dirty="0">
                <a:solidFill>
                  <a:srgbClr val="FF0000"/>
                </a:solidFill>
              </a:rPr>
              <a:t>广告、网页链接、插件等内容</a:t>
            </a:r>
            <a:r>
              <a:rPr lang="zh-CN" altLang="en-US" dirty="0"/>
              <a:t>。在舆情分析中，最有价值的信息往往是网页正文。为便于分析，需利用</a:t>
            </a:r>
            <a:r>
              <a:rPr lang="zh-CN" altLang="en-US" dirty="0">
                <a:solidFill>
                  <a:srgbClr val="FF0000"/>
                </a:solidFill>
              </a:rPr>
              <a:t>网页正文提取技术</a:t>
            </a:r>
            <a:r>
              <a:rPr lang="zh-CN" altLang="en-US" dirty="0"/>
              <a:t>将网页中和正文不相干的信息剔除，提取用户感兴趣的内容，最后格式化提取出的信息。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正文内容提取的好坏直接影响着后续的工作质量。总体而言，根据提取信息的原理，主要有两类提取算法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D6ABF7-43E8-4993-8602-E9B3213CB4C1}"/>
              </a:ext>
            </a:extLst>
          </p:cNvPr>
          <p:cNvSpPr/>
          <p:nvPr/>
        </p:nvSpPr>
        <p:spPr>
          <a:xfrm>
            <a:off x="632768" y="2368034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1.基于标签的信息抽取算法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DF9E08-A421-4574-8EE2-576562EA7FE9}"/>
              </a:ext>
            </a:extLst>
          </p:cNvPr>
          <p:cNvSpPr/>
          <p:nvPr/>
        </p:nvSpPr>
        <p:spPr>
          <a:xfrm>
            <a:off x="7278349" y="2444234"/>
            <a:ext cx="335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2.基于机器学习的信息抽取算法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A3C90E-9883-4971-813B-75F16DB87D94}"/>
              </a:ext>
            </a:extLst>
          </p:cNvPr>
          <p:cNvSpPr/>
          <p:nvPr/>
        </p:nvSpPr>
        <p:spPr>
          <a:xfrm>
            <a:off x="632768" y="2997874"/>
            <a:ext cx="45393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基于标签的算法默认网页的制作遵循了一定的标签使用规范。例如某一网站的正文均位于</a:t>
            </a:r>
            <a:r>
              <a:rPr lang="en-US" altLang="zh-CN" dirty="0"/>
              <a:t>&lt;div id="main content"&gt;&lt;/div&gt;</a:t>
            </a:r>
            <a:r>
              <a:rPr lang="zh-CN" altLang="en-US" dirty="0"/>
              <a:t>标签内，此时可以利用诸如正则表达式的提取方法，提取出该标签内的数据。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BFA37D-479A-4D6D-A757-7375D26B677A}"/>
              </a:ext>
            </a:extLst>
          </p:cNvPr>
          <p:cNvSpPr/>
          <p:nvPr/>
        </p:nvSpPr>
        <p:spPr>
          <a:xfrm>
            <a:off x="6734175" y="2997874"/>
            <a:ext cx="45393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 其基本原理是通过训练一定数量的网页，得到该类型网页的特点，然后依据这些特征来自动提取网页正文。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EF289B-23EA-411E-95CB-785D141D6698}"/>
              </a:ext>
            </a:extLst>
          </p:cNvPr>
          <p:cNvSpPr txBox="1"/>
          <p:nvPr/>
        </p:nvSpPr>
        <p:spPr>
          <a:xfrm>
            <a:off x="485774" y="487323"/>
            <a:ext cx="280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）网页正文提取</a:t>
            </a:r>
          </a:p>
        </p:txBody>
      </p:sp>
    </p:spTree>
    <p:extLst>
      <p:ext uri="{BB962C8B-B14F-4D97-AF65-F5344CB8AC3E}">
        <p14:creationId xmlns:p14="http://schemas.microsoft.com/office/powerpoint/2010/main" val="2290930768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733</TotalTime>
  <Words>860</Words>
  <Application>Microsoft Office PowerPoint</Application>
  <PresentationFormat>宽屏</PresentationFormat>
  <Paragraphs>67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微软雅黑</vt:lpstr>
      <vt:lpstr>Arial</vt:lpstr>
      <vt:lpstr>Gill Sans MT</vt:lpstr>
      <vt:lpstr>Wingdings</vt:lpstr>
      <vt:lpstr>画廊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91</cp:revision>
  <dcterms:created xsi:type="dcterms:W3CDTF">2019-07-25T07:51:44Z</dcterms:created>
  <dcterms:modified xsi:type="dcterms:W3CDTF">2019-07-29T03:11:35Z</dcterms:modified>
</cp:coreProperties>
</file>