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3" r:id="rId3"/>
    <p:sldId id="268" r:id="rId4"/>
    <p:sldId id="304" r:id="rId5"/>
    <p:sldId id="279" r:id="rId6"/>
    <p:sldId id="292" r:id="rId7"/>
    <p:sldId id="282" r:id="rId8"/>
    <p:sldId id="293" r:id="rId9"/>
    <p:sldId id="294" r:id="rId10"/>
    <p:sldId id="283" r:id="rId11"/>
    <p:sldId id="295" r:id="rId12"/>
    <p:sldId id="296" r:id="rId13"/>
    <p:sldId id="297" r:id="rId14"/>
    <p:sldId id="298" r:id="rId15"/>
    <p:sldId id="299" r:id="rId16"/>
    <p:sldId id="302" r:id="rId17"/>
    <p:sldId id="303" r:id="rId18"/>
    <p:sldId id="278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F9999"/>
    <a:srgbClr val="FFFFCC"/>
    <a:srgbClr val="BAE0EC"/>
    <a:srgbClr val="9ED4E4"/>
    <a:srgbClr val="64C1DE"/>
    <a:srgbClr val="3097E4"/>
    <a:srgbClr val="98CBF2"/>
    <a:srgbClr val="657D9A"/>
    <a:srgbClr val="5094C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73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1" y="6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44753-7108-47B6-94C6-C4F87B9B7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AB0856-EDC1-431C-8B6D-19C44ED44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F4178-AFDA-46DF-943F-E91A28DE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2F0E6-D3A2-48CA-8A1C-D72B75CC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E4045-FF55-4850-ABFA-986298D2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89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3142-F592-4C33-A881-D4E904EA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2CE5C1-4261-43AB-A3D5-F626175EC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93EF6-D355-4A95-8F82-2ECB8373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FF5AC-55CB-4634-98A6-F33ED470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35D14-E47F-4A78-871E-8FF2D75A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2526B0-043E-4661-8721-D86B2005E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3DE18E-4535-4BF8-9039-F6BD2F272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E4C2A-4C10-4C8E-B568-865F4D97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5E3D8-5AAD-41F4-8044-C7C22760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0C384-3BB0-451E-8A08-57434EEE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5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3BC7F-F118-42FB-97D9-B3705247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C44FE-814B-4B71-A08D-DA3EFD3E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89B49-DE4E-43F1-AE96-81D82167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E1829-5ECD-488C-9847-0FBF9D87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7997A-0BDC-45CE-AA3F-87322CCD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6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3943B-C5FD-44D4-B86D-3CCCE0A4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BE6B2-EB93-44D0-A69E-BA7BFABF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ED066-234D-4876-9BF5-3BE5DF3F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C5AB1-E989-4C70-918F-31E4312B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5157F-03EC-4E74-AA45-36D68C40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847F0-EA44-4E28-8329-2BB2C2CF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F3CC-DB6A-48AD-AA06-2E8CD39FA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5D1FF-934C-46FC-B9F6-E389F9357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34191-407E-431C-B06A-FED37127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F7247-EF08-4AA1-A68A-9616482B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8B053-D8CC-499C-BC83-705AFDC6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5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266E-7109-4D07-82E5-3423C7C8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1425C5-DDCC-4D67-9DC4-DD08A2E66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558DE-B0C2-470C-927C-29919221E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BC6E0-9223-45A8-978A-D71DA1F6A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0A082A-796D-4DB9-92D6-532D38391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220D1D-09BA-4302-BA34-05B84FE3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D0C2D0-CD6A-4BAE-9682-65A7F898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AC048-C2A0-47C3-BEBB-730B54D0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8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BA772-E168-40AE-BF41-1F274091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39754E-685A-4D61-ADA0-406F42D3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E924CD-5C2C-4342-988A-533BA847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66624-F28B-4AC7-87FA-6A55D02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7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836CFA-59D7-40E8-8187-5DCBCB8C7F11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657DD3-5CFC-4940-90F5-724141C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4F0272-ECBD-490F-A16E-0FCD207E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F0702-C376-42FD-87DA-5C99EF6B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EA2B7-830F-4454-BBD2-9F55A3A3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D88CD-0B73-4B1E-87CF-395A76EF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DCA9E0-1CCD-4F1C-B192-C90A98D9A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06C23-F80D-45E4-A639-85F44C79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A00FE-1245-4794-865C-098CFCF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DAC262-7EE8-4460-B46C-E58C68D1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BFA3-420A-47CF-BD8F-E42C20AC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4D4610-1C03-47DF-B0BD-1FCB645F7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E1D5E7-6040-4390-9490-F72E5FDB3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37A08-DFEF-4400-93C4-4401AE97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19974-9425-41E8-A921-D1CE4077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F9847-6E17-4E97-92A3-26C1BAAF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8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F4B53-BC26-42CA-8977-0D5B567F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1D011-1367-47D9-8743-05ACDAAEC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9ECB6-91D9-4C69-8A8B-D39B2FC2A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D4F6C-C331-422D-AC95-F1CB8441987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2238C-9188-43C5-83A6-8487E58DC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C9345-20DF-4F21-BF2B-D8F284DBB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9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62AFB8-6A9C-4AD5-BCA3-484750A13B20}"/>
              </a:ext>
            </a:extLst>
          </p:cNvPr>
          <p:cNvSpPr txBox="1"/>
          <p:nvPr/>
        </p:nvSpPr>
        <p:spPr>
          <a:xfrm>
            <a:off x="1647826" y="1631741"/>
            <a:ext cx="8896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0" b="1" dirty="0">
                <a:solidFill>
                  <a:schemeClr val="bg1"/>
                </a:solidFill>
              </a:rPr>
              <a:t>보행자 사고다발지역 </a:t>
            </a:r>
            <a:endParaRPr lang="en-US" altLang="ko-KR" sz="7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7000" b="1" dirty="0">
                <a:solidFill>
                  <a:schemeClr val="bg1"/>
                </a:solidFill>
              </a:rPr>
              <a:t>알림 서비스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33239-6CDB-4B53-AC46-A2EF723C7396}"/>
              </a:ext>
            </a:extLst>
          </p:cNvPr>
          <p:cNvSpPr txBox="1"/>
          <p:nvPr/>
        </p:nvSpPr>
        <p:spPr>
          <a:xfrm>
            <a:off x="8763433" y="5226258"/>
            <a:ext cx="3428567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과   목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모바일 프로그래밍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교   수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강동현 교수님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발표자 </a:t>
            </a:r>
            <a:r>
              <a:rPr lang="en-US" altLang="ko-KR" b="1" dirty="0">
                <a:solidFill>
                  <a:schemeClr val="bg1"/>
                </a:solidFill>
              </a:rPr>
              <a:t>: 20173041 </a:t>
            </a:r>
            <a:r>
              <a:rPr lang="ko-KR" altLang="en-US" b="1" dirty="0">
                <a:solidFill>
                  <a:schemeClr val="bg1"/>
                </a:solidFill>
              </a:rPr>
              <a:t>권철현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A210C-5B20-4072-93A8-6E94A5E65E9F}"/>
              </a:ext>
            </a:extLst>
          </p:cNvPr>
          <p:cNvSpPr txBox="1"/>
          <p:nvPr/>
        </p:nvSpPr>
        <p:spPr>
          <a:xfrm>
            <a:off x="2514601" y="4275385"/>
            <a:ext cx="7162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</a:rPr>
              <a:t>모바일 프로그래밍 개인 프로젝트</a:t>
            </a:r>
          </a:p>
        </p:txBody>
      </p:sp>
    </p:spTree>
    <p:extLst>
      <p:ext uri="{BB962C8B-B14F-4D97-AF65-F5344CB8AC3E}">
        <p14:creationId xmlns:p14="http://schemas.microsoft.com/office/powerpoint/2010/main" val="30945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8394A-AEA1-4C60-A7B8-1B9F4F597B54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386D4-1934-4187-80FD-A20503B9EAE8}"/>
              </a:ext>
            </a:extLst>
          </p:cNvPr>
          <p:cNvSpPr txBox="1"/>
          <p:nvPr/>
        </p:nvSpPr>
        <p:spPr>
          <a:xfrm>
            <a:off x="148855" y="13822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2 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3C785-1A2B-425C-A1CF-C6496F7EBEFA}"/>
              </a:ext>
            </a:extLst>
          </p:cNvPr>
          <p:cNvSpPr txBox="1"/>
          <p:nvPr/>
        </p:nvSpPr>
        <p:spPr>
          <a:xfrm>
            <a:off x="843276" y="100446"/>
            <a:ext cx="25250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서비스 소개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05D7A66-7762-4161-AC52-301A10D8AC1C}"/>
              </a:ext>
            </a:extLst>
          </p:cNvPr>
          <p:cNvGrpSpPr/>
          <p:nvPr/>
        </p:nvGrpSpPr>
        <p:grpSpPr>
          <a:xfrm>
            <a:off x="4649972" y="2532828"/>
            <a:ext cx="2892056" cy="3716497"/>
            <a:chOff x="4344624" y="2532828"/>
            <a:chExt cx="2892056" cy="371649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1AA8B80-28A8-4748-8DF2-88D0F35D81B7}"/>
                </a:ext>
              </a:extLst>
            </p:cNvPr>
            <p:cNvSpPr/>
            <p:nvPr/>
          </p:nvSpPr>
          <p:spPr>
            <a:xfrm>
              <a:off x="4344624" y="2532828"/>
              <a:ext cx="2892056" cy="28920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래픽 15" descr="표식 윤곽선">
              <a:extLst>
                <a:ext uri="{FF2B5EF4-FFF2-40B4-BE49-F238E27FC236}">
                  <a16:creationId xmlns:a16="http://schemas.microsoft.com/office/drawing/2014/main" id="{9DB1B0BD-1A48-495C-8BF3-1D40BC3BD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107510" y="3295714"/>
              <a:ext cx="1366284" cy="136628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FD196-9053-45DE-88C8-4BF38083E009}"/>
                </a:ext>
              </a:extLst>
            </p:cNvPr>
            <p:cNvSpPr txBox="1"/>
            <p:nvPr/>
          </p:nvSpPr>
          <p:spPr>
            <a:xfrm>
              <a:off x="5343932" y="5787660"/>
              <a:ext cx="7697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GPS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4939D2C-CF68-4196-8EC6-DC86E4B052E0}"/>
              </a:ext>
            </a:extLst>
          </p:cNvPr>
          <p:cNvGrpSpPr/>
          <p:nvPr/>
        </p:nvGrpSpPr>
        <p:grpSpPr>
          <a:xfrm>
            <a:off x="878958" y="2532828"/>
            <a:ext cx="2892056" cy="3716497"/>
            <a:chOff x="8301265" y="2532828"/>
            <a:chExt cx="2892056" cy="371649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FF37563-5756-45AF-9C1C-3DD456099C17}"/>
                </a:ext>
              </a:extLst>
            </p:cNvPr>
            <p:cNvSpPr/>
            <p:nvPr/>
          </p:nvSpPr>
          <p:spPr>
            <a:xfrm>
              <a:off x="8301265" y="2532828"/>
              <a:ext cx="2892056" cy="28920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그래픽 16" descr="다운로드 단색으로 채워진">
              <a:extLst>
                <a:ext uri="{FF2B5EF4-FFF2-40B4-BE49-F238E27FC236}">
                  <a16:creationId xmlns:a16="http://schemas.microsoft.com/office/drawing/2014/main" id="{1608179C-3B43-47C2-8176-85261C058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9064151" y="3295714"/>
              <a:ext cx="1366284" cy="136628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4F4460-0395-4827-BECE-92A0D68558D3}"/>
                </a:ext>
              </a:extLst>
            </p:cNvPr>
            <p:cNvSpPr txBox="1"/>
            <p:nvPr/>
          </p:nvSpPr>
          <p:spPr>
            <a:xfrm>
              <a:off x="8915176" y="5787660"/>
              <a:ext cx="16642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데이터 파싱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7BFB684-77DA-4D48-81A7-64610AB817FC}"/>
              </a:ext>
            </a:extLst>
          </p:cNvPr>
          <p:cNvSpPr txBox="1"/>
          <p:nvPr/>
        </p:nvSpPr>
        <p:spPr>
          <a:xfrm>
            <a:off x="391915" y="1239663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 할 주요 기술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371013-D35B-4657-A4FF-8C46102E8BC5}"/>
              </a:ext>
            </a:extLst>
          </p:cNvPr>
          <p:cNvGrpSpPr/>
          <p:nvPr/>
        </p:nvGrpSpPr>
        <p:grpSpPr>
          <a:xfrm>
            <a:off x="8420986" y="2532828"/>
            <a:ext cx="2892056" cy="3716497"/>
            <a:chOff x="4655679" y="2532828"/>
            <a:chExt cx="2892056" cy="371649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AEDD846-1C38-4E6F-A6D3-417EA7A3D0DC}"/>
                </a:ext>
              </a:extLst>
            </p:cNvPr>
            <p:cNvSpPr/>
            <p:nvPr/>
          </p:nvSpPr>
          <p:spPr>
            <a:xfrm>
              <a:off x="4655679" y="2532828"/>
              <a:ext cx="2892056" cy="28920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래픽 22" descr="댓글 중요 단색으로 채워진">
              <a:extLst>
                <a:ext uri="{FF2B5EF4-FFF2-40B4-BE49-F238E27FC236}">
                  <a16:creationId xmlns:a16="http://schemas.microsoft.com/office/drawing/2014/main" id="{C36AF3C9-9359-4866-9C9C-C8F259CC1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412858" y="3295714"/>
              <a:ext cx="1366284" cy="136628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50C6F8-7A57-43A8-959B-A87ABA4F7550}"/>
                </a:ext>
              </a:extLst>
            </p:cNvPr>
            <p:cNvSpPr txBox="1"/>
            <p:nvPr/>
          </p:nvSpPr>
          <p:spPr>
            <a:xfrm>
              <a:off x="5544408" y="5787660"/>
              <a:ext cx="1103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스낵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941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810A-124F-4F29-82D1-F3CF91A629D1}"/>
              </a:ext>
            </a:extLst>
          </p:cNvPr>
          <p:cNvSpPr txBox="1"/>
          <p:nvPr/>
        </p:nvSpPr>
        <p:spPr>
          <a:xfrm>
            <a:off x="148855" y="13822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2 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51456C-55F4-4DCD-87B0-D8A6B2686DAA}"/>
              </a:ext>
            </a:extLst>
          </p:cNvPr>
          <p:cNvSpPr txBox="1"/>
          <p:nvPr/>
        </p:nvSpPr>
        <p:spPr>
          <a:xfrm>
            <a:off x="843276" y="100446"/>
            <a:ext cx="25250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서비스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B0177-41BE-4942-9301-7E664F1D39ED}"/>
              </a:ext>
            </a:extLst>
          </p:cNvPr>
          <p:cNvSpPr txBox="1"/>
          <p:nvPr/>
        </p:nvSpPr>
        <p:spPr>
          <a:xfrm>
            <a:off x="391915" y="2179359"/>
            <a:ext cx="5704085" cy="4076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데이터를 조립해 원하는 데이터를 빼내는 프로그램 네트워크 통신을 통해 작동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공공데이터 포털에서 지원하는 보행자 </a:t>
            </a:r>
            <a:r>
              <a:rPr lang="ko-KR" altLang="en-US" sz="2500" dirty="0">
                <a:solidFill>
                  <a:srgbClr val="3097E4"/>
                </a:solidFill>
                <a:latin typeface="+mj-ea"/>
                <a:ea typeface="+mj-ea"/>
              </a:rPr>
              <a:t>교통사고 다발지역 데이터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가져오기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3C2E3-4C8E-4988-BCB6-75CB3E48698D}"/>
              </a:ext>
            </a:extLst>
          </p:cNvPr>
          <p:cNvSpPr txBox="1"/>
          <p:nvPr/>
        </p:nvSpPr>
        <p:spPr>
          <a:xfrm>
            <a:off x="391915" y="1239663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EBDF30-EE6C-4B4B-8D2C-57BE053C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085" y="2179359"/>
            <a:ext cx="5580000" cy="38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810A-124F-4F29-82D1-F3CF91A629D1}"/>
              </a:ext>
            </a:extLst>
          </p:cNvPr>
          <p:cNvSpPr txBox="1"/>
          <p:nvPr/>
        </p:nvSpPr>
        <p:spPr>
          <a:xfrm>
            <a:off x="148855" y="13822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2 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51456C-55F4-4DCD-87B0-D8A6B2686DAA}"/>
              </a:ext>
            </a:extLst>
          </p:cNvPr>
          <p:cNvSpPr txBox="1"/>
          <p:nvPr/>
        </p:nvSpPr>
        <p:spPr>
          <a:xfrm>
            <a:off x="843276" y="100446"/>
            <a:ext cx="25250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서비스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B0177-41BE-4942-9301-7E664F1D39ED}"/>
              </a:ext>
            </a:extLst>
          </p:cNvPr>
          <p:cNvSpPr txBox="1"/>
          <p:nvPr/>
        </p:nvSpPr>
        <p:spPr>
          <a:xfrm>
            <a:off x="391916" y="2179359"/>
            <a:ext cx="5072714" cy="4076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사용자의 </a:t>
            </a:r>
            <a:r>
              <a:rPr lang="ko-KR" altLang="en-US" sz="2500" dirty="0">
                <a:solidFill>
                  <a:srgbClr val="3097E4"/>
                </a:solidFill>
                <a:latin typeface="+mj-ea"/>
                <a:ea typeface="+mj-ea"/>
              </a:rPr>
              <a:t>현재 위치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와 교통사고 다발지역의 </a:t>
            </a:r>
            <a:r>
              <a:rPr lang="ko-KR" altLang="en-US" sz="2500" dirty="0">
                <a:solidFill>
                  <a:srgbClr val="3097E4"/>
                </a:solidFill>
                <a:latin typeface="+mj-ea"/>
                <a:ea typeface="+mj-ea"/>
              </a:rPr>
              <a:t>좌표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 비교해서 알림을 생성하기 위해 사용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교통사고 다발지역에서 위도와 경도를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 - 0.00005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한 범위 내에 접근하면 알림 발생 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3C2E3-4C8E-4988-BCB6-75CB3E48698D}"/>
              </a:ext>
            </a:extLst>
          </p:cNvPr>
          <p:cNvSpPr txBox="1"/>
          <p:nvPr/>
        </p:nvSpPr>
        <p:spPr>
          <a:xfrm>
            <a:off x="391915" y="1239663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GPS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1B14920-C65D-4C42-913D-8452A608841B}"/>
              </a:ext>
            </a:extLst>
          </p:cNvPr>
          <p:cNvGrpSpPr/>
          <p:nvPr/>
        </p:nvGrpSpPr>
        <p:grpSpPr>
          <a:xfrm>
            <a:off x="6220084" y="2179359"/>
            <a:ext cx="5580000" cy="3585895"/>
            <a:chOff x="6220084" y="1885995"/>
            <a:chExt cx="5580000" cy="358589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3470C29-479D-4A8B-9637-6C443D089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0084" y="1885995"/>
              <a:ext cx="5580000" cy="335506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9CB885-756B-4D7E-9E8D-EE938F4DCF07}"/>
                </a:ext>
              </a:extLst>
            </p:cNvPr>
            <p:cNvSpPr txBox="1"/>
            <p:nvPr/>
          </p:nvSpPr>
          <p:spPr>
            <a:xfrm>
              <a:off x="6220084" y="5241058"/>
              <a:ext cx="253364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https://developer.android.com/?hl=ko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60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810A-124F-4F29-82D1-F3CF91A629D1}"/>
              </a:ext>
            </a:extLst>
          </p:cNvPr>
          <p:cNvSpPr txBox="1"/>
          <p:nvPr/>
        </p:nvSpPr>
        <p:spPr>
          <a:xfrm>
            <a:off x="148855" y="13822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2 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51456C-55F4-4DCD-87B0-D8A6B2686DAA}"/>
              </a:ext>
            </a:extLst>
          </p:cNvPr>
          <p:cNvSpPr txBox="1"/>
          <p:nvPr/>
        </p:nvSpPr>
        <p:spPr>
          <a:xfrm>
            <a:off x="843276" y="100446"/>
            <a:ext cx="25250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서비스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B0177-41BE-4942-9301-7E664F1D39ED}"/>
              </a:ext>
            </a:extLst>
          </p:cNvPr>
          <p:cNvSpPr txBox="1"/>
          <p:nvPr/>
        </p:nvSpPr>
        <p:spPr>
          <a:xfrm>
            <a:off x="391916" y="2179359"/>
            <a:ext cx="5072714" cy="349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우측 문서에 나타나는 것처럼 알림을 띄워주는 안드로이드의 기능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Custom Toast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가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API 30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에서 </a:t>
            </a:r>
            <a:r>
              <a:rPr lang="en-US" altLang="ko-KR" sz="25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deprecated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되어 스낵바를 사용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3C2E3-4C8E-4988-BCB6-75CB3E48698D}"/>
              </a:ext>
            </a:extLst>
          </p:cNvPr>
          <p:cNvSpPr txBox="1"/>
          <p:nvPr/>
        </p:nvSpPr>
        <p:spPr>
          <a:xfrm>
            <a:off x="391915" y="1239663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스낵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994353-D68E-438D-A3D4-B6FB4431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820680"/>
            <a:ext cx="6161284" cy="41771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61760FA-31C6-466B-B31D-7A32099E0953}"/>
              </a:ext>
            </a:extLst>
          </p:cNvPr>
          <p:cNvSpPr/>
          <p:nvPr/>
        </p:nvSpPr>
        <p:spPr>
          <a:xfrm>
            <a:off x="7476877" y="4143375"/>
            <a:ext cx="1381373" cy="21431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0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810A-124F-4F29-82D1-F3CF91A629D1}"/>
              </a:ext>
            </a:extLst>
          </p:cNvPr>
          <p:cNvSpPr txBox="1"/>
          <p:nvPr/>
        </p:nvSpPr>
        <p:spPr>
          <a:xfrm>
            <a:off x="148855" y="13822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2 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51456C-55F4-4DCD-87B0-D8A6B2686DAA}"/>
              </a:ext>
            </a:extLst>
          </p:cNvPr>
          <p:cNvSpPr txBox="1"/>
          <p:nvPr/>
        </p:nvSpPr>
        <p:spPr>
          <a:xfrm>
            <a:off x="843276" y="100446"/>
            <a:ext cx="25250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서비스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B0177-41BE-4942-9301-7E664F1D39ED}"/>
              </a:ext>
            </a:extLst>
          </p:cNvPr>
          <p:cNvSpPr txBox="1"/>
          <p:nvPr/>
        </p:nvSpPr>
        <p:spPr>
          <a:xfrm>
            <a:off x="391916" y="2179359"/>
            <a:ext cx="11419084" cy="4167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 선택을 위해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Recycler View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사용 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백그라운드 작업을 위해 쓰레드 사용 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3C2E3-4C8E-4988-BCB6-75CB3E48698D}"/>
              </a:ext>
            </a:extLst>
          </p:cNvPr>
          <p:cNvSpPr txBox="1"/>
          <p:nvPr/>
        </p:nvSpPr>
        <p:spPr>
          <a:xfrm>
            <a:off x="391915" y="1239663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42206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0E0F91-F38F-43DB-97CE-B2DFA484C8EC}"/>
              </a:ext>
            </a:extLst>
          </p:cNvPr>
          <p:cNvSpPr txBox="1"/>
          <p:nvPr/>
        </p:nvSpPr>
        <p:spPr>
          <a:xfrm>
            <a:off x="1788579" y="2844224"/>
            <a:ext cx="86148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chemeClr val="bg1"/>
                </a:solidFill>
              </a:rPr>
              <a:t>3. </a:t>
            </a:r>
            <a:r>
              <a:rPr lang="ko-KR" altLang="en-US" sz="7000" b="1" dirty="0">
                <a:solidFill>
                  <a:schemeClr val="bg1"/>
                </a:solidFill>
              </a:rPr>
              <a:t>예상되는 제한사항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78A871-A6FC-4D6F-A245-ABCB3095C8BD}"/>
              </a:ext>
            </a:extLst>
          </p:cNvPr>
          <p:cNvGrpSpPr/>
          <p:nvPr/>
        </p:nvGrpSpPr>
        <p:grpSpPr>
          <a:xfrm>
            <a:off x="304800" y="1079058"/>
            <a:ext cx="10914743" cy="3770263"/>
            <a:chOff x="3489770" y="1282258"/>
            <a:chExt cx="3430614" cy="37702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BAE4B-C0CD-4B19-ACC7-BB08610A9CBD}"/>
                </a:ext>
              </a:extLst>
            </p:cNvPr>
            <p:cNvSpPr txBox="1"/>
            <p:nvPr/>
          </p:nvSpPr>
          <p:spPr>
            <a:xfrm>
              <a:off x="3489770" y="1282258"/>
              <a:ext cx="81311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597199-62BC-4B11-BAAD-3C5DB15396A1}"/>
                </a:ext>
              </a:extLst>
            </p:cNvPr>
            <p:cNvSpPr txBox="1"/>
            <p:nvPr/>
          </p:nvSpPr>
          <p:spPr>
            <a:xfrm>
              <a:off x="6876667" y="1282258"/>
              <a:ext cx="43717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90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810A-124F-4F29-82D1-F3CF91A629D1}"/>
              </a:ext>
            </a:extLst>
          </p:cNvPr>
          <p:cNvSpPr txBox="1"/>
          <p:nvPr/>
        </p:nvSpPr>
        <p:spPr>
          <a:xfrm>
            <a:off x="148855" y="138223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3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51456C-55F4-4DCD-87B0-D8A6B2686DAA}"/>
              </a:ext>
            </a:extLst>
          </p:cNvPr>
          <p:cNvSpPr txBox="1"/>
          <p:nvPr/>
        </p:nvSpPr>
        <p:spPr>
          <a:xfrm>
            <a:off x="843276" y="100446"/>
            <a:ext cx="387157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예상되는 제한사항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B0177-41BE-4942-9301-7E664F1D39ED}"/>
              </a:ext>
            </a:extLst>
          </p:cNvPr>
          <p:cNvSpPr txBox="1"/>
          <p:nvPr/>
        </p:nvSpPr>
        <p:spPr>
          <a:xfrm>
            <a:off x="391916" y="2179359"/>
            <a:ext cx="5072714" cy="349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공공데이터 포털에 보행자 교통사고 다발지역에 관한 정보가 제한적임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어플리케이션 목적에 부합하기 위해서는 통합된 데이터가 필요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3C2E3-4C8E-4988-BCB6-75CB3E48698D}"/>
              </a:ext>
            </a:extLst>
          </p:cNvPr>
          <p:cNvSpPr txBox="1"/>
          <p:nvPr/>
        </p:nvSpPr>
        <p:spPr>
          <a:xfrm>
            <a:off x="391915" y="1239663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 부족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16CD2C-A51D-4B6B-9A62-E6D0803F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30" y="2179359"/>
            <a:ext cx="6443402" cy="37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810A-124F-4F29-82D1-F3CF91A629D1}"/>
              </a:ext>
            </a:extLst>
          </p:cNvPr>
          <p:cNvSpPr txBox="1"/>
          <p:nvPr/>
        </p:nvSpPr>
        <p:spPr>
          <a:xfrm>
            <a:off x="148855" y="138223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3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51456C-55F4-4DCD-87B0-D8A6B2686DAA}"/>
              </a:ext>
            </a:extLst>
          </p:cNvPr>
          <p:cNvSpPr txBox="1"/>
          <p:nvPr/>
        </p:nvSpPr>
        <p:spPr>
          <a:xfrm>
            <a:off x="843276" y="100446"/>
            <a:ext cx="387157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예상되는 제한사항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B0177-41BE-4942-9301-7E664F1D39ED}"/>
              </a:ext>
            </a:extLst>
          </p:cNvPr>
          <p:cNvSpPr txBox="1"/>
          <p:nvPr/>
        </p:nvSpPr>
        <p:spPr>
          <a:xfrm>
            <a:off x="391916" y="2179359"/>
            <a:ext cx="5072714" cy="349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사고다발지역 알림은 백그라운드 스레드에서 발생시켜야 함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백그라운드 스레드에서 뷰에 관련된 내용을 처리할 수 없는데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스낵바가 사용 가능한 지 실험해야 함 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3C2E3-4C8E-4988-BCB6-75CB3E48698D}"/>
              </a:ext>
            </a:extLst>
          </p:cNvPr>
          <p:cNvSpPr txBox="1"/>
          <p:nvPr/>
        </p:nvSpPr>
        <p:spPr>
          <a:xfrm>
            <a:off x="391915" y="1239663"/>
            <a:ext cx="3239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백그라운드 작업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D36B0C3-3F9C-453C-A6CB-B4A32E6EC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084" y="2179359"/>
            <a:ext cx="5940000" cy="400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3726AC2D-482D-4433-B090-B9C39888EF3A}"/>
              </a:ext>
            </a:extLst>
          </p:cNvPr>
          <p:cNvGrpSpPr/>
          <p:nvPr/>
        </p:nvGrpSpPr>
        <p:grpSpPr>
          <a:xfrm>
            <a:off x="4691743" y="918662"/>
            <a:ext cx="2808514" cy="2963528"/>
            <a:chOff x="4629150" y="1881188"/>
            <a:chExt cx="2933700" cy="3095624"/>
          </a:xfrm>
        </p:grpSpPr>
        <p:grpSp>
          <p:nvGrpSpPr>
            <p:cNvPr id="23" name="그래픽 2" descr="전구">
              <a:extLst>
                <a:ext uri="{FF2B5EF4-FFF2-40B4-BE49-F238E27FC236}">
                  <a16:creationId xmlns:a16="http://schemas.microsoft.com/office/drawing/2014/main" id="{DC344180-795D-4A6F-8096-DB3B896EE377}"/>
                </a:ext>
              </a:extLst>
            </p:cNvPr>
            <p:cNvGrpSpPr/>
            <p:nvPr/>
          </p:nvGrpSpPr>
          <p:grpSpPr>
            <a:xfrm>
              <a:off x="5276853" y="2490791"/>
              <a:ext cx="1638296" cy="2486021"/>
              <a:chOff x="5276853" y="2581278"/>
              <a:chExt cx="1638296" cy="2486021"/>
            </a:xfrm>
          </p:grpSpPr>
          <p:grpSp>
            <p:nvGrpSpPr>
              <p:cNvPr id="24" name="그래픽 2" descr="전구">
                <a:extLst>
                  <a:ext uri="{FF2B5EF4-FFF2-40B4-BE49-F238E27FC236}">
                    <a16:creationId xmlns:a16="http://schemas.microsoft.com/office/drawing/2014/main" id="{B748CCE0-B1CD-48EB-BE67-51289C574BFF}"/>
                  </a:ext>
                </a:extLst>
              </p:cNvPr>
              <p:cNvGrpSpPr/>
              <p:nvPr/>
            </p:nvGrpSpPr>
            <p:grpSpPr>
              <a:xfrm>
                <a:off x="5772150" y="4619625"/>
                <a:ext cx="647700" cy="447675"/>
                <a:chOff x="5772150" y="4619625"/>
                <a:chExt cx="647700" cy="447675"/>
              </a:xfrm>
              <a:solidFill>
                <a:srgbClr val="505050"/>
              </a:solidFill>
            </p:grpSpPr>
            <p:sp>
              <p:nvSpPr>
                <p:cNvPr id="25" name="그래픽 2" descr="전구">
                  <a:extLst>
                    <a:ext uri="{FF2B5EF4-FFF2-40B4-BE49-F238E27FC236}">
                      <a16:creationId xmlns:a16="http://schemas.microsoft.com/office/drawing/2014/main" id="{38C0FE76-0E1D-4B65-ACA7-F33BD5432E9B}"/>
                    </a:ext>
                  </a:extLst>
                </p:cNvPr>
                <p:cNvSpPr/>
                <p:nvPr/>
              </p:nvSpPr>
              <p:spPr>
                <a:xfrm>
                  <a:off x="5772150" y="4619625"/>
                  <a:ext cx="647700" cy="76200"/>
                </a:xfrm>
                <a:custGeom>
                  <a:avLst/>
                  <a:gdLst>
                    <a:gd name="connsiteX0" fmla="*/ 609600 w 647700"/>
                    <a:gd name="connsiteY0" fmla="*/ 76200 h 76200"/>
                    <a:gd name="connsiteX1" fmla="*/ 38100 w 647700"/>
                    <a:gd name="connsiteY1" fmla="*/ 76200 h 76200"/>
                    <a:gd name="connsiteX2" fmla="*/ 0 w 647700"/>
                    <a:gd name="connsiteY2" fmla="*/ 38100 h 76200"/>
                    <a:gd name="connsiteX3" fmla="*/ 38100 w 647700"/>
                    <a:gd name="connsiteY3" fmla="*/ 0 h 76200"/>
                    <a:gd name="connsiteX4" fmla="*/ 609600 w 647700"/>
                    <a:gd name="connsiteY4" fmla="*/ 0 h 76200"/>
                    <a:gd name="connsiteX5" fmla="*/ 647700 w 647700"/>
                    <a:gd name="connsiteY5" fmla="*/ 38100 h 76200"/>
                    <a:gd name="connsiteX6" fmla="*/ 609600 w 647700"/>
                    <a:gd name="connsiteY6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7700" h="76200">
                      <a:moveTo>
                        <a:pt x="609600" y="76200"/>
                      </a:moveTo>
                      <a:lnTo>
                        <a:pt x="38100" y="76200"/>
                      </a:lnTo>
                      <a:cubicBezTo>
                        <a:pt x="17059" y="76200"/>
                        <a:pt x="0" y="59141"/>
                        <a:pt x="0" y="38100"/>
                      </a:cubicBezTo>
                      <a:cubicBezTo>
                        <a:pt x="0" y="17059"/>
                        <a:pt x="17059" y="0"/>
                        <a:pt x="38100" y="0"/>
                      </a:cubicBezTo>
                      <a:lnTo>
                        <a:pt x="609600" y="0"/>
                      </a:lnTo>
                      <a:cubicBezTo>
                        <a:pt x="630641" y="0"/>
                        <a:pt x="647700" y="17059"/>
                        <a:pt x="647700" y="38100"/>
                      </a:cubicBezTo>
                      <a:cubicBezTo>
                        <a:pt x="647700" y="59141"/>
                        <a:pt x="630641" y="76200"/>
                        <a:pt x="609600" y="7620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그래픽 2" descr="전구">
                  <a:extLst>
                    <a:ext uri="{FF2B5EF4-FFF2-40B4-BE49-F238E27FC236}">
                      <a16:creationId xmlns:a16="http://schemas.microsoft.com/office/drawing/2014/main" id="{1A72DA7B-C398-46C1-9853-8D59F8B5E912}"/>
                    </a:ext>
                  </a:extLst>
                </p:cNvPr>
                <p:cNvSpPr/>
                <p:nvPr/>
              </p:nvSpPr>
              <p:spPr>
                <a:xfrm>
                  <a:off x="5772150" y="4743450"/>
                  <a:ext cx="647700" cy="76200"/>
                </a:xfrm>
                <a:custGeom>
                  <a:avLst/>
                  <a:gdLst>
                    <a:gd name="connsiteX0" fmla="*/ 609600 w 647700"/>
                    <a:gd name="connsiteY0" fmla="*/ 76200 h 76200"/>
                    <a:gd name="connsiteX1" fmla="*/ 38100 w 647700"/>
                    <a:gd name="connsiteY1" fmla="*/ 76200 h 76200"/>
                    <a:gd name="connsiteX2" fmla="*/ 0 w 647700"/>
                    <a:gd name="connsiteY2" fmla="*/ 38100 h 76200"/>
                    <a:gd name="connsiteX3" fmla="*/ 38100 w 647700"/>
                    <a:gd name="connsiteY3" fmla="*/ 0 h 76200"/>
                    <a:gd name="connsiteX4" fmla="*/ 609600 w 647700"/>
                    <a:gd name="connsiteY4" fmla="*/ 0 h 76200"/>
                    <a:gd name="connsiteX5" fmla="*/ 647700 w 647700"/>
                    <a:gd name="connsiteY5" fmla="*/ 38100 h 76200"/>
                    <a:gd name="connsiteX6" fmla="*/ 609600 w 647700"/>
                    <a:gd name="connsiteY6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7700" h="76200">
                      <a:moveTo>
                        <a:pt x="609600" y="76200"/>
                      </a:moveTo>
                      <a:lnTo>
                        <a:pt x="38100" y="76200"/>
                      </a:lnTo>
                      <a:cubicBezTo>
                        <a:pt x="17059" y="76200"/>
                        <a:pt x="0" y="59141"/>
                        <a:pt x="0" y="38100"/>
                      </a:cubicBezTo>
                      <a:cubicBezTo>
                        <a:pt x="0" y="17059"/>
                        <a:pt x="17059" y="0"/>
                        <a:pt x="38100" y="0"/>
                      </a:cubicBezTo>
                      <a:lnTo>
                        <a:pt x="609600" y="0"/>
                      </a:lnTo>
                      <a:cubicBezTo>
                        <a:pt x="630641" y="0"/>
                        <a:pt x="647700" y="17059"/>
                        <a:pt x="647700" y="38100"/>
                      </a:cubicBezTo>
                      <a:cubicBezTo>
                        <a:pt x="647700" y="59141"/>
                        <a:pt x="630641" y="76200"/>
                        <a:pt x="609600" y="7620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그래픽 2" descr="전구">
                  <a:extLst>
                    <a:ext uri="{FF2B5EF4-FFF2-40B4-BE49-F238E27FC236}">
                      <a16:creationId xmlns:a16="http://schemas.microsoft.com/office/drawing/2014/main" id="{19A1A690-56C2-4E4A-8676-77CDF0ED633B}"/>
                    </a:ext>
                  </a:extLst>
                </p:cNvPr>
                <p:cNvSpPr/>
                <p:nvPr/>
              </p:nvSpPr>
              <p:spPr>
                <a:xfrm>
                  <a:off x="5772150" y="4867275"/>
                  <a:ext cx="647700" cy="76200"/>
                </a:xfrm>
                <a:custGeom>
                  <a:avLst/>
                  <a:gdLst>
                    <a:gd name="connsiteX0" fmla="*/ 609600 w 647700"/>
                    <a:gd name="connsiteY0" fmla="*/ 76200 h 76200"/>
                    <a:gd name="connsiteX1" fmla="*/ 38100 w 647700"/>
                    <a:gd name="connsiteY1" fmla="*/ 76200 h 76200"/>
                    <a:gd name="connsiteX2" fmla="*/ 0 w 647700"/>
                    <a:gd name="connsiteY2" fmla="*/ 38100 h 76200"/>
                    <a:gd name="connsiteX3" fmla="*/ 38100 w 647700"/>
                    <a:gd name="connsiteY3" fmla="*/ 0 h 76200"/>
                    <a:gd name="connsiteX4" fmla="*/ 609600 w 647700"/>
                    <a:gd name="connsiteY4" fmla="*/ 0 h 76200"/>
                    <a:gd name="connsiteX5" fmla="*/ 647700 w 647700"/>
                    <a:gd name="connsiteY5" fmla="*/ 38100 h 76200"/>
                    <a:gd name="connsiteX6" fmla="*/ 609600 w 647700"/>
                    <a:gd name="connsiteY6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7700" h="76200">
                      <a:moveTo>
                        <a:pt x="609600" y="76200"/>
                      </a:moveTo>
                      <a:lnTo>
                        <a:pt x="38100" y="76200"/>
                      </a:lnTo>
                      <a:cubicBezTo>
                        <a:pt x="17059" y="76200"/>
                        <a:pt x="0" y="59141"/>
                        <a:pt x="0" y="38100"/>
                      </a:cubicBezTo>
                      <a:cubicBezTo>
                        <a:pt x="0" y="17059"/>
                        <a:pt x="17059" y="0"/>
                        <a:pt x="38100" y="0"/>
                      </a:cubicBezTo>
                      <a:lnTo>
                        <a:pt x="609600" y="0"/>
                      </a:lnTo>
                      <a:cubicBezTo>
                        <a:pt x="630641" y="0"/>
                        <a:pt x="647700" y="17059"/>
                        <a:pt x="647700" y="38100"/>
                      </a:cubicBezTo>
                      <a:cubicBezTo>
                        <a:pt x="647700" y="59141"/>
                        <a:pt x="630641" y="76200"/>
                        <a:pt x="609600" y="7620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그래픽 2" descr="전구">
                  <a:extLst>
                    <a:ext uri="{FF2B5EF4-FFF2-40B4-BE49-F238E27FC236}">
                      <a16:creationId xmlns:a16="http://schemas.microsoft.com/office/drawing/2014/main" id="{91BE9055-C8CB-40CE-B45E-21438D7A7A7A}"/>
                    </a:ext>
                  </a:extLst>
                </p:cNvPr>
                <p:cNvSpPr/>
                <p:nvPr/>
              </p:nvSpPr>
              <p:spPr>
                <a:xfrm>
                  <a:off x="5962650" y="4991100"/>
                  <a:ext cx="266700" cy="76200"/>
                </a:xfrm>
                <a:custGeom>
                  <a:avLst/>
                  <a:gdLst>
                    <a:gd name="connsiteX0" fmla="*/ 228600 w 266700"/>
                    <a:gd name="connsiteY0" fmla="*/ 76200 h 76200"/>
                    <a:gd name="connsiteX1" fmla="*/ 38100 w 266700"/>
                    <a:gd name="connsiteY1" fmla="*/ 76200 h 76200"/>
                    <a:gd name="connsiteX2" fmla="*/ 0 w 266700"/>
                    <a:gd name="connsiteY2" fmla="*/ 38100 h 76200"/>
                    <a:gd name="connsiteX3" fmla="*/ 38100 w 266700"/>
                    <a:gd name="connsiteY3" fmla="*/ 0 h 76200"/>
                    <a:gd name="connsiteX4" fmla="*/ 228600 w 266700"/>
                    <a:gd name="connsiteY4" fmla="*/ 0 h 76200"/>
                    <a:gd name="connsiteX5" fmla="*/ 266700 w 266700"/>
                    <a:gd name="connsiteY5" fmla="*/ 38100 h 76200"/>
                    <a:gd name="connsiteX6" fmla="*/ 228600 w 266700"/>
                    <a:gd name="connsiteY6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6700" h="76200">
                      <a:moveTo>
                        <a:pt x="228600" y="76200"/>
                      </a:moveTo>
                      <a:lnTo>
                        <a:pt x="38100" y="76200"/>
                      </a:lnTo>
                      <a:cubicBezTo>
                        <a:pt x="17059" y="76200"/>
                        <a:pt x="0" y="59141"/>
                        <a:pt x="0" y="38100"/>
                      </a:cubicBezTo>
                      <a:cubicBezTo>
                        <a:pt x="0" y="17059"/>
                        <a:pt x="17059" y="0"/>
                        <a:pt x="38100" y="0"/>
                      </a:cubicBezTo>
                      <a:lnTo>
                        <a:pt x="228600" y="0"/>
                      </a:lnTo>
                      <a:cubicBezTo>
                        <a:pt x="249641" y="0"/>
                        <a:pt x="266700" y="17059"/>
                        <a:pt x="266700" y="38100"/>
                      </a:cubicBezTo>
                      <a:cubicBezTo>
                        <a:pt x="266700" y="59141"/>
                        <a:pt x="249641" y="76200"/>
                        <a:pt x="228600" y="7620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9" name="그래픽 2" descr="전구">
                <a:extLst>
                  <a:ext uri="{FF2B5EF4-FFF2-40B4-BE49-F238E27FC236}">
                    <a16:creationId xmlns:a16="http://schemas.microsoft.com/office/drawing/2014/main" id="{93938090-C6C1-489A-8687-237FD43B3A1B}"/>
                  </a:ext>
                </a:extLst>
              </p:cNvPr>
              <p:cNvSpPr/>
              <p:nvPr/>
            </p:nvSpPr>
            <p:spPr>
              <a:xfrm>
                <a:off x="5276853" y="2581278"/>
                <a:ext cx="1638296" cy="1990721"/>
              </a:xfrm>
              <a:custGeom>
                <a:avLst/>
                <a:gdLst>
                  <a:gd name="connsiteX0" fmla="*/ 1638296 w 1638296"/>
                  <a:gd name="connsiteY0" fmla="*/ 819146 h 1990721"/>
                  <a:gd name="connsiteX1" fmla="*/ 799344 w 1638296"/>
                  <a:gd name="connsiteY1" fmla="*/ 234 h 1990721"/>
                  <a:gd name="connsiteX2" fmla="*/ 111 w 1638296"/>
                  <a:gd name="connsiteY2" fmla="*/ 832872 h 1990721"/>
                  <a:gd name="connsiteX3" fmla="*/ 253419 w 1638296"/>
                  <a:gd name="connsiteY3" fmla="*/ 1411468 h 1990721"/>
                  <a:gd name="connsiteX4" fmla="*/ 533396 w 1638296"/>
                  <a:gd name="connsiteY4" fmla="*/ 1974462 h 1990721"/>
                  <a:gd name="connsiteX5" fmla="*/ 533396 w 1638296"/>
                  <a:gd name="connsiteY5" fmla="*/ 1990721 h 1990721"/>
                  <a:gd name="connsiteX6" fmla="*/ 1104896 w 1638296"/>
                  <a:gd name="connsiteY6" fmla="*/ 1990721 h 1990721"/>
                  <a:gd name="connsiteX7" fmla="*/ 1104896 w 1638296"/>
                  <a:gd name="connsiteY7" fmla="*/ 1962975 h 1990721"/>
                  <a:gd name="connsiteX8" fmla="*/ 1381617 w 1638296"/>
                  <a:gd name="connsiteY8" fmla="*/ 1414554 h 1990721"/>
                  <a:gd name="connsiteX9" fmla="*/ 1638296 w 1638296"/>
                  <a:gd name="connsiteY9" fmla="*/ 819146 h 1990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8296" h="1990721">
                    <a:moveTo>
                      <a:pt x="1638296" y="819146"/>
                    </a:moveTo>
                    <a:cubicBezTo>
                      <a:pt x="1638296" y="360155"/>
                      <a:pt x="1260792" y="-10662"/>
                      <a:pt x="799344" y="234"/>
                    </a:cubicBezTo>
                    <a:cubicBezTo>
                      <a:pt x="351974" y="10788"/>
                      <a:pt x="-7233" y="385435"/>
                      <a:pt x="111" y="832872"/>
                    </a:cubicBezTo>
                    <a:cubicBezTo>
                      <a:pt x="3845" y="1060367"/>
                      <a:pt x="100342" y="1265278"/>
                      <a:pt x="253419" y="1411468"/>
                    </a:cubicBezTo>
                    <a:cubicBezTo>
                      <a:pt x="435022" y="1584918"/>
                      <a:pt x="533396" y="1723326"/>
                      <a:pt x="533396" y="1974462"/>
                    </a:cubicBezTo>
                    <a:lnTo>
                      <a:pt x="533396" y="1990721"/>
                    </a:lnTo>
                    <a:lnTo>
                      <a:pt x="1104896" y="1990721"/>
                    </a:lnTo>
                    <a:lnTo>
                      <a:pt x="1104896" y="1962975"/>
                    </a:lnTo>
                    <a:cubicBezTo>
                      <a:pt x="1104896" y="1716763"/>
                      <a:pt x="1202642" y="1583642"/>
                      <a:pt x="1381617" y="1414554"/>
                    </a:cubicBezTo>
                    <a:cubicBezTo>
                      <a:pt x="1539665" y="1265249"/>
                      <a:pt x="1638296" y="1053737"/>
                      <a:pt x="1638296" y="819146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0" name="그래픽 2" descr="전구">
              <a:extLst>
                <a:ext uri="{FF2B5EF4-FFF2-40B4-BE49-F238E27FC236}">
                  <a16:creationId xmlns:a16="http://schemas.microsoft.com/office/drawing/2014/main" id="{8C0C3C24-A1D0-4F8F-8D17-7DDC21FFE0A0}"/>
                </a:ext>
              </a:extLst>
            </p:cNvPr>
            <p:cNvGrpSpPr/>
            <p:nvPr/>
          </p:nvGrpSpPr>
          <p:grpSpPr>
            <a:xfrm>
              <a:off x="5447518" y="2632501"/>
              <a:ext cx="713708" cy="713708"/>
              <a:chOff x="5447518" y="2722988"/>
              <a:chExt cx="713708" cy="713708"/>
            </a:xfrm>
            <a:solidFill>
              <a:srgbClr val="FFFFFF"/>
            </a:solidFill>
          </p:grpSpPr>
          <p:sp>
            <p:nvSpPr>
              <p:cNvPr id="31" name="그래픽 2" descr="전구">
                <a:extLst>
                  <a:ext uri="{FF2B5EF4-FFF2-40B4-BE49-F238E27FC236}">
                    <a16:creationId xmlns:a16="http://schemas.microsoft.com/office/drawing/2014/main" id="{4F35F545-2623-459E-8F08-A96E43443006}"/>
                  </a:ext>
                </a:extLst>
              </p:cNvPr>
              <p:cNvSpPr/>
              <p:nvPr/>
            </p:nvSpPr>
            <p:spPr>
              <a:xfrm>
                <a:off x="5535349" y="2722988"/>
                <a:ext cx="625877" cy="385419"/>
              </a:xfrm>
              <a:custGeom>
                <a:avLst/>
                <a:gdLst>
                  <a:gd name="connsiteX0" fmla="*/ 28555 w 625877"/>
                  <a:gd name="connsiteY0" fmla="*/ 385420 h 385419"/>
                  <a:gd name="connsiteX1" fmla="*/ 14277 w 625877"/>
                  <a:gd name="connsiteY1" fmla="*/ 381571 h 385419"/>
                  <a:gd name="connsiteX2" fmla="*/ 3847 w 625877"/>
                  <a:gd name="connsiteY2" fmla="*/ 342529 h 385419"/>
                  <a:gd name="connsiteX3" fmla="*/ 597303 w 625877"/>
                  <a:gd name="connsiteY3" fmla="*/ 0 h 385419"/>
                  <a:gd name="connsiteX4" fmla="*/ 625878 w 625877"/>
                  <a:gd name="connsiteY4" fmla="*/ 28575 h 385419"/>
                  <a:gd name="connsiteX5" fmla="*/ 597303 w 625877"/>
                  <a:gd name="connsiteY5" fmla="*/ 57150 h 385419"/>
                  <a:gd name="connsiteX6" fmla="*/ 53320 w 625877"/>
                  <a:gd name="connsiteY6" fmla="*/ 371151 h 385419"/>
                  <a:gd name="connsiteX7" fmla="*/ 28555 w 625877"/>
                  <a:gd name="connsiteY7" fmla="*/ 385420 h 38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5877" h="385419">
                    <a:moveTo>
                      <a:pt x="28555" y="385420"/>
                    </a:moveTo>
                    <a:cubicBezTo>
                      <a:pt x="23698" y="385420"/>
                      <a:pt x="18783" y="384181"/>
                      <a:pt x="14277" y="381571"/>
                    </a:cubicBezTo>
                    <a:cubicBezTo>
                      <a:pt x="609" y="373666"/>
                      <a:pt x="-4058" y="356187"/>
                      <a:pt x="3847" y="342529"/>
                    </a:cubicBezTo>
                    <a:cubicBezTo>
                      <a:pt x="126082" y="131245"/>
                      <a:pt x="353472" y="0"/>
                      <a:pt x="597303" y="0"/>
                    </a:cubicBezTo>
                    <a:cubicBezTo>
                      <a:pt x="613086" y="0"/>
                      <a:pt x="625878" y="12792"/>
                      <a:pt x="625878" y="28575"/>
                    </a:cubicBezTo>
                    <a:cubicBezTo>
                      <a:pt x="625878" y="44358"/>
                      <a:pt x="613086" y="57150"/>
                      <a:pt x="597303" y="57150"/>
                    </a:cubicBezTo>
                    <a:cubicBezTo>
                      <a:pt x="373808" y="57150"/>
                      <a:pt x="165363" y="177470"/>
                      <a:pt x="53320" y="371151"/>
                    </a:cubicBezTo>
                    <a:cubicBezTo>
                      <a:pt x="48024" y="380305"/>
                      <a:pt x="38423" y="385420"/>
                      <a:pt x="28555" y="3854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그래픽 2" descr="전구">
                <a:extLst>
                  <a:ext uri="{FF2B5EF4-FFF2-40B4-BE49-F238E27FC236}">
                    <a16:creationId xmlns:a16="http://schemas.microsoft.com/office/drawing/2014/main" id="{5479B443-20C6-42C3-AE20-2B1A03D277C9}"/>
                  </a:ext>
                </a:extLst>
              </p:cNvPr>
              <p:cNvSpPr/>
              <p:nvPr/>
            </p:nvSpPr>
            <p:spPr>
              <a:xfrm>
                <a:off x="5447518" y="3210694"/>
                <a:ext cx="79068" cy="226001"/>
              </a:xfrm>
              <a:custGeom>
                <a:avLst/>
                <a:gdLst>
                  <a:gd name="connsiteX0" fmla="*/ 28575 w 79068"/>
                  <a:gd name="connsiteY0" fmla="*/ 226001 h 226001"/>
                  <a:gd name="connsiteX1" fmla="*/ 0 w 79068"/>
                  <a:gd name="connsiteY1" fmla="*/ 197426 h 226001"/>
                  <a:gd name="connsiteX2" fmla="*/ 22870 w 79068"/>
                  <a:gd name="connsiteY2" fmla="*/ 21262 h 226001"/>
                  <a:gd name="connsiteX3" fmla="*/ 57817 w 79068"/>
                  <a:gd name="connsiteY3" fmla="*/ 973 h 226001"/>
                  <a:gd name="connsiteX4" fmla="*/ 78105 w 79068"/>
                  <a:gd name="connsiteY4" fmla="*/ 35921 h 226001"/>
                  <a:gd name="connsiteX5" fmla="*/ 57150 w 79068"/>
                  <a:gd name="connsiteY5" fmla="*/ 197426 h 226001"/>
                  <a:gd name="connsiteX6" fmla="*/ 28575 w 79068"/>
                  <a:gd name="connsiteY6" fmla="*/ 226001 h 22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68" h="226001">
                    <a:moveTo>
                      <a:pt x="28575" y="226001"/>
                    </a:moveTo>
                    <a:cubicBezTo>
                      <a:pt x="12792" y="226001"/>
                      <a:pt x="0" y="213209"/>
                      <a:pt x="0" y="197426"/>
                    </a:cubicBezTo>
                    <a:cubicBezTo>
                      <a:pt x="0" y="137714"/>
                      <a:pt x="7696" y="78440"/>
                      <a:pt x="22870" y="21262"/>
                    </a:cubicBezTo>
                    <a:cubicBezTo>
                      <a:pt x="26918" y="6002"/>
                      <a:pt x="42548" y="-3103"/>
                      <a:pt x="57817" y="973"/>
                    </a:cubicBezTo>
                    <a:cubicBezTo>
                      <a:pt x="73076" y="5021"/>
                      <a:pt x="82153" y="20661"/>
                      <a:pt x="78105" y="35921"/>
                    </a:cubicBezTo>
                    <a:cubicBezTo>
                      <a:pt x="64199" y="88317"/>
                      <a:pt x="57150" y="142667"/>
                      <a:pt x="57150" y="197426"/>
                    </a:cubicBezTo>
                    <a:cubicBezTo>
                      <a:pt x="57150" y="213200"/>
                      <a:pt x="44358" y="226001"/>
                      <a:pt x="28575" y="2260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33" name="그래픽 2" descr="전구">
              <a:extLst>
                <a:ext uri="{FF2B5EF4-FFF2-40B4-BE49-F238E27FC236}">
                  <a16:creationId xmlns:a16="http://schemas.microsoft.com/office/drawing/2014/main" id="{E2BED2A4-2A49-4116-98D7-33473D237614}"/>
                </a:ext>
              </a:extLst>
            </p:cNvPr>
            <p:cNvSpPr/>
            <p:nvPr/>
          </p:nvSpPr>
          <p:spPr>
            <a:xfrm>
              <a:off x="5695950" y="3509963"/>
              <a:ext cx="800100" cy="973455"/>
            </a:xfrm>
            <a:custGeom>
              <a:avLst/>
              <a:gdLst>
                <a:gd name="connsiteX0" fmla="*/ 638175 w 800100"/>
                <a:gd name="connsiteY0" fmla="*/ 0 h 973455"/>
                <a:gd name="connsiteX1" fmla="*/ 476250 w 800100"/>
                <a:gd name="connsiteY1" fmla="*/ 161925 h 973455"/>
                <a:gd name="connsiteX2" fmla="*/ 476250 w 800100"/>
                <a:gd name="connsiteY2" fmla="*/ 267605 h 973455"/>
                <a:gd name="connsiteX3" fmla="*/ 323850 w 800100"/>
                <a:gd name="connsiteY3" fmla="*/ 267605 h 973455"/>
                <a:gd name="connsiteX4" fmla="*/ 323850 w 800100"/>
                <a:gd name="connsiteY4" fmla="*/ 161925 h 973455"/>
                <a:gd name="connsiteX5" fmla="*/ 161925 w 800100"/>
                <a:gd name="connsiteY5" fmla="*/ 0 h 973455"/>
                <a:gd name="connsiteX6" fmla="*/ 0 w 800100"/>
                <a:gd name="connsiteY6" fmla="*/ 161925 h 973455"/>
                <a:gd name="connsiteX7" fmla="*/ 161925 w 800100"/>
                <a:gd name="connsiteY7" fmla="*/ 323850 h 973455"/>
                <a:gd name="connsiteX8" fmla="*/ 266700 w 800100"/>
                <a:gd name="connsiteY8" fmla="*/ 323850 h 973455"/>
                <a:gd name="connsiteX9" fmla="*/ 266700 w 800100"/>
                <a:gd name="connsiteY9" fmla="*/ 973455 h 973455"/>
                <a:gd name="connsiteX10" fmla="*/ 323850 w 800100"/>
                <a:gd name="connsiteY10" fmla="*/ 973455 h 973455"/>
                <a:gd name="connsiteX11" fmla="*/ 323850 w 800100"/>
                <a:gd name="connsiteY11" fmla="*/ 324755 h 973455"/>
                <a:gd name="connsiteX12" fmla="*/ 476250 w 800100"/>
                <a:gd name="connsiteY12" fmla="*/ 324755 h 973455"/>
                <a:gd name="connsiteX13" fmla="*/ 476250 w 800100"/>
                <a:gd name="connsiteY13" fmla="*/ 973455 h 973455"/>
                <a:gd name="connsiteX14" fmla="*/ 533400 w 800100"/>
                <a:gd name="connsiteY14" fmla="*/ 973455 h 973455"/>
                <a:gd name="connsiteX15" fmla="*/ 533400 w 800100"/>
                <a:gd name="connsiteY15" fmla="*/ 323850 h 973455"/>
                <a:gd name="connsiteX16" fmla="*/ 638175 w 800100"/>
                <a:gd name="connsiteY16" fmla="*/ 323850 h 973455"/>
                <a:gd name="connsiteX17" fmla="*/ 800100 w 800100"/>
                <a:gd name="connsiteY17" fmla="*/ 161925 h 973455"/>
                <a:gd name="connsiteX18" fmla="*/ 638175 w 800100"/>
                <a:gd name="connsiteY18" fmla="*/ 0 h 973455"/>
                <a:gd name="connsiteX19" fmla="*/ 57150 w 800100"/>
                <a:gd name="connsiteY19" fmla="*/ 161925 h 973455"/>
                <a:gd name="connsiteX20" fmla="*/ 161925 w 800100"/>
                <a:gd name="connsiteY20" fmla="*/ 57150 h 973455"/>
                <a:gd name="connsiteX21" fmla="*/ 266700 w 800100"/>
                <a:gd name="connsiteY21" fmla="*/ 161925 h 973455"/>
                <a:gd name="connsiteX22" fmla="*/ 266700 w 800100"/>
                <a:gd name="connsiteY22" fmla="*/ 266700 h 973455"/>
                <a:gd name="connsiteX23" fmla="*/ 161925 w 800100"/>
                <a:gd name="connsiteY23" fmla="*/ 266700 h 973455"/>
                <a:gd name="connsiteX24" fmla="*/ 57150 w 800100"/>
                <a:gd name="connsiteY24" fmla="*/ 161925 h 973455"/>
                <a:gd name="connsiteX25" fmla="*/ 638175 w 800100"/>
                <a:gd name="connsiteY25" fmla="*/ 266700 h 973455"/>
                <a:gd name="connsiteX26" fmla="*/ 533400 w 800100"/>
                <a:gd name="connsiteY26" fmla="*/ 266700 h 973455"/>
                <a:gd name="connsiteX27" fmla="*/ 533400 w 800100"/>
                <a:gd name="connsiteY27" fmla="*/ 161925 h 973455"/>
                <a:gd name="connsiteX28" fmla="*/ 638175 w 800100"/>
                <a:gd name="connsiteY28" fmla="*/ 57150 h 973455"/>
                <a:gd name="connsiteX29" fmla="*/ 742950 w 800100"/>
                <a:gd name="connsiteY29" fmla="*/ 161925 h 973455"/>
                <a:gd name="connsiteX30" fmla="*/ 638175 w 800100"/>
                <a:gd name="connsiteY30" fmla="*/ 266700 h 97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00100" h="973455">
                  <a:moveTo>
                    <a:pt x="638175" y="0"/>
                  </a:moveTo>
                  <a:cubicBezTo>
                    <a:pt x="548888" y="0"/>
                    <a:pt x="476250" y="72638"/>
                    <a:pt x="476250" y="161925"/>
                  </a:cubicBezTo>
                  <a:lnTo>
                    <a:pt x="476250" y="267605"/>
                  </a:lnTo>
                  <a:lnTo>
                    <a:pt x="323850" y="267605"/>
                  </a:lnTo>
                  <a:lnTo>
                    <a:pt x="323850" y="161925"/>
                  </a:lnTo>
                  <a:cubicBezTo>
                    <a:pt x="323850" y="72638"/>
                    <a:pt x="251212" y="0"/>
                    <a:pt x="161925" y="0"/>
                  </a:cubicBezTo>
                  <a:cubicBezTo>
                    <a:pt x="72638" y="0"/>
                    <a:pt x="0" y="72638"/>
                    <a:pt x="0" y="161925"/>
                  </a:cubicBezTo>
                  <a:cubicBezTo>
                    <a:pt x="0" y="251212"/>
                    <a:pt x="72638" y="323850"/>
                    <a:pt x="161925" y="323850"/>
                  </a:cubicBezTo>
                  <a:lnTo>
                    <a:pt x="266700" y="323850"/>
                  </a:lnTo>
                  <a:lnTo>
                    <a:pt x="266700" y="973455"/>
                  </a:lnTo>
                  <a:lnTo>
                    <a:pt x="323850" y="973455"/>
                  </a:lnTo>
                  <a:lnTo>
                    <a:pt x="323850" y="324755"/>
                  </a:lnTo>
                  <a:lnTo>
                    <a:pt x="476250" y="324755"/>
                  </a:lnTo>
                  <a:lnTo>
                    <a:pt x="476250" y="973455"/>
                  </a:lnTo>
                  <a:lnTo>
                    <a:pt x="533400" y="973455"/>
                  </a:lnTo>
                  <a:lnTo>
                    <a:pt x="533400" y="323850"/>
                  </a:lnTo>
                  <a:lnTo>
                    <a:pt x="638175" y="323850"/>
                  </a:lnTo>
                  <a:cubicBezTo>
                    <a:pt x="727462" y="323850"/>
                    <a:pt x="800100" y="251212"/>
                    <a:pt x="800100" y="161925"/>
                  </a:cubicBezTo>
                  <a:cubicBezTo>
                    <a:pt x="800100" y="72638"/>
                    <a:pt x="727462" y="0"/>
                    <a:pt x="638175" y="0"/>
                  </a:cubicBezTo>
                  <a:close/>
                  <a:moveTo>
                    <a:pt x="57150" y="161925"/>
                  </a:moveTo>
                  <a:cubicBezTo>
                    <a:pt x="57150" y="104156"/>
                    <a:pt x="104156" y="57150"/>
                    <a:pt x="161925" y="57150"/>
                  </a:cubicBezTo>
                  <a:cubicBezTo>
                    <a:pt x="219694" y="57150"/>
                    <a:pt x="266700" y="104156"/>
                    <a:pt x="266700" y="161925"/>
                  </a:cubicBezTo>
                  <a:lnTo>
                    <a:pt x="266700" y="266700"/>
                  </a:lnTo>
                  <a:lnTo>
                    <a:pt x="161925" y="266700"/>
                  </a:lnTo>
                  <a:cubicBezTo>
                    <a:pt x="104156" y="266700"/>
                    <a:pt x="57150" y="219694"/>
                    <a:pt x="57150" y="161925"/>
                  </a:cubicBezTo>
                  <a:close/>
                  <a:moveTo>
                    <a:pt x="638175" y="266700"/>
                  </a:moveTo>
                  <a:lnTo>
                    <a:pt x="533400" y="266700"/>
                  </a:lnTo>
                  <a:lnTo>
                    <a:pt x="533400" y="161925"/>
                  </a:lnTo>
                  <a:cubicBezTo>
                    <a:pt x="533400" y="104156"/>
                    <a:pt x="580406" y="57150"/>
                    <a:pt x="638175" y="57150"/>
                  </a:cubicBezTo>
                  <a:cubicBezTo>
                    <a:pt x="695944" y="57150"/>
                    <a:pt x="742950" y="104156"/>
                    <a:pt x="742950" y="161925"/>
                  </a:cubicBezTo>
                  <a:cubicBezTo>
                    <a:pt x="742950" y="219694"/>
                    <a:pt x="695944" y="266700"/>
                    <a:pt x="638175" y="2667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34" name="그래픽 2" descr="전구">
              <a:extLst>
                <a:ext uri="{FF2B5EF4-FFF2-40B4-BE49-F238E27FC236}">
                  <a16:creationId xmlns:a16="http://schemas.microsoft.com/office/drawing/2014/main" id="{767267F2-91FB-41F1-A874-539D1C06E8F2}"/>
                </a:ext>
              </a:extLst>
            </p:cNvPr>
            <p:cNvGrpSpPr/>
            <p:nvPr/>
          </p:nvGrpSpPr>
          <p:grpSpPr>
            <a:xfrm>
              <a:off x="4629150" y="1881188"/>
              <a:ext cx="2933700" cy="2515228"/>
              <a:chOff x="4629150" y="1971675"/>
              <a:chExt cx="2933700" cy="2515228"/>
            </a:xfrm>
            <a:solidFill>
              <a:srgbClr val="FFC000"/>
            </a:solidFill>
          </p:grpSpPr>
          <p:sp>
            <p:nvSpPr>
              <p:cNvPr id="35" name="그래픽 2" descr="전구">
                <a:extLst>
                  <a:ext uri="{FF2B5EF4-FFF2-40B4-BE49-F238E27FC236}">
                    <a16:creationId xmlns:a16="http://schemas.microsoft.com/office/drawing/2014/main" id="{97B96256-2456-4492-847A-BA620FBB3940}"/>
                  </a:ext>
                </a:extLst>
              </p:cNvPr>
              <p:cNvSpPr/>
              <p:nvPr/>
            </p:nvSpPr>
            <p:spPr>
              <a:xfrm>
                <a:off x="6057900" y="1971675"/>
                <a:ext cx="76200" cy="247650"/>
              </a:xfrm>
              <a:custGeom>
                <a:avLst/>
                <a:gdLst>
                  <a:gd name="connsiteX0" fmla="*/ 38100 w 76200"/>
                  <a:gd name="connsiteY0" fmla="*/ 247650 h 247650"/>
                  <a:gd name="connsiteX1" fmla="*/ 0 w 76200"/>
                  <a:gd name="connsiteY1" fmla="*/ 209550 h 247650"/>
                  <a:gd name="connsiteX2" fmla="*/ 0 w 76200"/>
                  <a:gd name="connsiteY2" fmla="*/ 38100 h 247650"/>
                  <a:gd name="connsiteX3" fmla="*/ 38100 w 76200"/>
                  <a:gd name="connsiteY3" fmla="*/ 0 h 247650"/>
                  <a:gd name="connsiteX4" fmla="*/ 76200 w 76200"/>
                  <a:gd name="connsiteY4" fmla="*/ 38100 h 247650"/>
                  <a:gd name="connsiteX5" fmla="*/ 76200 w 76200"/>
                  <a:gd name="connsiteY5" fmla="*/ 209550 h 247650"/>
                  <a:gd name="connsiteX6" fmla="*/ 38100 w 76200"/>
                  <a:gd name="connsiteY6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200" h="247650">
                    <a:moveTo>
                      <a:pt x="38100" y="247650"/>
                    </a:moveTo>
                    <a:cubicBezTo>
                      <a:pt x="17059" y="247650"/>
                      <a:pt x="0" y="230591"/>
                      <a:pt x="0" y="209550"/>
                    </a:cubicBezTo>
                    <a:lnTo>
                      <a:pt x="0" y="38100"/>
                    </a:lnTo>
                    <a:cubicBezTo>
                      <a:pt x="0" y="17059"/>
                      <a:pt x="17059" y="0"/>
                      <a:pt x="38100" y="0"/>
                    </a:cubicBezTo>
                    <a:cubicBezTo>
                      <a:pt x="59141" y="0"/>
                      <a:pt x="76200" y="17059"/>
                      <a:pt x="76200" y="38100"/>
                    </a:cubicBezTo>
                    <a:lnTo>
                      <a:pt x="76200" y="209550"/>
                    </a:lnTo>
                    <a:cubicBezTo>
                      <a:pt x="76200" y="230591"/>
                      <a:pt x="59141" y="247650"/>
                      <a:pt x="38100" y="24765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그래픽 2" descr="전구">
                <a:extLst>
                  <a:ext uri="{FF2B5EF4-FFF2-40B4-BE49-F238E27FC236}">
                    <a16:creationId xmlns:a16="http://schemas.microsoft.com/office/drawing/2014/main" id="{64D1B431-5EEF-4B67-BAA3-FC9CCDCC8556}"/>
                  </a:ext>
                </a:extLst>
              </p:cNvPr>
              <p:cNvSpPr/>
              <p:nvPr/>
            </p:nvSpPr>
            <p:spPr>
              <a:xfrm>
                <a:off x="5047609" y="2390151"/>
                <a:ext cx="197448" cy="197429"/>
              </a:xfrm>
              <a:custGeom>
                <a:avLst/>
                <a:gdLst>
                  <a:gd name="connsiteX0" fmla="*/ 159346 w 197448"/>
                  <a:gd name="connsiteY0" fmla="*/ 197429 h 197429"/>
                  <a:gd name="connsiteX1" fmla="*/ 132409 w 197448"/>
                  <a:gd name="connsiteY1" fmla="*/ 186276 h 197429"/>
                  <a:gd name="connsiteX2" fmla="*/ 11166 w 197448"/>
                  <a:gd name="connsiteY2" fmla="*/ 65041 h 197429"/>
                  <a:gd name="connsiteX3" fmla="*/ 11166 w 197448"/>
                  <a:gd name="connsiteY3" fmla="*/ 11159 h 197429"/>
                  <a:gd name="connsiteX4" fmla="*/ 65039 w 197448"/>
                  <a:gd name="connsiteY4" fmla="*/ 11159 h 197429"/>
                  <a:gd name="connsiteX5" fmla="*/ 186283 w 197448"/>
                  <a:gd name="connsiteY5" fmla="*/ 132393 h 197429"/>
                  <a:gd name="connsiteX6" fmla="*/ 186283 w 197448"/>
                  <a:gd name="connsiteY6" fmla="*/ 186276 h 197429"/>
                  <a:gd name="connsiteX7" fmla="*/ 159346 w 197448"/>
                  <a:gd name="connsiteY7" fmla="*/ 197429 h 19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7448" h="197429">
                    <a:moveTo>
                      <a:pt x="159346" y="197429"/>
                    </a:moveTo>
                    <a:cubicBezTo>
                      <a:pt x="149602" y="197429"/>
                      <a:pt x="139848" y="193705"/>
                      <a:pt x="132409" y="186276"/>
                    </a:cubicBezTo>
                    <a:lnTo>
                      <a:pt x="11166" y="65041"/>
                    </a:lnTo>
                    <a:cubicBezTo>
                      <a:pt x="-3722" y="50163"/>
                      <a:pt x="-3722" y="26037"/>
                      <a:pt x="11166" y="11159"/>
                    </a:cubicBezTo>
                    <a:cubicBezTo>
                      <a:pt x="26034" y="-3720"/>
                      <a:pt x="50161" y="-3720"/>
                      <a:pt x="65039" y="11159"/>
                    </a:cubicBezTo>
                    <a:lnTo>
                      <a:pt x="186283" y="132393"/>
                    </a:lnTo>
                    <a:cubicBezTo>
                      <a:pt x="201170" y="147271"/>
                      <a:pt x="201170" y="171398"/>
                      <a:pt x="186283" y="186276"/>
                    </a:cubicBezTo>
                    <a:cubicBezTo>
                      <a:pt x="178853" y="193705"/>
                      <a:pt x="169100" y="197429"/>
                      <a:pt x="159346" y="197429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그래픽 2" descr="전구">
                <a:extLst>
                  <a:ext uri="{FF2B5EF4-FFF2-40B4-BE49-F238E27FC236}">
                    <a16:creationId xmlns:a16="http://schemas.microsoft.com/office/drawing/2014/main" id="{B8A18323-8BAE-405D-A811-960CE2FE324B}"/>
                  </a:ext>
                </a:extLst>
              </p:cNvPr>
              <p:cNvSpPr/>
              <p:nvPr/>
            </p:nvSpPr>
            <p:spPr>
              <a:xfrm>
                <a:off x="4629150" y="3400425"/>
                <a:ext cx="247650" cy="76200"/>
              </a:xfrm>
              <a:custGeom>
                <a:avLst/>
                <a:gdLst>
                  <a:gd name="connsiteX0" fmla="*/ 209550 w 247650"/>
                  <a:gd name="connsiteY0" fmla="*/ 76200 h 76200"/>
                  <a:gd name="connsiteX1" fmla="*/ 38100 w 247650"/>
                  <a:gd name="connsiteY1" fmla="*/ 76200 h 76200"/>
                  <a:gd name="connsiteX2" fmla="*/ 0 w 247650"/>
                  <a:gd name="connsiteY2" fmla="*/ 38100 h 76200"/>
                  <a:gd name="connsiteX3" fmla="*/ 38100 w 247650"/>
                  <a:gd name="connsiteY3" fmla="*/ 0 h 76200"/>
                  <a:gd name="connsiteX4" fmla="*/ 209550 w 247650"/>
                  <a:gd name="connsiteY4" fmla="*/ 0 h 76200"/>
                  <a:gd name="connsiteX5" fmla="*/ 247650 w 247650"/>
                  <a:gd name="connsiteY5" fmla="*/ 38100 h 76200"/>
                  <a:gd name="connsiteX6" fmla="*/ 209550 w 247650"/>
                  <a:gd name="connsiteY6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650" h="76200">
                    <a:moveTo>
                      <a:pt x="209550" y="76200"/>
                    </a:moveTo>
                    <a:lnTo>
                      <a:pt x="38100" y="76200"/>
                    </a:lnTo>
                    <a:cubicBezTo>
                      <a:pt x="17059" y="76200"/>
                      <a:pt x="0" y="59141"/>
                      <a:pt x="0" y="38100"/>
                    </a:cubicBezTo>
                    <a:cubicBezTo>
                      <a:pt x="0" y="17059"/>
                      <a:pt x="17059" y="0"/>
                      <a:pt x="38100" y="0"/>
                    </a:cubicBezTo>
                    <a:lnTo>
                      <a:pt x="209550" y="0"/>
                    </a:lnTo>
                    <a:cubicBezTo>
                      <a:pt x="230591" y="0"/>
                      <a:pt x="247650" y="17059"/>
                      <a:pt x="247650" y="38100"/>
                    </a:cubicBezTo>
                    <a:cubicBezTo>
                      <a:pt x="247650" y="59141"/>
                      <a:pt x="230591" y="76200"/>
                      <a:pt x="209550" y="7620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8" name="그래픽 2" descr="전구">
                <a:extLst>
                  <a:ext uri="{FF2B5EF4-FFF2-40B4-BE49-F238E27FC236}">
                    <a16:creationId xmlns:a16="http://schemas.microsoft.com/office/drawing/2014/main" id="{CA0D865F-9C5F-4962-A5C4-3CE262004D44}"/>
                  </a:ext>
                </a:extLst>
              </p:cNvPr>
              <p:cNvSpPr/>
              <p:nvPr/>
            </p:nvSpPr>
            <p:spPr>
              <a:xfrm>
                <a:off x="5047618" y="4289474"/>
                <a:ext cx="197448" cy="197429"/>
              </a:xfrm>
              <a:custGeom>
                <a:avLst/>
                <a:gdLst>
                  <a:gd name="connsiteX0" fmla="*/ 38102 w 197448"/>
                  <a:gd name="connsiteY0" fmla="*/ 197430 h 197429"/>
                  <a:gd name="connsiteX1" fmla="*/ 11166 w 197448"/>
                  <a:gd name="connsiteY1" fmla="*/ 186276 h 197429"/>
                  <a:gd name="connsiteX2" fmla="*/ 11166 w 197448"/>
                  <a:gd name="connsiteY2" fmla="*/ 132393 h 197429"/>
                  <a:gd name="connsiteX3" fmla="*/ 132409 w 197448"/>
                  <a:gd name="connsiteY3" fmla="*/ 11159 h 197429"/>
                  <a:gd name="connsiteX4" fmla="*/ 186283 w 197448"/>
                  <a:gd name="connsiteY4" fmla="*/ 11159 h 197429"/>
                  <a:gd name="connsiteX5" fmla="*/ 186283 w 197448"/>
                  <a:gd name="connsiteY5" fmla="*/ 65041 h 197429"/>
                  <a:gd name="connsiteX6" fmla="*/ 65039 w 197448"/>
                  <a:gd name="connsiteY6" fmla="*/ 186276 h 197429"/>
                  <a:gd name="connsiteX7" fmla="*/ 38102 w 197448"/>
                  <a:gd name="connsiteY7" fmla="*/ 197430 h 19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7448" h="197429">
                    <a:moveTo>
                      <a:pt x="38102" y="197430"/>
                    </a:moveTo>
                    <a:cubicBezTo>
                      <a:pt x="28358" y="197430"/>
                      <a:pt x="18605" y="193705"/>
                      <a:pt x="11166" y="186276"/>
                    </a:cubicBezTo>
                    <a:cubicBezTo>
                      <a:pt x="-3722" y="171388"/>
                      <a:pt x="-3722" y="147271"/>
                      <a:pt x="11166" y="132393"/>
                    </a:cubicBezTo>
                    <a:lnTo>
                      <a:pt x="132409" y="11159"/>
                    </a:lnTo>
                    <a:cubicBezTo>
                      <a:pt x="147278" y="-3720"/>
                      <a:pt x="171405" y="-3720"/>
                      <a:pt x="186283" y="11159"/>
                    </a:cubicBezTo>
                    <a:cubicBezTo>
                      <a:pt x="201170" y="26046"/>
                      <a:pt x="201170" y="50164"/>
                      <a:pt x="186283" y="65041"/>
                    </a:cubicBezTo>
                    <a:lnTo>
                      <a:pt x="65039" y="186276"/>
                    </a:lnTo>
                    <a:cubicBezTo>
                      <a:pt x="57600" y="193705"/>
                      <a:pt x="47846" y="197430"/>
                      <a:pt x="38102" y="19743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그래픽 2" descr="전구">
                <a:extLst>
                  <a:ext uri="{FF2B5EF4-FFF2-40B4-BE49-F238E27FC236}">
                    <a16:creationId xmlns:a16="http://schemas.microsoft.com/office/drawing/2014/main" id="{D46987B9-80BB-4388-B452-729C656C8EB0}"/>
                  </a:ext>
                </a:extLst>
              </p:cNvPr>
              <p:cNvSpPr/>
              <p:nvPr/>
            </p:nvSpPr>
            <p:spPr>
              <a:xfrm>
                <a:off x="6946932" y="4289474"/>
                <a:ext cx="197448" cy="197429"/>
              </a:xfrm>
              <a:custGeom>
                <a:avLst/>
                <a:gdLst>
                  <a:gd name="connsiteX0" fmla="*/ 159346 w 197448"/>
                  <a:gd name="connsiteY0" fmla="*/ 197430 h 197429"/>
                  <a:gd name="connsiteX1" fmla="*/ 132409 w 197448"/>
                  <a:gd name="connsiteY1" fmla="*/ 186276 h 197429"/>
                  <a:gd name="connsiteX2" fmla="*/ 11166 w 197448"/>
                  <a:gd name="connsiteY2" fmla="*/ 65041 h 197429"/>
                  <a:gd name="connsiteX3" fmla="*/ 11166 w 197448"/>
                  <a:gd name="connsiteY3" fmla="*/ 11159 h 197429"/>
                  <a:gd name="connsiteX4" fmla="*/ 65039 w 197448"/>
                  <a:gd name="connsiteY4" fmla="*/ 11159 h 197429"/>
                  <a:gd name="connsiteX5" fmla="*/ 186283 w 197448"/>
                  <a:gd name="connsiteY5" fmla="*/ 132393 h 197429"/>
                  <a:gd name="connsiteX6" fmla="*/ 186283 w 197448"/>
                  <a:gd name="connsiteY6" fmla="*/ 186276 h 197429"/>
                  <a:gd name="connsiteX7" fmla="*/ 159346 w 197448"/>
                  <a:gd name="connsiteY7" fmla="*/ 197430 h 19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7448" h="197429">
                    <a:moveTo>
                      <a:pt x="159346" y="197430"/>
                    </a:moveTo>
                    <a:cubicBezTo>
                      <a:pt x="149602" y="197430"/>
                      <a:pt x="139848" y="193705"/>
                      <a:pt x="132409" y="186276"/>
                    </a:cubicBezTo>
                    <a:lnTo>
                      <a:pt x="11166" y="65041"/>
                    </a:lnTo>
                    <a:cubicBezTo>
                      <a:pt x="-3722" y="50164"/>
                      <a:pt x="-3722" y="26036"/>
                      <a:pt x="11166" y="11159"/>
                    </a:cubicBezTo>
                    <a:cubicBezTo>
                      <a:pt x="26034" y="-3720"/>
                      <a:pt x="50161" y="-3720"/>
                      <a:pt x="65039" y="11159"/>
                    </a:cubicBezTo>
                    <a:lnTo>
                      <a:pt x="186283" y="132393"/>
                    </a:lnTo>
                    <a:cubicBezTo>
                      <a:pt x="201170" y="147271"/>
                      <a:pt x="201170" y="171398"/>
                      <a:pt x="186283" y="186276"/>
                    </a:cubicBezTo>
                    <a:cubicBezTo>
                      <a:pt x="178853" y="193705"/>
                      <a:pt x="169100" y="197430"/>
                      <a:pt x="159346" y="19743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그래픽 2" descr="전구">
                <a:extLst>
                  <a:ext uri="{FF2B5EF4-FFF2-40B4-BE49-F238E27FC236}">
                    <a16:creationId xmlns:a16="http://schemas.microsoft.com/office/drawing/2014/main" id="{38E4940A-2696-4DB7-9C6A-536B05940CFE}"/>
                  </a:ext>
                </a:extLst>
              </p:cNvPr>
              <p:cNvSpPr/>
              <p:nvPr/>
            </p:nvSpPr>
            <p:spPr>
              <a:xfrm>
                <a:off x="7315200" y="3400425"/>
                <a:ext cx="247650" cy="76200"/>
              </a:xfrm>
              <a:custGeom>
                <a:avLst/>
                <a:gdLst>
                  <a:gd name="connsiteX0" fmla="*/ 209550 w 247650"/>
                  <a:gd name="connsiteY0" fmla="*/ 76200 h 76200"/>
                  <a:gd name="connsiteX1" fmla="*/ 38100 w 247650"/>
                  <a:gd name="connsiteY1" fmla="*/ 76200 h 76200"/>
                  <a:gd name="connsiteX2" fmla="*/ 0 w 247650"/>
                  <a:gd name="connsiteY2" fmla="*/ 38100 h 76200"/>
                  <a:gd name="connsiteX3" fmla="*/ 38100 w 247650"/>
                  <a:gd name="connsiteY3" fmla="*/ 0 h 76200"/>
                  <a:gd name="connsiteX4" fmla="*/ 209550 w 247650"/>
                  <a:gd name="connsiteY4" fmla="*/ 0 h 76200"/>
                  <a:gd name="connsiteX5" fmla="*/ 247650 w 247650"/>
                  <a:gd name="connsiteY5" fmla="*/ 38100 h 76200"/>
                  <a:gd name="connsiteX6" fmla="*/ 209550 w 247650"/>
                  <a:gd name="connsiteY6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650" h="76200">
                    <a:moveTo>
                      <a:pt x="209550" y="76200"/>
                    </a:moveTo>
                    <a:lnTo>
                      <a:pt x="38100" y="76200"/>
                    </a:lnTo>
                    <a:cubicBezTo>
                      <a:pt x="17059" y="76200"/>
                      <a:pt x="0" y="59141"/>
                      <a:pt x="0" y="38100"/>
                    </a:cubicBezTo>
                    <a:cubicBezTo>
                      <a:pt x="0" y="17059"/>
                      <a:pt x="17059" y="0"/>
                      <a:pt x="38100" y="0"/>
                    </a:cubicBezTo>
                    <a:lnTo>
                      <a:pt x="209550" y="0"/>
                    </a:lnTo>
                    <a:cubicBezTo>
                      <a:pt x="230591" y="0"/>
                      <a:pt x="247650" y="17059"/>
                      <a:pt x="247650" y="38100"/>
                    </a:cubicBezTo>
                    <a:cubicBezTo>
                      <a:pt x="247650" y="59141"/>
                      <a:pt x="230591" y="76200"/>
                      <a:pt x="209550" y="7620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그래픽 2" descr="전구">
                <a:extLst>
                  <a:ext uri="{FF2B5EF4-FFF2-40B4-BE49-F238E27FC236}">
                    <a16:creationId xmlns:a16="http://schemas.microsoft.com/office/drawing/2014/main" id="{08E43ACA-4E3A-4640-BC85-C1101C302120}"/>
                  </a:ext>
                </a:extLst>
              </p:cNvPr>
              <p:cNvSpPr/>
              <p:nvPr/>
            </p:nvSpPr>
            <p:spPr>
              <a:xfrm>
                <a:off x="6946942" y="2390151"/>
                <a:ext cx="197448" cy="197429"/>
              </a:xfrm>
              <a:custGeom>
                <a:avLst/>
                <a:gdLst>
                  <a:gd name="connsiteX0" fmla="*/ 38103 w 197448"/>
                  <a:gd name="connsiteY0" fmla="*/ 197429 h 197429"/>
                  <a:gd name="connsiteX1" fmla="*/ 11166 w 197448"/>
                  <a:gd name="connsiteY1" fmla="*/ 186276 h 197429"/>
                  <a:gd name="connsiteX2" fmla="*/ 11166 w 197448"/>
                  <a:gd name="connsiteY2" fmla="*/ 132393 h 197429"/>
                  <a:gd name="connsiteX3" fmla="*/ 132410 w 197448"/>
                  <a:gd name="connsiteY3" fmla="*/ 11159 h 197429"/>
                  <a:gd name="connsiteX4" fmla="*/ 186283 w 197448"/>
                  <a:gd name="connsiteY4" fmla="*/ 11159 h 197429"/>
                  <a:gd name="connsiteX5" fmla="*/ 186283 w 197448"/>
                  <a:gd name="connsiteY5" fmla="*/ 65041 h 197429"/>
                  <a:gd name="connsiteX6" fmla="*/ 65039 w 197448"/>
                  <a:gd name="connsiteY6" fmla="*/ 186276 h 197429"/>
                  <a:gd name="connsiteX7" fmla="*/ 38103 w 197448"/>
                  <a:gd name="connsiteY7" fmla="*/ 197429 h 19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7448" h="197429">
                    <a:moveTo>
                      <a:pt x="38103" y="197429"/>
                    </a:moveTo>
                    <a:cubicBezTo>
                      <a:pt x="28358" y="197429"/>
                      <a:pt x="18605" y="193705"/>
                      <a:pt x="11166" y="186276"/>
                    </a:cubicBezTo>
                    <a:cubicBezTo>
                      <a:pt x="-3722" y="171388"/>
                      <a:pt x="-3722" y="147271"/>
                      <a:pt x="11166" y="132393"/>
                    </a:cubicBezTo>
                    <a:lnTo>
                      <a:pt x="132410" y="11159"/>
                    </a:lnTo>
                    <a:cubicBezTo>
                      <a:pt x="147278" y="-3720"/>
                      <a:pt x="171405" y="-3720"/>
                      <a:pt x="186283" y="11159"/>
                    </a:cubicBezTo>
                    <a:cubicBezTo>
                      <a:pt x="201171" y="26046"/>
                      <a:pt x="201171" y="50163"/>
                      <a:pt x="186283" y="65041"/>
                    </a:cubicBezTo>
                    <a:lnTo>
                      <a:pt x="65039" y="186276"/>
                    </a:lnTo>
                    <a:cubicBezTo>
                      <a:pt x="57609" y="193705"/>
                      <a:pt x="47846" y="197429"/>
                      <a:pt x="38103" y="197429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43682B4-1611-4064-A9C6-3B2879434EB4}"/>
              </a:ext>
            </a:extLst>
          </p:cNvPr>
          <p:cNvSpPr txBox="1"/>
          <p:nvPr/>
        </p:nvSpPr>
        <p:spPr>
          <a:xfrm>
            <a:off x="5362178" y="4830833"/>
            <a:ext cx="1467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Q n 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1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452A726-2906-49C2-84D8-78F9FDAC595C}"/>
              </a:ext>
            </a:extLst>
          </p:cNvPr>
          <p:cNvSpPr/>
          <p:nvPr/>
        </p:nvSpPr>
        <p:spPr>
          <a:xfrm>
            <a:off x="3425380" y="2767280"/>
            <a:ext cx="53412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1711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8C3B48-179F-4EA5-B662-6D509FA14D1F}"/>
              </a:ext>
            </a:extLst>
          </p:cNvPr>
          <p:cNvCxnSpPr/>
          <p:nvPr/>
        </p:nvCxnSpPr>
        <p:spPr>
          <a:xfrm>
            <a:off x="6096000" y="787400"/>
            <a:ext cx="6096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4BFD43-0E2C-42C5-B021-8B597735456A}"/>
              </a:ext>
            </a:extLst>
          </p:cNvPr>
          <p:cNvSpPr txBox="1"/>
          <p:nvPr/>
        </p:nvSpPr>
        <p:spPr>
          <a:xfrm>
            <a:off x="6286500" y="162867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목차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F363F50-E374-4B01-AD13-9D7ED54BB98B}"/>
              </a:ext>
            </a:extLst>
          </p:cNvPr>
          <p:cNvGrpSpPr/>
          <p:nvPr/>
        </p:nvGrpSpPr>
        <p:grpSpPr>
          <a:xfrm>
            <a:off x="6955273" y="1574802"/>
            <a:ext cx="4311378" cy="707886"/>
            <a:chOff x="6955273" y="1574802"/>
            <a:chExt cx="4311378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A5C471-5F19-4525-A79A-832D7974C556}"/>
                </a:ext>
              </a:extLst>
            </p:cNvPr>
            <p:cNvSpPr txBox="1"/>
            <p:nvPr/>
          </p:nvSpPr>
          <p:spPr>
            <a:xfrm>
              <a:off x="6955273" y="1574802"/>
              <a:ext cx="596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FEF2B8-070E-4F2B-A2CD-7C1F0FA73B36}"/>
                </a:ext>
              </a:extLst>
            </p:cNvPr>
            <p:cNvSpPr txBox="1"/>
            <p:nvPr/>
          </p:nvSpPr>
          <p:spPr>
            <a:xfrm>
              <a:off x="7552173" y="1667135"/>
              <a:ext cx="3714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주제 소개 및 선정이유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A3AB7F9-AB60-45C6-97AB-34583DFB58EC}"/>
              </a:ext>
            </a:extLst>
          </p:cNvPr>
          <p:cNvGrpSpPr/>
          <p:nvPr/>
        </p:nvGrpSpPr>
        <p:grpSpPr>
          <a:xfrm>
            <a:off x="6955273" y="2837439"/>
            <a:ext cx="2775702" cy="707886"/>
            <a:chOff x="6955273" y="1574802"/>
            <a:chExt cx="277570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F2616-545F-4BC1-A3BC-384DD830C89D}"/>
                </a:ext>
              </a:extLst>
            </p:cNvPr>
            <p:cNvSpPr txBox="1"/>
            <p:nvPr/>
          </p:nvSpPr>
          <p:spPr>
            <a:xfrm>
              <a:off x="6955273" y="1574802"/>
              <a:ext cx="596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18E6D4-8E61-4957-9E8B-97742026BE04}"/>
                </a:ext>
              </a:extLst>
            </p:cNvPr>
            <p:cNvSpPr txBox="1"/>
            <p:nvPr/>
          </p:nvSpPr>
          <p:spPr>
            <a:xfrm>
              <a:off x="7552173" y="1667135"/>
              <a:ext cx="21788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서비스 소개 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BF0D79-5875-4F06-A9AE-CC46E084C8B8}"/>
              </a:ext>
            </a:extLst>
          </p:cNvPr>
          <p:cNvGrpSpPr/>
          <p:nvPr/>
        </p:nvGrpSpPr>
        <p:grpSpPr>
          <a:xfrm>
            <a:off x="6955273" y="4100076"/>
            <a:ext cx="3852920" cy="707886"/>
            <a:chOff x="6955273" y="1574802"/>
            <a:chExt cx="3852920" cy="707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45F1C5-329D-4F98-881E-3B27B297C942}"/>
                </a:ext>
              </a:extLst>
            </p:cNvPr>
            <p:cNvSpPr txBox="1"/>
            <p:nvPr/>
          </p:nvSpPr>
          <p:spPr>
            <a:xfrm>
              <a:off x="6955273" y="1574802"/>
              <a:ext cx="596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E41089-0D49-4E84-90D0-56D25F49EFE0}"/>
                </a:ext>
              </a:extLst>
            </p:cNvPr>
            <p:cNvSpPr txBox="1"/>
            <p:nvPr/>
          </p:nvSpPr>
          <p:spPr>
            <a:xfrm>
              <a:off x="7552173" y="1667135"/>
              <a:ext cx="3256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예상되는 제한 사항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9AF6E5-BDBD-4B1A-8EBB-A3AB88B646A6}"/>
              </a:ext>
            </a:extLst>
          </p:cNvPr>
          <p:cNvGrpSpPr/>
          <p:nvPr/>
        </p:nvGrpSpPr>
        <p:grpSpPr>
          <a:xfrm>
            <a:off x="6955273" y="5362714"/>
            <a:ext cx="1778057" cy="707886"/>
            <a:chOff x="6955273" y="1574802"/>
            <a:chExt cx="1778057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60BD8B-94FF-40A9-BDC3-8EC9FCD0C40E}"/>
                </a:ext>
              </a:extLst>
            </p:cNvPr>
            <p:cNvSpPr txBox="1"/>
            <p:nvPr/>
          </p:nvSpPr>
          <p:spPr>
            <a:xfrm>
              <a:off x="6955273" y="1574802"/>
              <a:ext cx="596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E440AA-C9DA-44C8-B9CC-315B86BF6420}"/>
                </a:ext>
              </a:extLst>
            </p:cNvPr>
            <p:cNvSpPr txBox="1"/>
            <p:nvPr/>
          </p:nvSpPr>
          <p:spPr>
            <a:xfrm>
              <a:off x="7552173" y="1667135"/>
              <a:ext cx="11811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 </a:t>
              </a:r>
              <a:r>
                <a:rPr lang="en-US" altLang="ko-KR" sz="2800" dirty="0"/>
                <a:t>Q n A</a:t>
              </a:r>
              <a:endParaRPr lang="ko-KR" altLang="en-US" sz="28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8796ED-E155-499F-B384-06A418B41542}"/>
              </a:ext>
            </a:extLst>
          </p:cNvPr>
          <p:cNvGrpSpPr/>
          <p:nvPr/>
        </p:nvGrpSpPr>
        <p:grpSpPr>
          <a:xfrm>
            <a:off x="-1200" y="4694"/>
            <a:ext cx="6096000" cy="6858000"/>
            <a:chOff x="8325" y="-4831"/>
            <a:chExt cx="6096000" cy="6858000"/>
          </a:xfrm>
        </p:grpSpPr>
        <p:pic>
          <p:nvPicPr>
            <p:cNvPr id="1026" name="Picture 2" descr="신호등 없는 횡단보도, 보행자 보호 먼저”">
              <a:extLst>
                <a:ext uri="{FF2B5EF4-FFF2-40B4-BE49-F238E27FC236}">
                  <a16:creationId xmlns:a16="http://schemas.microsoft.com/office/drawing/2014/main" id="{B1292429-A26D-445C-B3DB-3B358C92817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" y="-4831"/>
              <a:ext cx="60948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20F1B52-50AC-4288-9317-8893F2200B32}"/>
                </a:ext>
              </a:extLst>
            </p:cNvPr>
            <p:cNvSpPr/>
            <p:nvPr/>
          </p:nvSpPr>
          <p:spPr>
            <a:xfrm>
              <a:off x="8325" y="-4831"/>
              <a:ext cx="6096000" cy="6857997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606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1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BE8F84D-C49F-4D90-9FC2-DB9771483C7A}"/>
              </a:ext>
            </a:extLst>
          </p:cNvPr>
          <p:cNvGrpSpPr/>
          <p:nvPr/>
        </p:nvGrpSpPr>
        <p:grpSpPr>
          <a:xfrm>
            <a:off x="304800" y="1079058"/>
            <a:ext cx="10914743" cy="3770263"/>
            <a:chOff x="3489770" y="1282258"/>
            <a:chExt cx="3430614" cy="37702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7726885-03B4-4CBC-B9FD-B1E24931E257}"/>
                </a:ext>
              </a:extLst>
            </p:cNvPr>
            <p:cNvSpPr txBox="1"/>
            <p:nvPr/>
          </p:nvSpPr>
          <p:spPr>
            <a:xfrm>
              <a:off x="3489770" y="1282258"/>
              <a:ext cx="81311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0DA0A8-9972-4B7F-B240-F84A0E53795B}"/>
                </a:ext>
              </a:extLst>
            </p:cNvPr>
            <p:cNvSpPr txBox="1"/>
            <p:nvPr/>
          </p:nvSpPr>
          <p:spPr>
            <a:xfrm>
              <a:off x="6876667" y="1282258"/>
              <a:ext cx="43717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0E0F91-F38F-43DB-97CE-B2DFA484C8EC}"/>
              </a:ext>
            </a:extLst>
          </p:cNvPr>
          <p:cNvSpPr txBox="1"/>
          <p:nvPr/>
        </p:nvSpPr>
        <p:spPr>
          <a:xfrm>
            <a:off x="1089667" y="2844224"/>
            <a:ext cx="100126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chemeClr val="bg1"/>
                </a:solidFill>
              </a:rPr>
              <a:t>1. </a:t>
            </a:r>
            <a:r>
              <a:rPr lang="ko-KR" altLang="en-US" sz="7000" b="1" dirty="0">
                <a:solidFill>
                  <a:schemeClr val="bg1"/>
                </a:solidFill>
              </a:rPr>
              <a:t>주제소개 및 선정 이유</a:t>
            </a:r>
          </a:p>
        </p:txBody>
      </p:sp>
    </p:spTree>
    <p:extLst>
      <p:ext uri="{BB962C8B-B14F-4D97-AF65-F5344CB8AC3E}">
        <p14:creationId xmlns:p14="http://schemas.microsoft.com/office/powerpoint/2010/main" val="120527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-141279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810A-124F-4F29-82D1-F3CF91A629D1}"/>
              </a:ext>
            </a:extLst>
          </p:cNvPr>
          <p:cNvSpPr txBox="1"/>
          <p:nvPr/>
        </p:nvSpPr>
        <p:spPr>
          <a:xfrm>
            <a:off x="148855" y="13822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1 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F21010-6F01-4F33-9354-902E91D8A253}"/>
              </a:ext>
            </a:extLst>
          </p:cNvPr>
          <p:cNvSpPr txBox="1"/>
          <p:nvPr/>
        </p:nvSpPr>
        <p:spPr>
          <a:xfrm>
            <a:off x="843276" y="100446"/>
            <a:ext cx="46089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주제 소개 및 선정 이유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C2C261C-5D70-4EAC-8940-8F1B333CC640}"/>
              </a:ext>
            </a:extLst>
          </p:cNvPr>
          <p:cNvGrpSpPr/>
          <p:nvPr/>
        </p:nvGrpSpPr>
        <p:grpSpPr>
          <a:xfrm>
            <a:off x="7264400" y="2589924"/>
            <a:ext cx="4446901" cy="3297401"/>
            <a:chOff x="7459976" y="2191230"/>
            <a:chExt cx="4111625" cy="3138171"/>
          </a:xfrm>
        </p:grpSpPr>
        <p:pic>
          <p:nvPicPr>
            <p:cNvPr id="14340" name="Picture 4" descr="PowerPoint 프레젠테이션">
              <a:extLst>
                <a:ext uri="{FF2B5EF4-FFF2-40B4-BE49-F238E27FC236}">
                  <a16:creationId xmlns:a16="http://schemas.microsoft.com/office/drawing/2014/main" id="{6238E60F-E57E-4D12-83CF-0897F84E4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7300" y="2191230"/>
              <a:ext cx="3263899" cy="2907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981C29-2A8B-497D-A7BD-06BE00B0E6BB}"/>
                </a:ext>
              </a:extLst>
            </p:cNvPr>
            <p:cNvSpPr txBox="1"/>
            <p:nvPr/>
          </p:nvSpPr>
          <p:spPr>
            <a:xfrm>
              <a:off x="7459976" y="5098569"/>
              <a:ext cx="411162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도로교통공단 과학연구원 교통안전표지 </a:t>
              </a:r>
              <a:r>
                <a:rPr lang="ko-KR" altLang="en-US" sz="900" dirty="0" err="1"/>
                <a:t>픽토그램</a:t>
              </a:r>
              <a:r>
                <a:rPr lang="ko-KR" altLang="en-US" sz="900" dirty="0"/>
                <a:t> 개선방안연구</a:t>
              </a:r>
              <a:endParaRPr lang="en-US" altLang="ko-KR" sz="9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0070A71-4655-4412-AF87-EB2BA50648DE}"/>
              </a:ext>
            </a:extLst>
          </p:cNvPr>
          <p:cNvGrpSpPr/>
          <p:nvPr/>
        </p:nvGrpSpPr>
        <p:grpSpPr>
          <a:xfrm>
            <a:off x="600389" y="2095500"/>
            <a:ext cx="5767387" cy="4517082"/>
            <a:chOff x="790889" y="1501775"/>
            <a:chExt cx="5767387" cy="4517082"/>
          </a:xfrm>
        </p:grpSpPr>
        <p:pic>
          <p:nvPicPr>
            <p:cNvPr id="14342" name="Picture 6" descr="맵퍼스, 네비게이션 소프트웨어 아틀란 모식도 전면 개편 : 기사 - 아이폰, 갤럭시S, 안드로이드 스마트폰을 위한 보드나라 모바일">
              <a:extLst>
                <a:ext uri="{FF2B5EF4-FFF2-40B4-BE49-F238E27FC236}">
                  <a16:creationId xmlns:a16="http://schemas.microsoft.com/office/drawing/2014/main" id="{FBBBA6FA-92EC-4531-99B0-F10BAA595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276" y="1501775"/>
              <a:ext cx="5715000" cy="428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0C51E6-1ADB-4825-B27D-1AD7CB126342}"/>
                </a:ext>
              </a:extLst>
            </p:cNvPr>
            <p:cNvSpPr txBox="1"/>
            <p:nvPr/>
          </p:nvSpPr>
          <p:spPr>
            <a:xfrm>
              <a:off x="790889" y="5788025"/>
              <a:ext cx="411162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https://www.bodnara.co.kr/bbs/article.html?num=161995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BF5DD08-B4A7-47CB-A284-A7995FD717AE}"/>
              </a:ext>
            </a:extLst>
          </p:cNvPr>
          <p:cNvSpPr txBox="1"/>
          <p:nvPr/>
        </p:nvSpPr>
        <p:spPr>
          <a:xfrm>
            <a:off x="391915" y="1239663"/>
            <a:ext cx="262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사고 다발지역</a:t>
            </a:r>
          </a:p>
        </p:txBody>
      </p:sp>
    </p:spTree>
    <p:extLst>
      <p:ext uri="{BB962C8B-B14F-4D97-AF65-F5344CB8AC3E}">
        <p14:creationId xmlns:p14="http://schemas.microsoft.com/office/powerpoint/2010/main" val="367543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-141279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810A-124F-4F29-82D1-F3CF91A629D1}"/>
              </a:ext>
            </a:extLst>
          </p:cNvPr>
          <p:cNvSpPr txBox="1"/>
          <p:nvPr/>
        </p:nvSpPr>
        <p:spPr>
          <a:xfrm>
            <a:off x="148855" y="13822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1 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F21010-6F01-4F33-9354-902E91D8A253}"/>
              </a:ext>
            </a:extLst>
          </p:cNvPr>
          <p:cNvSpPr txBox="1"/>
          <p:nvPr/>
        </p:nvSpPr>
        <p:spPr>
          <a:xfrm>
            <a:off x="843276" y="100446"/>
            <a:ext cx="46089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주제 소개 및 선정 이유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A06832-0A52-43B8-BD86-497C6856B4B7}"/>
              </a:ext>
            </a:extLst>
          </p:cNvPr>
          <p:cNvGrpSpPr/>
          <p:nvPr/>
        </p:nvGrpSpPr>
        <p:grpSpPr>
          <a:xfrm>
            <a:off x="193220" y="1719521"/>
            <a:ext cx="6661119" cy="4579088"/>
            <a:chOff x="567070" y="1296138"/>
            <a:chExt cx="7417981" cy="5423639"/>
          </a:xfrm>
        </p:grpSpPr>
        <p:pic>
          <p:nvPicPr>
            <p:cNvPr id="3078" name="Picture 6" descr="스마트폰중독, 스몸비, 보행안전, 보행중스마트폰, sk텔레콤, skt, 교통안전공단, 스마트폰사고">
              <a:extLst>
                <a:ext uri="{FF2B5EF4-FFF2-40B4-BE49-F238E27FC236}">
                  <a16:creationId xmlns:a16="http://schemas.microsoft.com/office/drawing/2014/main" id="{A03C8B4A-2916-4CDF-B729-1254B6DA5E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070" y="1296138"/>
              <a:ext cx="7417981" cy="525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507B0E-7FF3-4157-843B-13AC5657424D}"/>
                </a:ext>
              </a:extLst>
            </p:cNvPr>
            <p:cNvSpPr txBox="1"/>
            <p:nvPr/>
          </p:nvSpPr>
          <p:spPr>
            <a:xfrm>
              <a:off x="567070" y="6488945"/>
              <a:ext cx="61030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https://news.sktelecom.com/127208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1878440-AD8E-4805-B08A-73C18B22114E}"/>
              </a:ext>
            </a:extLst>
          </p:cNvPr>
          <p:cNvGrpSpPr/>
          <p:nvPr/>
        </p:nvGrpSpPr>
        <p:grpSpPr>
          <a:xfrm>
            <a:off x="6898589" y="1823247"/>
            <a:ext cx="6101080" cy="4475362"/>
            <a:chOff x="6323203" y="1808480"/>
            <a:chExt cx="6101080" cy="447536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F4588D3-EA1B-4EE2-940A-DE59C6C0D379}"/>
                </a:ext>
              </a:extLst>
            </p:cNvPr>
            <p:cNvGrpSpPr/>
            <p:nvPr/>
          </p:nvGrpSpPr>
          <p:grpSpPr>
            <a:xfrm>
              <a:off x="6323203" y="1808480"/>
              <a:ext cx="5283340" cy="4267200"/>
              <a:chOff x="6309227" y="1717632"/>
              <a:chExt cx="5283340" cy="4267200"/>
            </a:xfrm>
          </p:grpSpPr>
          <p:pic>
            <p:nvPicPr>
              <p:cNvPr id="3082" name="Picture 10" descr="손바닥만 보다…황천길 우려 스마트폰 홀릭">
                <a:extLst>
                  <a:ext uri="{FF2B5EF4-FFF2-40B4-BE49-F238E27FC236}">
                    <a16:creationId xmlns:a16="http://schemas.microsoft.com/office/drawing/2014/main" id="{14FBFEFC-5CA0-46FA-9D9B-ECB026015C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9227" y="1717632"/>
                <a:ext cx="5238750" cy="42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7935258-C30C-4D6C-A390-2E0252836CE1}"/>
                  </a:ext>
                </a:extLst>
              </p:cNvPr>
              <p:cNvSpPr/>
              <p:nvPr/>
            </p:nvSpPr>
            <p:spPr>
              <a:xfrm>
                <a:off x="6309227" y="2796363"/>
                <a:ext cx="697629" cy="632637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BE2BAE8-6B07-47FF-B9F1-AB0FC050C68B}"/>
                  </a:ext>
                </a:extLst>
              </p:cNvPr>
              <p:cNvSpPr/>
              <p:nvPr/>
            </p:nvSpPr>
            <p:spPr>
              <a:xfrm>
                <a:off x="9428111" y="2936831"/>
                <a:ext cx="697629" cy="632637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912432AB-2B14-4CF4-8CAB-76927DCAAA12}"/>
                  </a:ext>
                </a:extLst>
              </p:cNvPr>
              <p:cNvSpPr/>
              <p:nvPr/>
            </p:nvSpPr>
            <p:spPr>
              <a:xfrm>
                <a:off x="10214920" y="2796362"/>
                <a:ext cx="697629" cy="632637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81D2265-1A34-434B-9DD1-E63F0223A054}"/>
                  </a:ext>
                </a:extLst>
              </p:cNvPr>
              <p:cNvSpPr/>
              <p:nvPr/>
            </p:nvSpPr>
            <p:spPr>
              <a:xfrm>
                <a:off x="10894938" y="2533008"/>
                <a:ext cx="697629" cy="632637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2AFD9C-793E-4501-994D-B5958BEF7D32}"/>
                </a:ext>
              </a:extLst>
            </p:cNvPr>
            <p:cNvSpPr txBox="1"/>
            <p:nvPr/>
          </p:nvSpPr>
          <p:spPr>
            <a:xfrm>
              <a:off x="6323203" y="6053010"/>
              <a:ext cx="61010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https://www.skyedaily.com/news/news_view.html?ID=63889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630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810A-124F-4F29-82D1-F3CF91A629D1}"/>
              </a:ext>
            </a:extLst>
          </p:cNvPr>
          <p:cNvSpPr txBox="1"/>
          <p:nvPr/>
        </p:nvSpPr>
        <p:spPr>
          <a:xfrm>
            <a:off x="148855" y="13822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1 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2C6D30-E249-4573-A018-CF6D6F03C56A}"/>
              </a:ext>
            </a:extLst>
          </p:cNvPr>
          <p:cNvGrpSpPr/>
          <p:nvPr/>
        </p:nvGrpSpPr>
        <p:grpSpPr>
          <a:xfrm>
            <a:off x="337461" y="1249185"/>
            <a:ext cx="5429250" cy="5402907"/>
            <a:chOff x="337461" y="1249185"/>
            <a:chExt cx="5429250" cy="5402907"/>
          </a:xfrm>
        </p:grpSpPr>
        <p:pic>
          <p:nvPicPr>
            <p:cNvPr id="12" name="Picture 4" descr="그래픽=김경진 기자 capkim@joongang.co.kr">
              <a:extLst>
                <a:ext uri="{FF2B5EF4-FFF2-40B4-BE49-F238E27FC236}">
                  <a16:creationId xmlns:a16="http://schemas.microsoft.com/office/drawing/2014/main" id="{094EFEF9-7352-412B-A863-45145772A3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61" y="1249185"/>
              <a:ext cx="5429250" cy="5172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84040B-D791-41C3-9243-6884D6AF1C9A}"/>
                </a:ext>
              </a:extLst>
            </p:cNvPr>
            <p:cNvSpPr txBox="1"/>
            <p:nvPr/>
          </p:nvSpPr>
          <p:spPr>
            <a:xfrm>
              <a:off x="337461" y="6421260"/>
              <a:ext cx="533754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 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https://www.joongang.co.kr/article/23917194#home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0C5FAD6-AB27-4589-BE34-98B3527105D4}"/>
              </a:ext>
            </a:extLst>
          </p:cNvPr>
          <p:cNvSpPr txBox="1"/>
          <p:nvPr/>
        </p:nvSpPr>
        <p:spPr>
          <a:xfrm>
            <a:off x="6262576" y="2315750"/>
            <a:ext cx="5667153" cy="30198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교통사고 사망자중 보행 중 사망자 비율은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40%</a:t>
            </a: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스마트폰 사용 중 교통사고는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2019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기준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225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건으로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2017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년보다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27%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증가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스마트폰 사용시 시야폭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Noto Sans KR"/>
              </a:rPr>
              <a:t>이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Noto Sans KR"/>
              </a:rPr>
              <a:t>56%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Noto Sans KR"/>
              </a:rPr>
              <a:t>감소하고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Noto Sans KR"/>
              </a:rPr>
              <a:t>,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Noto Sans KR"/>
              </a:rPr>
              <a:t>전방 주시 정도도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Noto Sans KR"/>
              </a:rPr>
              <a:t>85%</a:t>
            </a:r>
            <a:r>
              <a:rPr lang="ko-KR" altLang="en-US" sz="2000" dirty="0">
                <a:solidFill>
                  <a:srgbClr val="111111"/>
                </a:solidFill>
                <a:latin typeface="Noto Sans KR"/>
              </a:rPr>
              <a:t> 감소</a:t>
            </a:r>
            <a:endParaRPr lang="en-US" altLang="ko-KR" sz="2000" dirty="0">
              <a:solidFill>
                <a:srgbClr val="111111"/>
              </a:solidFill>
              <a:latin typeface="Noto Sans K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EABA25-5DB2-4159-80DE-703ADB0F5BDE}"/>
              </a:ext>
            </a:extLst>
          </p:cNvPr>
          <p:cNvSpPr txBox="1"/>
          <p:nvPr/>
        </p:nvSpPr>
        <p:spPr>
          <a:xfrm>
            <a:off x="6349912" y="1264198"/>
            <a:ext cx="4195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교통사고 사망자 현황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6659729-F4F6-480F-A109-24AE5DFBAF09}"/>
              </a:ext>
            </a:extLst>
          </p:cNvPr>
          <p:cNvCxnSpPr>
            <a:cxnSpLocks/>
          </p:cNvCxnSpPr>
          <p:nvPr/>
        </p:nvCxnSpPr>
        <p:spPr>
          <a:xfrm>
            <a:off x="6262577" y="2113139"/>
            <a:ext cx="592942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51456C-55F4-4DCD-87B0-D8A6B2686DAA}"/>
              </a:ext>
            </a:extLst>
          </p:cNvPr>
          <p:cNvSpPr txBox="1"/>
          <p:nvPr/>
        </p:nvSpPr>
        <p:spPr>
          <a:xfrm>
            <a:off x="843276" y="100446"/>
            <a:ext cx="46089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주제 소개 및 선정 이유</a:t>
            </a:r>
          </a:p>
        </p:txBody>
      </p:sp>
    </p:spTree>
    <p:extLst>
      <p:ext uri="{BB962C8B-B14F-4D97-AF65-F5344CB8AC3E}">
        <p14:creationId xmlns:p14="http://schemas.microsoft.com/office/powerpoint/2010/main" val="42834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8394A-AEA1-4C60-A7B8-1B9F4F597B54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386D4-1934-4187-80FD-A20503B9EAE8}"/>
              </a:ext>
            </a:extLst>
          </p:cNvPr>
          <p:cNvSpPr txBox="1"/>
          <p:nvPr/>
        </p:nvSpPr>
        <p:spPr>
          <a:xfrm>
            <a:off x="148855" y="13822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1 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3C785-1A2B-425C-A1CF-C6496F7EBEFA}"/>
              </a:ext>
            </a:extLst>
          </p:cNvPr>
          <p:cNvSpPr txBox="1"/>
          <p:nvPr/>
        </p:nvSpPr>
        <p:spPr>
          <a:xfrm>
            <a:off x="843276" y="100446"/>
            <a:ext cx="46089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주제 소개 및 선정 이유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73FA7-35DA-40D8-9D3A-AEA5919D46A9}"/>
              </a:ext>
            </a:extLst>
          </p:cNvPr>
          <p:cNvSpPr txBox="1"/>
          <p:nvPr/>
        </p:nvSpPr>
        <p:spPr>
          <a:xfrm>
            <a:off x="479030" y="2422088"/>
            <a:ext cx="7630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사고 다발 지역에서 경고 신호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보행자 교통사고 다발지역 데이터를 활용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71ED94-3750-4BEB-84F4-4487DAB44329}"/>
              </a:ext>
            </a:extLst>
          </p:cNvPr>
          <p:cNvSpPr txBox="1"/>
          <p:nvPr/>
        </p:nvSpPr>
        <p:spPr>
          <a:xfrm>
            <a:off x="479030" y="1404887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해결 방안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6C19F9-FE9B-4E51-BE6C-2EA4EBD8A7D1}"/>
              </a:ext>
            </a:extLst>
          </p:cNvPr>
          <p:cNvGrpSpPr/>
          <p:nvPr/>
        </p:nvGrpSpPr>
        <p:grpSpPr>
          <a:xfrm>
            <a:off x="8348610" y="1018425"/>
            <a:ext cx="2711752" cy="5503851"/>
            <a:chOff x="8348610" y="1018425"/>
            <a:chExt cx="2711752" cy="550385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ECD9D86-F72F-42AD-9B64-2451E0E21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8610" y="1018425"/>
              <a:ext cx="2711752" cy="550385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3FD2DE-463F-473F-98D7-B91EE0F9D864}"/>
                </a:ext>
              </a:extLst>
            </p:cNvPr>
            <p:cNvSpPr/>
            <p:nvPr/>
          </p:nvSpPr>
          <p:spPr>
            <a:xfrm>
              <a:off x="8382000" y="3429000"/>
              <a:ext cx="2540000" cy="723900"/>
            </a:xfrm>
            <a:prstGeom prst="rect">
              <a:avLst/>
            </a:prstGeom>
            <a:solidFill>
              <a:srgbClr val="FCFCFC"/>
            </a:solidFill>
            <a:ln>
              <a:solidFill>
                <a:srgbClr val="FC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8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C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BE8F84D-C49F-4D90-9FC2-DB9771483C7A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7726885-03B4-4CBC-B9FD-B1E24931E257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0DA0A8-9972-4B7F-B240-F84A0E53795B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0E0F91-F38F-43DB-97CE-B2DFA484C8EC}"/>
              </a:ext>
            </a:extLst>
          </p:cNvPr>
          <p:cNvSpPr txBox="1"/>
          <p:nvPr/>
        </p:nvSpPr>
        <p:spPr>
          <a:xfrm>
            <a:off x="3135099" y="2844224"/>
            <a:ext cx="59218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chemeClr val="bg1"/>
                </a:solidFill>
              </a:rPr>
              <a:t>2. </a:t>
            </a:r>
            <a:r>
              <a:rPr lang="ko-KR" altLang="en-US" sz="7000" b="1" dirty="0">
                <a:solidFill>
                  <a:schemeClr val="bg1"/>
                </a:solidFill>
              </a:rPr>
              <a:t>서비스 소개</a:t>
            </a:r>
          </a:p>
        </p:txBody>
      </p:sp>
    </p:spTree>
    <p:extLst>
      <p:ext uri="{BB962C8B-B14F-4D97-AF65-F5344CB8AC3E}">
        <p14:creationId xmlns:p14="http://schemas.microsoft.com/office/powerpoint/2010/main" val="162742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810A-124F-4F29-82D1-F3CF91A629D1}"/>
              </a:ext>
            </a:extLst>
          </p:cNvPr>
          <p:cNvSpPr txBox="1"/>
          <p:nvPr/>
        </p:nvSpPr>
        <p:spPr>
          <a:xfrm>
            <a:off x="148855" y="13822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2 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51456C-55F4-4DCD-87B0-D8A6B2686DAA}"/>
              </a:ext>
            </a:extLst>
          </p:cNvPr>
          <p:cNvSpPr txBox="1"/>
          <p:nvPr/>
        </p:nvSpPr>
        <p:spPr>
          <a:xfrm>
            <a:off x="843276" y="100446"/>
            <a:ext cx="25250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서비스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B0177-41BE-4942-9301-7E664F1D39ED}"/>
              </a:ext>
            </a:extLst>
          </p:cNvPr>
          <p:cNvSpPr txBox="1"/>
          <p:nvPr/>
        </p:nvSpPr>
        <p:spPr>
          <a:xfrm>
            <a:off x="391915" y="2176285"/>
            <a:ext cx="11408170" cy="392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사고 다발 지역에서 경고 알림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알림 켜기 끄기 기능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알림은 어플리케이션이 종료 된 상태에서도 발생하기 때문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현재 본인이 위치하고 있는 지역 선택 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공공데이터 포털에서 제공하는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데이터가 지역별로 나누어 져 있어서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3C2E3-4C8E-4988-BCB6-75CB3E48698D}"/>
              </a:ext>
            </a:extLst>
          </p:cNvPr>
          <p:cNvSpPr txBox="1"/>
          <p:nvPr/>
        </p:nvSpPr>
        <p:spPr>
          <a:xfrm>
            <a:off x="391915" y="1239663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 소개</a:t>
            </a:r>
          </a:p>
        </p:txBody>
      </p:sp>
    </p:spTree>
    <p:extLst>
      <p:ext uri="{BB962C8B-B14F-4D97-AF65-F5344CB8AC3E}">
        <p14:creationId xmlns:p14="http://schemas.microsoft.com/office/powerpoint/2010/main" val="406097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EA0"/>
      </a:accent1>
      <a:accent2>
        <a:srgbClr val="0697D5"/>
      </a:accent2>
      <a:accent3>
        <a:srgbClr val="64C1DE"/>
      </a:accent3>
      <a:accent4>
        <a:srgbClr val="BAE0EC"/>
      </a:accent4>
      <a:accent5>
        <a:srgbClr val="5094CB"/>
      </a:accent5>
      <a:accent6>
        <a:srgbClr val="657D9A"/>
      </a:accent6>
      <a:hlink>
        <a:srgbClr val="3F3F3F"/>
      </a:hlink>
      <a:folHlink>
        <a:srgbClr val="3F3F3F"/>
      </a:folHlink>
    </a:clrScheme>
    <a:fontScheme name="사용자 지정 2">
      <a:majorFont>
        <a:latin typeface="Arial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426</Words>
  <Application>Microsoft Office PowerPoint</Application>
  <PresentationFormat>와이드스크린</PresentationFormat>
  <Paragraphs>101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Noto Sans KR</vt:lpstr>
      <vt:lpstr>나눔스퀘어 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Kwon CheolHyeon</cp:lastModifiedBy>
  <cp:revision>21</cp:revision>
  <dcterms:created xsi:type="dcterms:W3CDTF">2021-05-30T11:37:53Z</dcterms:created>
  <dcterms:modified xsi:type="dcterms:W3CDTF">2021-11-01T03:43:27Z</dcterms:modified>
</cp:coreProperties>
</file>