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8C0"/>
    <a:srgbClr val="990000"/>
    <a:srgbClr val="5B9BD5"/>
    <a:srgbClr val="70AD47"/>
    <a:srgbClr val="FFC000"/>
    <a:srgbClr val="ED7D31"/>
    <a:srgbClr val="ED833B"/>
    <a:srgbClr val="A54C0F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Tensorflow</a:t>
            </a:r>
            <a:r>
              <a:rPr lang="ko-KR" altLang="en-US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Lite</a:t>
            </a:r>
            <a:r>
              <a:rPr lang="ko-KR" altLang="en-US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에서 제공하는 전이학습 예제 어플리케이션의 메모리 부족 현상 해결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78197-1F81-4C6B-A5DF-432F791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01169-478E-46F8-8953-D71EEC89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셔플</a:t>
            </a:r>
            <a:r>
              <a:rPr lang="ko-KR" altLang="en-US" dirty="0"/>
              <a:t> 기법</a:t>
            </a:r>
            <a:endParaRPr lang="en-US" altLang="ko-KR" dirty="0"/>
          </a:p>
          <a:p>
            <a:pPr lvl="1"/>
            <a:r>
              <a:rPr lang="ko-KR" altLang="en-US" dirty="0"/>
              <a:t>모델이 데이터의 순서나 특성을 학습하는 것을 방지하기 위해 </a:t>
            </a:r>
            <a:r>
              <a:rPr lang="ko-KR" altLang="en-US" dirty="0" err="1"/>
              <a:t>셔플링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두 가지 </a:t>
            </a:r>
            <a:r>
              <a:rPr lang="ko-KR" altLang="en-US" dirty="0" err="1"/>
              <a:t>셔플</a:t>
            </a:r>
            <a:r>
              <a:rPr lang="ko-KR" altLang="en-US" dirty="0"/>
              <a:t> 방법 고안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EC84E5-D465-47DE-ADB7-6C8387EC1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C912ED-D52E-4C96-B7A6-9C8753D4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37932512">
            <a:extLst>
              <a:ext uri="{FF2B5EF4-FFF2-40B4-BE49-F238E27FC236}">
                <a16:creationId xmlns:a16="http://schemas.microsoft.com/office/drawing/2014/main" id="{101311EC-6F89-42C4-9183-0E1023E3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9" y="2990676"/>
            <a:ext cx="5433969" cy="30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37932592">
            <a:extLst>
              <a:ext uri="{FF2B5EF4-FFF2-40B4-BE49-F238E27FC236}">
                <a16:creationId xmlns:a16="http://schemas.microsoft.com/office/drawing/2014/main" id="{F7C2DA71-1DC9-4755-8256-4E3454A6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60" y="2990676"/>
            <a:ext cx="2869036" cy="3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34046-8109-4BFF-A0CA-26EF616478D9}"/>
              </a:ext>
            </a:extLst>
          </p:cNvPr>
          <p:cNvSpPr txBox="1"/>
          <p:nvPr/>
        </p:nvSpPr>
        <p:spPr>
          <a:xfrm>
            <a:off x="2206305" y="6068714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V1</a:t>
            </a:r>
            <a:endParaRPr lang="ko-KR" alt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CC976-C7F6-41F2-BD9A-B3DE7B2A89B9}"/>
              </a:ext>
            </a:extLst>
          </p:cNvPr>
          <p:cNvSpPr txBox="1"/>
          <p:nvPr/>
        </p:nvSpPr>
        <p:spPr>
          <a:xfrm>
            <a:off x="9060110" y="6068714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V2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94509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D5A3-AD88-436F-88DF-C1A3C835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Experiments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B44A7-9875-478F-9150-57B489CE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기법의 성능을 확인하기 위한 실험 진행</a:t>
            </a:r>
            <a:endParaRPr lang="en-US" altLang="ko-KR" dirty="0"/>
          </a:p>
          <a:p>
            <a:r>
              <a:rPr lang="ko-KR" altLang="en-US" dirty="0"/>
              <a:t>실험 환경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90B3C-720B-4202-BEE6-5F12F6983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D86FF7-0E65-4BA3-8421-777D1A115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58420"/>
              </p:ext>
            </p:extLst>
          </p:nvPr>
        </p:nvGraphicFramePr>
        <p:xfrm>
          <a:off x="352323" y="3381375"/>
          <a:ext cx="3355526" cy="1725463"/>
        </p:xfrm>
        <a:graphic>
          <a:graphicData uri="http://schemas.openxmlformats.org/drawingml/2006/table">
            <a:tbl>
              <a:tblPr/>
              <a:tblGrid>
                <a:gridCol w="866484">
                  <a:extLst>
                    <a:ext uri="{9D8B030D-6E8A-4147-A177-3AD203B41FA5}">
                      <a16:colId xmlns:a16="http://schemas.microsoft.com/office/drawing/2014/main" val="1415247092"/>
                    </a:ext>
                  </a:extLst>
                </a:gridCol>
                <a:gridCol w="2489042">
                  <a:extLst>
                    <a:ext uri="{9D8B030D-6E8A-4147-A177-3AD203B41FA5}">
                      <a16:colId xmlns:a16="http://schemas.microsoft.com/office/drawing/2014/main" val="3216089349"/>
                    </a:ext>
                  </a:extLst>
                </a:gridCol>
              </a:tblGrid>
              <a:tr h="25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Chipset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Google Tensor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98523"/>
                  </a:ext>
                </a:extLst>
              </a:tr>
              <a:tr h="71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CPU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x 2.80GHz Cortex x-1</a:t>
                      </a:r>
                      <a:endParaRPr lang="pt-BR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x 2.25GHz Cortex A-76</a:t>
                      </a:r>
                      <a:endParaRPr lang="pt-BR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x 1.80GHz Cortex A-55</a:t>
                      </a:r>
                      <a:endParaRPr lang="pt-BR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011730"/>
                  </a:ext>
                </a:extLst>
              </a:tr>
              <a:tr h="25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GPU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Mali-G78 MP20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428266"/>
                  </a:ext>
                </a:extLst>
              </a:tr>
              <a:tr h="25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Memory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12GB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56839"/>
                  </a:ext>
                </a:extLst>
              </a:tr>
              <a:tr h="25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128GB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71072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7A04989-1B75-4D57-8165-8753D8E2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3425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DA7375A-76F8-4047-9C66-5EB33EA7E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75726"/>
              </p:ext>
            </p:extLst>
          </p:nvPr>
        </p:nvGraphicFramePr>
        <p:xfrm>
          <a:off x="8264705" y="3380876"/>
          <a:ext cx="3355526" cy="1725463"/>
        </p:xfrm>
        <a:graphic>
          <a:graphicData uri="http://schemas.openxmlformats.org/drawingml/2006/table">
            <a:tbl>
              <a:tblPr/>
              <a:tblGrid>
                <a:gridCol w="864364">
                  <a:extLst>
                    <a:ext uri="{9D8B030D-6E8A-4147-A177-3AD203B41FA5}">
                      <a16:colId xmlns:a16="http://schemas.microsoft.com/office/drawing/2014/main" val="2966908784"/>
                    </a:ext>
                  </a:extLst>
                </a:gridCol>
                <a:gridCol w="2491162">
                  <a:extLst>
                    <a:ext uri="{9D8B030D-6E8A-4147-A177-3AD203B41FA5}">
                      <a16:colId xmlns:a16="http://schemas.microsoft.com/office/drawing/2014/main" val="3089086283"/>
                    </a:ext>
                  </a:extLst>
                </a:gridCol>
              </a:tblGrid>
              <a:tr h="25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Chipset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Qualcomm Snapdragon 865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52134"/>
                  </a:ext>
                </a:extLst>
              </a:tr>
              <a:tr h="71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CPU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x 2.84GHz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Kyro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585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x 2.42GHz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Kyro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585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x 1.8GHz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Kyro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585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486535"/>
                  </a:ext>
                </a:extLst>
              </a:tr>
              <a:tr h="25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GPU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Adreno 650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517693"/>
                  </a:ext>
                </a:extLst>
              </a:tr>
              <a:tr h="25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Memory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8GB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00869"/>
                  </a:ext>
                </a:extLst>
              </a:tr>
              <a:tr h="25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256GB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93" marR="90093" marT="24908" marB="24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030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E366C2-D9AF-4879-A585-A781A3CE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80596"/>
              </p:ext>
            </p:extLst>
          </p:nvPr>
        </p:nvGraphicFramePr>
        <p:xfrm>
          <a:off x="4217182" y="3381054"/>
          <a:ext cx="3538191" cy="1725285"/>
        </p:xfrm>
        <a:graphic>
          <a:graphicData uri="http://schemas.openxmlformats.org/drawingml/2006/table">
            <a:tbl>
              <a:tblPr/>
              <a:tblGrid>
                <a:gridCol w="913652">
                  <a:extLst>
                    <a:ext uri="{9D8B030D-6E8A-4147-A177-3AD203B41FA5}">
                      <a16:colId xmlns:a16="http://schemas.microsoft.com/office/drawing/2014/main" val="3426027141"/>
                    </a:ext>
                  </a:extLst>
                </a:gridCol>
                <a:gridCol w="2624539">
                  <a:extLst>
                    <a:ext uri="{9D8B030D-6E8A-4147-A177-3AD203B41FA5}">
                      <a16:colId xmlns:a16="http://schemas.microsoft.com/office/drawing/2014/main" val="1034115271"/>
                    </a:ext>
                  </a:extLst>
                </a:gridCol>
              </a:tblGrid>
              <a:tr h="253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Chipset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Qualcomm Snapdragon 865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4349"/>
                  </a:ext>
                </a:extLst>
              </a:tr>
              <a:tr h="712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CPU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x 3.0 GHz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Kyro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585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x 2.42 GHz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Kyro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585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x 1.8 GHz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Kyro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585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348618"/>
                  </a:ext>
                </a:extLst>
              </a:tr>
              <a:tr h="253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GPU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Adreno 650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15868"/>
                  </a:ext>
                </a:extLst>
              </a:tr>
              <a:tr h="253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Memory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8GB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850129"/>
                  </a:ext>
                </a:extLst>
              </a:tr>
              <a:tr h="253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256GB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36385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B62B4B5-674E-4AAE-ADDE-47F00121106B}"/>
              </a:ext>
            </a:extLst>
          </p:cNvPr>
          <p:cNvSpPr txBox="1"/>
          <p:nvPr/>
        </p:nvSpPr>
        <p:spPr>
          <a:xfrm>
            <a:off x="861656" y="2938493"/>
            <a:ext cx="33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Google Pixel 6 Pro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B5DB9-718B-4E32-AD1B-88FCB1065F03}"/>
              </a:ext>
            </a:extLst>
          </p:cNvPr>
          <p:cNvSpPr txBox="1"/>
          <p:nvPr/>
        </p:nvSpPr>
        <p:spPr>
          <a:xfrm>
            <a:off x="4722096" y="2938493"/>
            <a:ext cx="33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Samsung Galaxy Note20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02413-FA49-4E46-9F0D-AC46788DDF42}"/>
              </a:ext>
            </a:extLst>
          </p:cNvPr>
          <p:cNvSpPr txBox="1"/>
          <p:nvPr/>
        </p:nvSpPr>
        <p:spPr>
          <a:xfrm>
            <a:off x="8732588" y="2938493"/>
            <a:ext cx="33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Samsung Galaxy S20+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57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34B8F-7CF9-40D8-B9F4-F77CCBE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B7B16-EB95-4914-9C87-0493F591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속도 확인</a:t>
            </a:r>
            <a:endParaRPr lang="en-US" altLang="ko-KR" dirty="0"/>
          </a:p>
          <a:p>
            <a:pPr lvl="1"/>
            <a:r>
              <a:rPr lang="en-US" altLang="ko-KR" dirty="0"/>
              <a:t>1500</a:t>
            </a:r>
            <a:r>
              <a:rPr lang="ko-KR" altLang="en-US" dirty="0"/>
              <a:t>장 학습 시에 기존과 동일한 방식으로 데이터 저장</a:t>
            </a:r>
            <a:r>
              <a:rPr lang="en-US" altLang="ko-KR" dirty="0"/>
              <a:t>, </a:t>
            </a:r>
            <a:r>
              <a:rPr lang="ko-KR" altLang="en-US" dirty="0"/>
              <a:t>속도 차이 없음</a:t>
            </a:r>
            <a:endParaRPr lang="en-US" altLang="ko-KR" dirty="0"/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장은 평균적으로 </a:t>
            </a:r>
            <a:r>
              <a:rPr lang="en-US" altLang="ko-KR" dirty="0"/>
              <a:t>V1</a:t>
            </a:r>
            <a:r>
              <a:rPr lang="ko-KR" altLang="en-US" dirty="0"/>
              <a:t>은 약 </a:t>
            </a:r>
            <a:r>
              <a:rPr lang="en-US" altLang="ko-KR" dirty="0"/>
              <a:t>0.46</a:t>
            </a:r>
            <a:r>
              <a:rPr lang="ko-KR" altLang="en-US" dirty="0"/>
              <a:t>초 정도</a:t>
            </a:r>
            <a:r>
              <a:rPr lang="en-US" altLang="ko-KR" dirty="0"/>
              <a:t>, V2</a:t>
            </a:r>
            <a:r>
              <a:rPr lang="ko-KR" altLang="en-US" dirty="0"/>
              <a:t>는 약 </a:t>
            </a:r>
            <a:r>
              <a:rPr lang="en-US" altLang="ko-KR" dirty="0"/>
              <a:t>0.38</a:t>
            </a:r>
            <a:r>
              <a:rPr lang="ko-KR" altLang="en-US" dirty="0"/>
              <a:t>초 정도의 시간이 추가로 소요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Cache Miss</a:t>
            </a:r>
            <a:r>
              <a:rPr lang="ko-KR" altLang="en-US" dirty="0"/>
              <a:t>로 인한 스토리지와 메모리의 속도 차이 </a:t>
            </a:r>
            <a:endParaRPr lang="en-US" altLang="ko-KR" dirty="0"/>
          </a:p>
          <a:p>
            <a:pPr lvl="1"/>
            <a:r>
              <a:rPr lang="en-US" altLang="ko-KR" dirty="0"/>
              <a:t>V1</a:t>
            </a:r>
            <a:r>
              <a:rPr lang="ko-KR" altLang="en-US" dirty="0"/>
              <a:t>과 </a:t>
            </a:r>
            <a:r>
              <a:rPr lang="en-US" altLang="ko-KR" dirty="0"/>
              <a:t>V2</a:t>
            </a:r>
            <a:r>
              <a:rPr lang="ko-KR" altLang="en-US" dirty="0"/>
              <a:t>는 </a:t>
            </a:r>
            <a:r>
              <a:rPr lang="en-US" altLang="ko-KR" dirty="0"/>
              <a:t>Pixel 6 Pro</a:t>
            </a:r>
            <a:r>
              <a:rPr lang="ko-KR" altLang="en-US" dirty="0"/>
              <a:t> 에서 </a:t>
            </a:r>
            <a:r>
              <a:rPr lang="en-US" altLang="ko-KR" dirty="0"/>
              <a:t>2000</a:t>
            </a:r>
            <a:r>
              <a:rPr lang="ko-KR" altLang="en-US" dirty="0"/>
              <a:t>장</a:t>
            </a:r>
            <a:r>
              <a:rPr lang="en-US" altLang="ko-KR" dirty="0"/>
              <a:t>, 2500</a:t>
            </a:r>
            <a:r>
              <a:rPr lang="ko-KR" altLang="en-US" dirty="0"/>
              <a:t>장을 제외하고 </a:t>
            </a:r>
            <a:r>
              <a:rPr lang="en-US" altLang="ko-KR" dirty="0"/>
              <a:t>V2</a:t>
            </a:r>
            <a:r>
              <a:rPr lang="ko-KR" altLang="en-US" dirty="0"/>
              <a:t>가 더 빠름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D0435D-0B37-4866-AD40-2AA0A03C0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145" name="_x238007456">
            <a:extLst>
              <a:ext uri="{FF2B5EF4-FFF2-40B4-BE49-F238E27FC236}">
                <a16:creationId xmlns:a16="http://schemas.microsoft.com/office/drawing/2014/main" id="{B17614C2-6A09-45BF-8CFD-729BD2A7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0" y="4276289"/>
            <a:ext cx="3600000" cy="19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238012696">
            <a:extLst>
              <a:ext uri="{FF2B5EF4-FFF2-40B4-BE49-F238E27FC236}">
                <a16:creationId xmlns:a16="http://schemas.microsoft.com/office/drawing/2014/main" id="{3E31BBE5-4463-4D66-8A30-A133553C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4276289"/>
            <a:ext cx="3600000" cy="19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_x238036248">
            <a:extLst>
              <a:ext uri="{FF2B5EF4-FFF2-40B4-BE49-F238E27FC236}">
                <a16:creationId xmlns:a16="http://schemas.microsoft.com/office/drawing/2014/main" id="{0CA9710B-2833-4049-90F0-339EB49C1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4276289"/>
            <a:ext cx="3600000" cy="194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539A38-B629-47B0-AC93-FD0744F873CC}"/>
              </a:ext>
            </a:extLst>
          </p:cNvPr>
          <p:cNvSpPr txBox="1"/>
          <p:nvPr/>
        </p:nvSpPr>
        <p:spPr>
          <a:xfrm>
            <a:off x="531355" y="3895365"/>
            <a:ext cx="33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Google Pixel 6 Pro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B729A-B610-4BF7-AEB1-BB2343152E28}"/>
              </a:ext>
            </a:extLst>
          </p:cNvPr>
          <p:cNvSpPr txBox="1"/>
          <p:nvPr/>
        </p:nvSpPr>
        <p:spPr>
          <a:xfrm>
            <a:off x="4418236" y="3895365"/>
            <a:ext cx="33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Samsung Galaxy Note20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6FF6CF-5325-4DCC-A737-083E6417EA11}"/>
              </a:ext>
            </a:extLst>
          </p:cNvPr>
          <p:cNvSpPr txBox="1"/>
          <p:nvPr/>
        </p:nvSpPr>
        <p:spPr>
          <a:xfrm>
            <a:off x="8305117" y="3895365"/>
            <a:ext cx="33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Samsung Galaxy S20+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97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34B8F-7CF9-40D8-B9F4-F77CCBE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B7B16-EB95-4914-9C87-0493F591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성능 확인</a:t>
            </a:r>
            <a:endParaRPr lang="en-US" altLang="ko-KR" dirty="0"/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장에서는 </a:t>
            </a:r>
            <a:r>
              <a:rPr lang="en-US" altLang="ko-KR" dirty="0"/>
              <a:t>V1, V2 </a:t>
            </a:r>
            <a:r>
              <a:rPr lang="ko-KR" altLang="en-US" dirty="0"/>
              <a:t>모두 기존과 같은 결과를 보여줌</a:t>
            </a:r>
            <a:endParaRPr lang="en-US" altLang="ko-KR" dirty="0"/>
          </a:p>
          <a:p>
            <a:pPr lvl="1"/>
            <a:r>
              <a:rPr lang="en-US" altLang="ko-KR" dirty="0"/>
              <a:t>3000</a:t>
            </a:r>
            <a:r>
              <a:rPr lang="ko-KR" altLang="en-US" dirty="0"/>
              <a:t>장에서는 </a:t>
            </a:r>
            <a:r>
              <a:rPr lang="en-US" altLang="ko-KR" dirty="0"/>
              <a:t>V1</a:t>
            </a:r>
            <a:r>
              <a:rPr lang="ko-KR" altLang="en-US" dirty="0"/>
              <a:t>이 높은 </a:t>
            </a:r>
            <a:r>
              <a:rPr lang="en-US" altLang="ko-KR" dirty="0"/>
              <a:t>Loss </a:t>
            </a:r>
            <a:r>
              <a:rPr lang="ko-KR" altLang="en-US" dirty="0"/>
              <a:t>기록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D0435D-0B37-4866-AD40-2AA0A03C0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C34C911-36CC-402F-9B6C-95AD274D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3563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D14282-25EC-4564-BCC5-B896C7B7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00" y="2442163"/>
            <a:ext cx="8524923" cy="40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289D-4ADF-4498-AC65-79387D75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4BFD2-3959-4B79-834E-863CEDAD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V1</a:t>
            </a:r>
            <a:r>
              <a:rPr lang="ko-KR" altLang="en-US" dirty="0"/>
              <a:t>은 마지막에 추가한 클래스 분류 실패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4BC5B-99EB-4E45-9ABB-9C379E5B3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7AF7BE-7B7D-458E-92AF-D378645B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51" y="1635853"/>
            <a:ext cx="7555216" cy="48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5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5FD8A-1AAB-4BC4-BEE6-7F77543A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ADDA8-1BC6-40C1-B7B0-0AF4603A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에서 제공하는 전이학습 예제 어플리케이션에서 메모리 부족 현상이 발생함을 확인</a:t>
            </a:r>
            <a:endParaRPr lang="en-US" altLang="ko-KR" dirty="0"/>
          </a:p>
          <a:p>
            <a:r>
              <a:rPr lang="ko-KR" altLang="en-US" dirty="0"/>
              <a:t>문제를 해결하기 위해 학습 데이터 일부를 스토리지에  저장하는 방식 제안</a:t>
            </a:r>
            <a:endParaRPr lang="en-US" altLang="ko-KR" dirty="0"/>
          </a:p>
          <a:p>
            <a:r>
              <a:rPr lang="ko-KR" altLang="en-US" dirty="0"/>
              <a:t>제안하는 기법으로 학습 성능 저하 없이 스토리지 용량  </a:t>
            </a:r>
            <a:r>
              <a:rPr lang="en-US" altLang="ko-KR" dirty="0"/>
              <a:t>1GB</a:t>
            </a:r>
            <a:r>
              <a:rPr lang="ko-KR" altLang="en-US" dirty="0"/>
              <a:t>당 </a:t>
            </a:r>
            <a:r>
              <a:rPr lang="en-US" altLang="ko-KR" dirty="0"/>
              <a:t>4000</a:t>
            </a:r>
            <a:r>
              <a:rPr lang="ko-KR" altLang="en-US" dirty="0"/>
              <a:t>장의 데이터 추가 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5157D-0DAA-4304-AEF8-E5FE1EF1E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1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24BC3-1270-413C-B878-6B96EA63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D9C1F-94DF-47D2-836E-D1F9012C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 러닝을 활용한 어플리케이션 증가 </a:t>
            </a:r>
            <a:endParaRPr lang="en-US" altLang="ko-KR" dirty="0"/>
          </a:p>
          <a:p>
            <a:pPr lvl="1"/>
            <a:r>
              <a:rPr lang="ko-KR" altLang="en-US" dirty="0"/>
              <a:t>모바일 환경에서는 추론을 지원함</a:t>
            </a:r>
            <a:endParaRPr lang="en-US" altLang="ko-KR" dirty="0"/>
          </a:p>
          <a:p>
            <a:pPr lvl="1"/>
            <a:r>
              <a:rPr lang="ko-KR" altLang="en-US" dirty="0"/>
              <a:t>증가하는 모바일 환경에서의 학습을 위해 </a:t>
            </a:r>
            <a:r>
              <a:rPr lang="en-US" altLang="ko-KR" dirty="0"/>
              <a:t>TF Lite</a:t>
            </a:r>
            <a:r>
              <a:rPr lang="ko-KR" altLang="en-US" dirty="0"/>
              <a:t>에서는 전이학습 지원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전이학습</a:t>
            </a:r>
            <a:endParaRPr lang="en-US" altLang="ko-KR" dirty="0"/>
          </a:p>
          <a:p>
            <a:pPr lvl="1"/>
            <a:r>
              <a:rPr lang="ko-KR" altLang="en-US" dirty="0"/>
              <a:t>전이학습은 사전 학습 모델</a:t>
            </a:r>
            <a:r>
              <a:rPr lang="en-US" altLang="ko-KR" dirty="0"/>
              <a:t>(Pre-Trained Model)</a:t>
            </a:r>
            <a:r>
              <a:rPr lang="ko-KR" altLang="en-US" dirty="0"/>
              <a:t>의 가중치를 목표로 하는 문제에 맞게 재보정해서 사용하는 기법</a:t>
            </a:r>
            <a:endParaRPr lang="en-US" altLang="ko-KR" dirty="0"/>
          </a:p>
          <a:p>
            <a:pPr lvl="1"/>
            <a:r>
              <a:rPr lang="ko-KR" altLang="en-US" dirty="0"/>
              <a:t>적은 양의 데이터로도 학습이 가능하고</a:t>
            </a:r>
            <a:r>
              <a:rPr lang="en-US" altLang="ko-KR" dirty="0"/>
              <a:t>, </a:t>
            </a:r>
            <a:r>
              <a:rPr lang="ko-KR" altLang="en-US" dirty="0"/>
              <a:t>따라서 모바일 환경에서 전이학습이 가능함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D2A25-5D88-4BA6-B747-0AB6C0536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DC9C6-3968-4314-96CB-06D42716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1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F8FA2-3537-49CE-A329-A1D6FC2C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71F5F-0BE0-4322-A009-28DC46C5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에서는 전이학습 예제 어플리케이션을 제공 </a:t>
            </a:r>
            <a:endParaRPr lang="en-US" altLang="ko-KR" dirty="0"/>
          </a:p>
          <a:p>
            <a:r>
              <a:rPr lang="ko-KR" altLang="en-US" dirty="0"/>
              <a:t>학습 데이터를 일정 이상 추가하면 </a:t>
            </a:r>
            <a:r>
              <a:rPr lang="en-US" altLang="ko-KR" dirty="0"/>
              <a:t>Out-of-Memory </a:t>
            </a:r>
            <a:r>
              <a:rPr lang="ko-KR" altLang="en-US" dirty="0"/>
              <a:t>발생 및 강제 종료</a:t>
            </a:r>
            <a:endParaRPr lang="en-US" altLang="ko-KR" dirty="0"/>
          </a:p>
          <a:p>
            <a:pPr lvl="1"/>
            <a:r>
              <a:rPr lang="ko-KR" altLang="en-US" dirty="0"/>
              <a:t>예제 어플리케이션에서 발생하는 </a:t>
            </a:r>
            <a:r>
              <a:rPr lang="en-US" altLang="ko-KR" dirty="0"/>
              <a:t>Out-of-Memory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해결 </a:t>
            </a:r>
            <a:endParaRPr lang="en-US" altLang="ko-KR" dirty="0"/>
          </a:p>
          <a:p>
            <a:pPr lvl="1"/>
            <a:r>
              <a:rPr lang="ko-KR" altLang="en-US" dirty="0"/>
              <a:t>데이터 일부를 스토리지에 저장하는 방식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FD254-B36A-4A96-97C2-04634E6BE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_x137932512">
            <a:extLst>
              <a:ext uri="{FF2B5EF4-FFF2-40B4-BE49-F238E27FC236}">
                <a16:creationId xmlns:a16="http://schemas.microsoft.com/office/drawing/2014/main" id="{C1DCCCD8-1366-44A1-83A3-8D5D6266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" b="5452"/>
          <a:stretch>
            <a:fillRect/>
          </a:stretch>
        </p:blipFill>
        <p:spPr bwMode="auto">
          <a:xfrm>
            <a:off x="7956774" y="2518115"/>
            <a:ext cx="1874263" cy="37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137932432">
            <a:extLst>
              <a:ext uri="{FF2B5EF4-FFF2-40B4-BE49-F238E27FC236}">
                <a16:creationId xmlns:a16="http://schemas.microsoft.com/office/drawing/2014/main" id="{DB6C9AF7-8761-46A2-A05F-C81FED1E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" b="5751"/>
          <a:stretch>
            <a:fillRect/>
          </a:stretch>
        </p:blipFill>
        <p:spPr bwMode="auto">
          <a:xfrm>
            <a:off x="9975194" y="2518115"/>
            <a:ext cx="1874263" cy="37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C43E5-95BB-4AE3-8147-ACDB1BC3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FBAAC-333C-49DA-82BC-10174BE8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</a:p>
          <a:p>
            <a:pPr lvl="1"/>
            <a:r>
              <a:rPr lang="en-US" altLang="ko-KR" dirty="0"/>
              <a:t>TF Lite </a:t>
            </a:r>
            <a:r>
              <a:rPr lang="ko-KR" altLang="en-US" dirty="0"/>
              <a:t>는 </a:t>
            </a:r>
            <a:r>
              <a:rPr lang="en-US" altLang="ko-KR" dirty="0"/>
              <a:t>TensorFlow </a:t>
            </a:r>
            <a:r>
              <a:rPr lang="ko-KR" altLang="en-US" dirty="0"/>
              <a:t>의 경량화 버전으로 모바일 및 임베디드 환경에서 딥 러닝을 수행하는 프레임워크 </a:t>
            </a:r>
            <a:endParaRPr lang="en-US" altLang="ko-KR" dirty="0"/>
          </a:p>
          <a:p>
            <a:pPr lvl="1"/>
            <a:r>
              <a:rPr lang="en-US" altLang="ko-KR" dirty="0"/>
              <a:t>Converter </a:t>
            </a:r>
            <a:r>
              <a:rPr lang="ko-KR" altLang="en-US" dirty="0"/>
              <a:t>를 통해 사전에 학습된 </a:t>
            </a:r>
            <a:r>
              <a:rPr lang="en-US" altLang="ko-KR" dirty="0"/>
              <a:t>TF </a:t>
            </a:r>
            <a:r>
              <a:rPr lang="ko-KR" altLang="en-US" dirty="0"/>
              <a:t>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</a:t>
            </a:r>
            <a:endParaRPr lang="en-US" altLang="ko-KR" dirty="0"/>
          </a:p>
          <a:p>
            <a:pPr lvl="1"/>
            <a:r>
              <a:rPr lang="en-US" altLang="ko-KR" dirty="0"/>
              <a:t> Interpreter</a:t>
            </a:r>
            <a:r>
              <a:rPr lang="ko-KR" altLang="en-US" dirty="0"/>
              <a:t>로 </a:t>
            </a:r>
            <a:r>
              <a:rPr lang="en-US" altLang="ko-KR" dirty="0"/>
              <a:t>TF Lite</a:t>
            </a:r>
            <a:r>
              <a:rPr lang="ko-KR" altLang="en-US" dirty="0"/>
              <a:t> 모델을 통한 추론을 제공함</a:t>
            </a:r>
            <a:endParaRPr lang="en-US" altLang="ko-KR" dirty="0"/>
          </a:p>
          <a:p>
            <a:r>
              <a:rPr lang="en-US" altLang="ko-KR" dirty="0"/>
              <a:t>TensorFlow Lite </a:t>
            </a:r>
            <a:r>
              <a:rPr lang="ko-KR" altLang="en-US" dirty="0"/>
              <a:t>전이학습</a:t>
            </a:r>
            <a:endParaRPr lang="en-US" altLang="ko-KR" dirty="0"/>
          </a:p>
          <a:p>
            <a:pPr lvl="1"/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는 전이학습 또한 지원</a:t>
            </a:r>
            <a:endParaRPr lang="en-US" altLang="ko-KR" dirty="0"/>
          </a:p>
          <a:p>
            <a:pPr lvl="1"/>
            <a:r>
              <a:rPr lang="en-US" altLang="ko-KR" dirty="0"/>
              <a:t>TF Lite </a:t>
            </a:r>
            <a:r>
              <a:rPr lang="ko-KR" altLang="en-US" dirty="0"/>
              <a:t>모델에  기존 모델에서 가중치 가져오기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변경된 가중치를 저장하는 함수를 추가하여 전이학습을 진행한다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8F3CE-5CA9-47D8-8841-E55DC6046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7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047D8-D94A-407D-B406-B0207400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347F5-C7AA-4B98-85BA-CB330E0F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</a:p>
          <a:p>
            <a:pPr lvl="1"/>
            <a:r>
              <a:rPr lang="ko-KR" altLang="en-US" dirty="0"/>
              <a:t>안드로이드는 바이트 코드로 컴파일됨</a:t>
            </a:r>
            <a:endParaRPr lang="en-US" altLang="ko-KR" dirty="0"/>
          </a:p>
          <a:p>
            <a:pPr lvl="1"/>
            <a:r>
              <a:rPr lang="ko-KR" altLang="en-US" dirty="0"/>
              <a:t>이를 위해 가상 </a:t>
            </a:r>
            <a:r>
              <a:rPr lang="ko-KR" altLang="en-US" dirty="0" err="1"/>
              <a:t>머신이</a:t>
            </a:r>
            <a:r>
              <a:rPr lang="ko-KR" altLang="en-US" dirty="0"/>
              <a:t> 필요하고</a:t>
            </a:r>
            <a:r>
              <a:rPr lang="en-US" altLang="ko-KR" dirty="0"/>
              <a:t>, </a:t>
            </a:r>
            <a:r>
              <a:rPr lang="ko-KR" altLang="en-US" dirty="0"/>
              <a:t>이를 위한 </a:t>
            </a:r>
            <a:r>
              <a:rPr lang="en-US" altLang="ko-KR" dirty="0"/>
              <a:t>Dalvik Virtual Machine (</a:t>
            </a:r>
            <a:r>
              <a:rPr lang="ko-KR" altLang="en-US" dirty="0"/>
              <a:t>안드로이드 </a:t>
            </a:r>
            <a:r>
              <a:rPr lang="en-US" altLang="ko-KR" dirty="0"/>
              <a:t>5.0 </a:t>
            </a:r>
            <a:r>
              <a:rPr lang="ko-KR" altLang="en-US" dirty="0"/>
              <a:t>이후로 </a:t>
            </a:r>
            <a:r>
              <a:rPr lang="en-US" altLang="ko-KR" dirty="0"/>
              <a:t>Android Runtime)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해당 가상머신의 메모리 관리는 </a:t>
            </a:r>
            <a:r>
              <a:rPr lang="en-US" altLang="ko-KR" dirty="0"/>
              <a:t>GC</a:t>
            </a:r>
            <a:r>
              <a:rPr lang="ko-KR" altLang="en-US" dirty="0"/>
              <a:t>를 통해 이루어진다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GC</a:t>
            </a:r>
            <a:r>
              <a:rPr lang="ko-KR" altLang="en-US" dirty="0"/>
              <a:t>는 할당되었지만 참조되지 않는 메모리를 회수하는 과정</a:t>
            </a:r>
            <a:endParaRPr lang="en-US" altLang="ko-KR" dirty="0"/>
          </a:p>
          <a:p>
            <a:pPr lvl="1"/>
            <a:r>
              <a:rPr lang="ko-KR" altLang="en-US" dirty="0"/>
              <a:t>이 때 메모리 참조가 변경되지 않게 모든 동작을 일시 정지하고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Stop-the-World 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A7604-8491-45D4-BC85-93B018DF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047D8-D94A-407D-B406-B0207400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347F5-C7AA-4B98-85BA-CB330E0F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</a:p>
          <a:p>
            <a:pPr lvl="1"/>
            <a:r>
              <a:rPr lang="ko-KR" altLang="en-US" dirty="0"/>
              <a:t>안드로이드는 원활한 멀티 </a:t>
            </a:r>
            <a:r>
              <a:rPr lang="ko-KR" altLang="en-US" dirty="0" err="1"/>
              <a:t>태스킹을</a:t>
            </a:r>
            <a:r>
              <a:rPr lang="ko-KR" altLang="en-US" dirty="0"/>
              <a:t> 지원하기 위해 </a:t>
            </a:r>
            <a:r>
              <a:rPr lang="ko-KR" altLang="en-US" dirty="0" err="1"/>
              <a:t>힙</a:t>
            </a:r>
            <a:r>
              <a:rPr lang="ko-KR" altLang="en-US" dirty="0"/>
              <a:t> 공간을 엄격하게 제한</a:t>
            </a:r>
            <a:endParaRPr lang="en-US" altLang="ko-KR" dirty="0"/>
          </a:p>
          <a:p>
            <a:pPr lvl="1"/>
            <a:r>
              <a:rPr lang="ko-KR" altLang="en-US" dirty="0"/>
              <a:t>장치별로 </a:t>
            </a:r>
            <a:r>
              <a:rPr lang="ko-KR" altLang="en-US" dirty="0" err="1"/>
              <a:t>힙</a:t>
            </a:r>
            <a:r>
              <a:rPr lang="ko-KR" altLang="en-US" dirty="0"/>
              <a:t> 공간은 다르고</a:t>
            </a:r>
            <a:r>
              <a:rPr lang="en-US" altLang="ko-KR" dirty="0"/>
              <a:t>, </a:t>
            </a:r>
            <a:r>
              <a:rPr lang="ko-KR" altLang="en-US" dirty="0"/>
              <a:t>고성능 기기일수록 큰 </a:t>
            </a:r>
            <a:r>
              <a:rPr lang="ko-KR" altLang="en-US" dirty="0" err="1"/>
              <a:t>힙</a:t>
            </a:r>
            <a:r>
              <a:rPr lang="ko-KR" altLang="en-US" dirty="0"/>
              <a:t> 공간을 할당</a:t>
            </a:r>
            <a:endParaRPr lang="en-US" altLang="ko-KR" dirty="0"/>
          </a:p>
          <a:p>
            <a:pPr lvl="1"/>
            <a:r>
              <a:rPr lang="ko-KR" altLang="en-US" dirty="0" err="1"/>
              <a:t>힙</a:t>
            </a:r>
            <a:r>
              <a:rPr lang="ko-KR" altLang="en-US" dirty="0"/>
              <a:t> 공간을 초과하여 메모리를 사용하면 </a:t>
            </a:r>
            <a:r>
              <a:rPr lang="en-US" altLang="ko-KR" dirty="0"/>
              <a:t>Out of Memory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1"/>
            <a:r>
              <a:rPr lang="ko-KR" altLang="en-US" dirty="0" err="1"/>
              <a:t>힙</a:t>
            </a:r>
            <a:r>
              <a:rPr lang="ko-KR" altLang="en-US" dirty="0"/>
              <a:t> 공간을 늘리기 위한 </a:t>
            </a:r>
            <a:r>
              <a:rPr lang="en-US" altLang="ko-KR" dirty="0" err="1"/>
              <a:t>android:largeHeap</a:t>
            </a:r>
            <a:r>
              <a:rPr lang="en-US" altLang="ko-KR" dirty="0"/>
              <a:t> </a:t>
            </a:r>
            <a:r>
              <a:rPr lang="ko-KR" altLang="en-US" dirty="0"/>
              <a:t>옵션을 통해 최대 </a:t>
            </a:r>
            <a:r>
              <a:rPr lang="en-US" altLang="ko-KR" dirty="0"/>
              <a:t>512MB </a:t>
            </a:r>
            <a:r>
              <a:rPr lang="ko-KR" altLang="en-US" dirty="0"/>
              <a:t>까지 </a:t>
            </a:r>
            <a:r>
              <a:rPr lang="ko-KR" altLang="en-US" dirty="0" err="1"/>
              <a:t>힙</a:t>
            </a:r>
            <a:r>
              <a:rPr lang="ko-KR" altLang="en-US" dirty="0"/>
              <a:t> 공간 확보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A7604-8491-45D4-BC85-93B018DF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DA011-8893-4836-9379-27818FB5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A4161-161A-4F9B-A809-57E36F7D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메모리와 스토리지 성능 비교</a:t>
            </a:r>
            <a:endParaRPr lang="en-US" altLang="ko-KR" dirty="0"/>
          </a:p>
          <a:p>
            <a:pPr lvl="1"/>
            <a:r>
              <a:rPr lang="ko-KR" altLang="en-US" dirty="0"/>
              <a:t>학습 데이터를 스토리지에 저장했을 때 메모리와의 성능 차이로 인한 속도 저하 우려</a:t>
            </a:r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 와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fio</a:t>
            </a:r>
            <a:r>
              <a:rPr lang="en-US" altLang="ko-KR" dirty="0"/>
              <a:t> </a:t>
            </a:r>
            <a:r>
              <a:rPr lang="ko-KR" altLang="en-US" dirty="0"/>
              <a:t>벤치마크 수행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결과를 나타냄</a:t>
            </a:r>
            <a:endParaRPr lang="en-US" altLang="ko-KR" dirty="0"/>
          </a:p>
          <a:p>
            <a:r>
              <a:rPr lang="en-US" altLang="ko-KR" dirty="0"/>
              <a:t> EMNIST </a:t>
            </a:r>
            <a:r>
              <a:rPr lang="ko-KR" altLang="en-US" dirty="0"/>
              <a:t>데이터셋 </a:t>
            </a:r>
            <a:r>
              <a:rPr lang="en-US" altLang="ko-KR" dirty="0"/>
              <a:t>4KB</a:t>
            </a:r>
            <a:r>
              <a:rPr lang="ko-KR" altLang="en-US" dirty="0"/>
              <a:t> 랜덤 읽기 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 프로그램으로 실험을 진행했을 때 실행시간 차이 거의 없음</a:t>
            </a:r>
            <a:endParaRPr lang="en-US" altLang="ko-KR" dirty="0"/>
          </a:p>
          <a:p>
            <a:pPr lvl="1"/>
            <a:r>
              <a:rPr lang="ko-KR" altLang="en-US" dirty="0"/>
              <a:t>캐시를 비우고 수행했을 때 스토리지에서 약 </a:t>
            </a:r>
            <a:r>
              <a:rPr lang="en-US" altLang="ko-KR" dirty="0"/>
              <a:t>17</a:t>
            </a:r>
            <a:r>
              <a:rPr lang="ko-KR" altLang="en-US" dirty="0"/>
              <a:t>배 느린 속도를 보임</a:t>
            </a:r>
            <a:endParaRPr lang="en-US" altLang="ko-KR" dirty="0"/>
          </a:p>
          <a:p>
            <a:pPr lvl="1"/>
            <a:r>
              <a:rPr lang="ko-KR" altLang="en-US" dirty="0"/>
              <a:t>캐시로 인해 실제 환경에서 속도 저하 </a:t>
            </a:r>
            <a:r>
              <a:rPr lang="en-US" altLang="ko-KR" dirty="0"/>
              <a:t>X </a:t>
            </a:r>
          </a:p>
          <a:p>
            <a:pPr lvl="1"/>
            <a:r>
              <a:rPr lang="ko-KR" altLang="en-US" dirty="0"/>
              <a:t>안드로이드 환경에서도 동일한 실험을 수행한 결과</a:t>
            </a:r>
            <a:r>
              <a:rPr lang="en-US" altLang="ko-KR" dirty="0"/>
              <a:t>, </a:t>
            </a:r>
            <a:r>
              <a:rPr lang="ko-KR" altLang="en-US" dirty="0"/>
              <a:t>실행시간 차이 거의 없음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10E490-5BC0-4DB1-87F6-370AA463E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7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DA011-8893-4836-9379-27818FB5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A4161-161A-4F9B-A809-57E36F7D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어플리케이션 분석 및 파일 입출력 사용</a:t>
            </a:r>
            <a:endParaRPr lang="en-US" altLang="ko-KR" dirty="0"/>
          </a:p>
          <a:p>
            <a:pPr lvl="1"/>
            <a:r>
              <a:rPr lang="ko-KR" altLang="en-US" dirty="0"/>
              <a:t>어플리케이션의 소스코드를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가 </a:t>
            </a:r>
            <a:r>
              <a:rPr lang="en-US" altLang="ko-KR" dirty="0"/>
              <a:t>OOM</a:t>
            </a:r>
            <a:r>
              <a:rPr lang="ko-KR" altLang="en-US" dirty="0"/>
              <a:t>을 발생시키는지 확인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Training Sample</a:t>
            </a:r>
            <a:r>
              <a:rPr lang="ko-KR" altLang="en-US" dirty="0"/>
              <a:t> 객체 파일에 저장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 err="1"/>
              <a:t>FileReadr</a:t>
            </a:r>
            <a:r>
              <a:rPr lang="en-US" altLang="ko-KR" dirty="0"/>
              <a:t>, </a:t>
            </a:r>
            <a:r>
              <a:rPr lang="en-US" altLang="ko-KR" dirty="0" err="1"/>
              <a:t>FileWriter</a:t>
            </a:r>
            <a:r>
              <a:rPr lang="en-US" altLang="ko-KR" dirty="0"/>
              <a:t>, </a:t>
            </a:r>
            <a:r>
              <a:rPr lang="en-US" altLang="ko-KR" dirty="0" err="1"/>
              <a:t>BufferedReader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BufferedWriter</a:t>
            </a:r>
            <a:r>
              <a:rPr lang="en-US" altLang="ko-KR" dirty="0"/>
              <a:t> </a:t>
            </a:r>
            <a:r>
              <a:rPr lang="ko-KR" altLang="en-US" dirty="0"/>
              <a:t>를 사용했을 때 학습 시간 지연 발생</a:t>
            </a:r>
            <a:endParaRPr lang="en-US" altLang="ko-KR" dirty="0"/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 </a:t>
            </a:r>
            <a:r>
              <a:rPr lang="en-US" altLang="ko-KR" dirty="0" err="1"/>
              <a:t>FileChannel</a:t>
            </a:r>
            <a:r>
              <a:rPr lang="en-US" altLang="ko-KR" dirty="0"/>
              <a:t>, </a:t>
            </a:r>
            <a:r>
              <a:rPr lang="en-US" altLang="ko-KR" dirty="0" err="1"/>
              <a:t>RandomAccessFile</a:t>
            </a:r>
            <a:r>
              <a:rPr lang="en-US" altLang="ko-KR" dirty="0"/>
              <a:t>, </a:t>
            </a:r>
            <a:r>
              <a:rPr lang="en-US" altLang="ko-KR" dirty="0" err="1"/>
              <a:t>ByteBuffer</a:t>
            </a:r>
            <a:r>
              <a:rPr lang="ko-KR" altLang="en-US" dirty="0"/>
              <a:t>를 통해 파일 입출력 방식 변경</a:t>
            </a:r>
            <a:endParaRPr lang="en-US" altLang="ko-KR" dirty="0"/>
          </a:p>
          <a:p>
            <a:pPr lvl="1"/>
            <a:r>
              <a:rPr lang="ko-KR" altLang="en-US" dirty="0"/>
              <a:t>변경 후 학습 시간 지연 해결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10E490-5BC0-4DB1-87F6-370AA463E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37F09A-022A-44B9-AFAD-4F56F50F1FEE}"/>
              </a:ext>
            </a:extLst>
          </p:cNvPr>
          <p:cNvSpPr/>
          <p:nvPr/>
        </p:nvSpPr>
        <p:spPr>
          <a:xfrm>
            <a:off x="738206" y="2129906"/>
            <a:ext cx="1954306" cy="419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/>
                </a:solidFill>
              </a:rPr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2D8DD16-BDA0-4AAB-B9E7-B93D5A52AA27}"/>
              </a:ext>
            </a:extLst>
          </p:cNvPr>
          <p:cNvSpPr/>
          <p:nvPr/>
        </p:nvSpPr>
        <p:spPr>
          <a:xfrm>
            <a:off x="3284183" y="2129905"/>
            <a:ext cx="1954306" cy="419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float[62720]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35D39A2-75EE-495F-84BF-4F2E94C67F6E}"/>
              </a:ext>
            </a:extLst>
          </p:cNvPr>
          <p:cNvSpPr/>
          <p:nvPr/>
        </p:nvSpPr>
        <p:spPr>
          <a:xfrm>
            <a:off x="5830160" y="2129905"/>
            <a:ext cx="1954306" cy="419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TrainingSample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08E9232-D101-4163-8EFF-37C2C4368027}"/>
              </a:ext>
            </a:extLst>
          </p:cNvPr>
          <p:cNvSpPr/>
          <p:nvPr/>
        </p:nvSpPr>
        <p:spPr>
          <a:xfrm>
            <a:off x="2777677" y="22733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A2DAB19-588F-41A8-879F-2DEA4CAE0171}"/>
              </a:ext>
            </a:extLst>
          </p:cNvPr>
          <p:cNvSpPr/>
          <p:nvPr/>
        </p:nvSpPr>
        <p:spPr>
          <a:xfrm>
            <a:off x="5341584" y="22733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F08E0-AF0E-4E41-8B6E-76C9A1FADB0C}"/>
              </a:ext>
            </a:extLst>
          </p:cNvPr>
          <p:cNvSpPr txBox="1"/>
          <p:nvPr/>
        </p:nvSpPr>
        <p:spPr>
          <a:xfrm>
            <a:off x="2261845" y="25968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Interpreter</a:t>
            </a:r>
            <a:r>
              <a:rPr lang="ko-KR" altLang="en-US" sz="1200"/>
              <a:t>로 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75D17-5568-45FB-9ED8-2A66846DDEA0}"/>
              </a:ext>
            </a:extLst>
          </p:cNvPr>
          <p:cNvSpPr txBox="1"/>
          <p:nvPr/>
        </p:nvSpPr>
        <p:spPr>
          <a:xfrm>
            <a:off x="5005695" y="2596837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라벨과 함께 정의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B48560-989D-4DE9-B071-74B6D9C42543}"/>
              </a:ext>
            </a:extLst>
          </p:cNvPr>
          <p:cNvSpPr/>
          <p:nvPr/>
        </p:nvSpPr>
        <p:spPr>
          <a:xfrm>
            <a:off x="8402724" y="2129905"/>
            <a:ext cx="1954306" cy="419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ArrayList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A4310BD-1B04-4C95-BCE1-0245F7AA2508}"/>
              </a:ext>
            </a:extLst>
          </p:cNvPr>
          <p:cNvSpPr/>
          <p:nvPr/>
        </p:nvSpPr>
        <p:spPr>
          <a:xfrm>
            <a:off x="7914148" y="22733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4C6DF-DD49-414B-B205-7975F40A99AE}"/>
              </a:ext>
            </a:extLst>
          </p:cNvPr>
          <p:cNvSpPr txBox="1"/>
          <p:nvPr/>
        </p:nvSpPr>
        <p:spPr>
          <a:xfrm>
            <a:off x="7869631" y="25968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1695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4B19E-7264-4089-85CF-6D763DA3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239BE-52D6-4FF4-8F85-90D096EC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및 스토리지의 데이터 저장 비율 </a:t>
            </a:r>
            <a:endParaRPr lang="en-US" altLang="ko-KR" dirty="0"/>
          </a:p>
          <a:p>
            <a:pPr lvl="1"/>
            <a:r>
              <a:rPr lang="ko-KR" altLang="en-US" dirty="0"/>
              <a:t>메모리의 속도가 스토리지보다 빠름으로 가능한 많은 데이터를 메모리에 저장할수록 빨라야 함</a:t>
            </a:r>
            <a:endParaRPr lang="en-US" altLang="ko-KR" dirty="0"/>
          </a:p>
          <a:p>
            <a:pPr lvl="1"/>
            <a:r>
              <a:rPr lang="en-US" altLang="ko-KR" dirty="0"/>
              <a:t>2100</a:t>
            </a:r>
            <a:r>
              <a:rPr lang="ko-KR" altLang="en-US" dirty="0"/>
              <a:t>장을 메모리에 저장했을 때 학습 불가능 </a:t>
            </a:r>
            <a:r>
              <a:rPr lang="en-US" altLang="ko-KR" dirty="0"/>
              <a:t>– </a:t>
            </a:r>
            <a:r>
              <a:rPr lang="ko-KR" altLang="en-US" dirty="0"/>
              <a:t>반복되는 </a:t>
            </a:r>
            <a:r>
              <a:rPr lang="en-US" altLang="ko-KR" dirty="0"/>
              <a:t>GC</a:t>
            </a:r>
            <a:r>
              <a:rPr lang="ko-KR" altLang="en-US" dirty="0"/>
              <a:t>로 인한 현상</a:t>
            </a:r>
            <a:endParaRPr lang="en-US" altLang="ko-KR" dirty="0"/>
          </a:p>
          <a:p>
            <a:pPr lvl="1"/>
            <a:r>
              <a:rPr lang="ko-KR" altLang="en-US" dirty="0"/>
              <a:t>메모리에 저장할 데이터의 적정량을 찾기 위한 실험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FBAB8-9538-4CDD-89D8-85B4F9D35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51CC1B-7008-417B-9BBC-007E07CBC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4391960">
            <a:extLst>
              <a:ext uri="{FF2B5EF4-FFF2-40B4-BE49-F238E27FC236}">
                <a16:creationId xmlns:a16="http://schemas.microsoft.com/office/drawing/2014/main" id="{CAEAB201-7047-4374-9E81-EE2635BF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16" y="3500114"/>
            <a:ext cx="4644704" cy="249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5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와이드스크린</PresentationFormat>
  <Paragraphs>151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lato</vt:lpstr>
      <vt:lpstr>Arial</vt:lpstr>
      <vt:lpstr>roboto</vt:lpstr>
      <vt:lpstr>맑은 고딕</vt:lpstr>
      <vt:lpstr>Wingdings</vt:lpstr>
      <vt:lpstr>Office 테마</vt:lpstr>
      <vt:lpstr>PowerPoint 프레젠테이션</vt:lpstr>
      <vt:lpstr>Introduction</vt:lpstr>
      <vt:lpstr>Introduction</vt:lpstr>
      <vt:lpstr>Background</vt:lpstr>
      <vt:lpstr>Background</vt:lpstr>
      <vt:lpstr>Background</vt:lpstr>
      <vt:lpstr>Proposed System</vt:lpstr>
      <vt:lpstr>Proposed System</vt:lpstr>
      <vt:lpstr>Proposed System</vt:lpstr>
      <vt:lpstr>Proposed System</vt:lpstr>
      <vt:lpstr>Experiments</vt:lpstr>
      <vt:lpstr>Experiments</vt:lpstr>
      <vt:lpstr>Experiments</vt:lpstr>
      <vt:lpstr>Experiments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2022-04-13T10:07:10Z</dcterms:modified>
</cp:coreProperties>
</file>