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B88C0"/>
    <a:srgbClr val="990000"/>
    <a:srgbClr val="5B9BD5"/>
    <a:srgbClr val="70AD47"/>
    <a:srgbClr val="FFC000"/>
    <a:srgbClr val="ED7D31"/>
    <a:srgbClr val="ED833B"/>
    <a:srgbClr val="A54C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nair.com/booking/getAvailabilityList" TargetMode="External"/><Relationship Id="rId2" Type="http://schemas.openxmlformats.org/officeDocument/2006/relationships/hyperlink" Target="https://www.airbusan.com/web/individual/booking/flightsAv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juair.net/ko/ibe/booking/AvailSearch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juair.net/ko/ibe/booking/AvailSearch.do" TargetMode="External"/><Relationship Id="rId2" Type="http://schemas.openxmlformats.org/officeDocument/2006/relationships/hyperlink" Target="https://www.airbusan.com/web/individual/booking/flightsAv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nair.com/booking/getAvailabilityLis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KCC 2022 </a:t>
            </a:r>
            <a:r>
              <a:rPr lang="ko-KR" altLang="en-US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항공권 및 계획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E2675-F1D0-3B18-AAD1-7C387C23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6/29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D7C18-FBD9-ED06-F560-63BB9EC7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D3987C0-E588-6362-F6E5-76A37D3D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인 기준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B8EE6B-E6C3-C647-6A58-2D47D0C89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4148"/>
              </p:ext>
            </p:extLst>
          </p:nvPr>
        </p:nvGraphicFramePr>
        <p:xfrm>
          <a:off x="385894" y="1614163"/>
          <a:ext cx="9630561" cy="4628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292">
                  <a:extLst>
                    <a:ext uri="{9D8B030D-6E8A-4147-A177-3AD203B41FA5}">
                      <a16:colId xmlns:a16="http://schemas.microsoft.com/office/drawing/2014/main" val="488134032"/>
                    </a:ext>
                  </a:extLst>
                </a:gridCol>
                <a:gridCol w="1656954">
                  <a:extLst>
                    <a:ext uri="{9D8B030D-6E8A-4147-A177-3AD203B41FA5}">
                      <a16:colId xmlns:a16="http://schemas.microsoft.com/office/drawing/2014/main" val="197679718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362567037"/>
                    </a:ext>
                  </a:extLst>
                </a:gridCol>
                <a:gridCol w="2123703">
                  <a:extLst>
                    <a:ext uri="{9D8B030D-6E8A-4147-A177-3AD203B41FA5}">
                      <a16:colId xmlns:a16="http://schemas.microsoft.com/office/drawing/2014/main" val="1293228129"/>
                    </a:ext>
                  </a:extLst>
                </a:gridCol>
                <a:gridCol w="2022573">
                  <a:extLst>
                    <a:ext uri="{9D8B030D-6E8A-4147-A177-3AD203B41FA5}">
                      <a16:colId xmlns:a16="http://schemas.microsoft.com/office/drawing/2014/main" val="2222174744"/>
                    </a:ext>
                  </a:extLst>
                </a:gridCol>
              </a:tblGrid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도착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금액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결제 예상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항공사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57942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06:50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07:55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r>
                        <a:rPr lang="ko-KR" altLang="en-US" sz="2400" u="none" strike="noStrike" dirty="0">
                          <a:effectLst/>
                        </a:rPr>
                        <a:t>인 </a:t>
                      </a:r>
                      <a:r>
                        <a:rPr lang="en-US" altLang="ko-KR" sz="2400" u="none" strike="noStrike" dirty="0">
                          <a:effectLst/>
                        </a:rPr>
                        <a:t>42,250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363,300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에어부산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54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07:25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08:30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</a:t>
                      </a:r>
                      <a:r>
                        <a:rPr lang="ko-KR" altLang="en-US" sz="2400" u="none" strike="noStrike">
                          <a:effectLst/>
                        </a:rPr>
                        <a:t>인 </a:t>
                      </a:r>
                      <a:r>
                        <a:rPr lang="en-US" altLang="ko-KR" sz="2400" u="none" strike="noStrike">
                          <a:effectLst/>
                        </a:rPr>
                        <a:t>53,800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432,600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진에어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88774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07:35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08:35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r>
                        <a:rPr lang="ko-KR" altLang="en-US" sz="2400" u="none" strike="noStrike" dirty="0">
                          <a:effectLst/>
                        </a:rPr>
                        <a:t>인 </a:t>
                      </a:r>
                      <a:r>
                        <a:rPr lang="en-US" altLang="ko-KR" sz="2400" u="none" strike="noStrike" dirty="0">
                          <a:effectLst/>
                        </a:rPr>
                        <a:t>45,500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4472C4"/>
                          </a:solidFill>
                          <a:effectLst/>
                        </a:rPr>
                        <a:t>382,800</a:t>
                      </a:r>
                      <a:endParaRPr lang="en-US" altLang="ko-KR" sz="2400" b="0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에어부산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53639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08:05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09:05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r>
                        <a:rPr lang="ko-KR" altLang="en-US" sz="2400" u="none" strike="noStrike" dirty="0">
                          <a:effectLst/>
                        </a:rPr>
                        <a:t>인 </a:t>
                      </a:r>
                      <a:r>
                        <a:rPr lang="en-US" altLang="ko-KR" sz="2400" u="none" strike="noStrike" dirty="0">
                          <a:effectLst/>
                        </a:rPr>
                        <a:t>57,900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457,200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제주항공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95985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09:10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10:10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r>
                        <a:rPr lang="ko-KR" altLang="en-US" sz="2400" u="none" strike="noStrike" dirty="0">
                          <a:effectLst/>
                        </a:rPr>
                        <a:t>인 </a:t>
                      </a:r>
                      <a:r>
                        <a:rPr lang="en-US" altLang="ko-KR" sz="2400" u="none" strike="noStrike" dirty="0">
                          <a:effectLst/>
                        </a:rPr>
                        <a:t>65,000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499,800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제주항공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32756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11:10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12:15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</a:t>
                      </a:r>
                      <a:r>
                        <a:rPr lang="ko-KR" altLang="en-US" sz="2400" u="none" strike="noStrike">
                          <a:effectLst/>
                        </a:rPr>
                        <a:t>인 </a:t>
                      </a:r>
                      <a:r>
                        <a:rPr lang="en-US" altLang="ko-KR" sz="2400" u="none" strike="noStrike">
                          <a:effectLst/>
                        </a:rPr>
                        <a:t>60,000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469,800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진에어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31620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11:35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12:35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</a:t>
                      </a:r>
                      <a:r>
                        <a:rPr lang="ko-KR" altLang="en-US" sz="2400" u="none" strike="noStrike">
                          <a:effectLst/>
                        </a:rPr>
                        <a:t>인 </a:t>
                      </a:r>
                      <a:r>
                        <a:rPr lang="en-US" altLang="ko-KR" sz="2400" u="none" strike="noStrike">
                          <a:effectLst/>
                        </a:rPr>
                        <a:t>48,750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402,300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에어부산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337061"/>
                  </a:ext>
                </a:extLst>
              </a:tr>
              <a:tr h="5142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12:20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13:20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r>
                        <a:rPr lang="ko-KR" altLang="en-US" sz="2400" u="none" strike="noStrike" dirty="0">
                          <a:effectLst/>
                        </a:rPr>
                        <a:t>인 </a:t>
                      </a:r>
                      <a:r>
                        <a:rPr lang="en-US" altLang="ko-KR" sz="2400" u="none" strike="noStrike" dirty="0">
                          <a:effectLst/>
                        </a:rPr>
                        <a:t>46,400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388,200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제주항공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4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E2675-F1D0-3B18-AAD1-7C387C23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7/1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D7C18-FBD9-ED06-F560-63BB9EC7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EE3ECB-7978-7FC9-96E0-103E5CE0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31255"/>
              </p:ext>
            </p:extLst>
          </p:nvPr>
        </p:nvGraphicFramePr>
        <p:xfrm>
          <a:off x="388533" y="1619075"/>
          <a:ext cx="9630561" cy="4838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292">
                  <a:extLst>
                    <a:ext uri="{9D8B030D-6E8A-4147-A177-3AD203B41FA5}">
                      <a16:colId xmlns:a16="http://schemas.microsoft.com/office/drawing/2014/main" val="484590895"/>
                    </a:ext>
                  </a:extLst>
                </a:gridCol>
                <a:gridCol w="1656954">
                  <a:extLst>
                    <a:ext uri="{9D8B030D-6E8A-4147-A177-3AD203B41FA5}">
                      <a16:colId xmlns:a16="http://schemas.microsoft.com/office/drawing/2014/main" val="1519969864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916649649"/>
                    </a:ext>
                  </a:extLst>
                </a:gridCol>
                <a:gridCol w="2123703">
                  <a:extLst>
                    <a:ext uri="{9D8B030D-6E8A-4147-A177-3AD203B41FA5}">
                      <a16:colId xmlns:a16="http://schemas.microsoft.com/office/drawing/2014/main" val="1393984956"/>
                    </a:ext>
                  </a:extLst>
                </a:gridCol>
                <a:gridCol w="2022573">
                  <a:extLst>
                    <a:ext uri="{9D8B030D-6E8A-4147-A177-3AD203B41FA5}">
                      <a16:colId xmlns:a16="http://schemas.microsoft.com/office/drawing/2014/main" val="388613615"/>
                    </a:ext>
                  </a:extLst>
                </a:gridCol>
              </a:tblGrid>
              <a:tr h="4872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도착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금액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결제 예상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u="none" strike="noStrike" dirty="0">
                          <a:effectLst/>
                        </a:rPr>
                        <a:t>항공사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42" marR="9842" marT="9842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38925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14:55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51,100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416,400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에어부산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710024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57,900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457,200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제주항공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15426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17:30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58,400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460,200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에어부산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36034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16:55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56,800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4472C4"/>
                          </a:solidFill>
                          <a:effectLst/>
                          <a:latin typeface="+mn-ea"/>
                          <a:ea typeface="+mn-ea"/>
                        </a:rPr>
                        <a:t>450,600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진에어</a:t>
                      </a:r>
                      <a:endParaRPr lang="ko-KR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813986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18:40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19:40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62,050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482,100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에어부산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137917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18:40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19:30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57,900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457,200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제주항공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06653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19:40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20:45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73,000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547,800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진에어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8612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21:05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55,480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442,680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에어부산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639271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20:05</a:t>
                      </a:r>
                    </a:p>
                  </a:txBody>
                  <a:tcPr marL="9525" marR="9525" marT="9525" marB="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21:05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67,900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517,200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제주항공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54515"/>
                  </a:ext>
                </a:extLst>
              </a:tr>
            </a:tbl>
          </a:graphicData>
        </a:graphic>
      </p:graphicFrame>
      <p:sp>
        <p:nvSpPr>
          <p:cNvPr id="9" name="내용 개체 틀 10">
            <a:extLst>
              <a:ext uri="{FF2B5EF4-FFF2-40B4-BE49-F238E27FC236}">
                <a16:creationId xmlns:a16="http://schemas.microsoft.com/office/drawing/2014/main" id="{F37B72E4-BA70-6B96-CD19-880830F7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인 기준 </a:t>
            </a:r>
          </a:p>
        </p:txBody>
      </p:sp>
    </p:spTree>
    <p:extLst>
      <p:ext uri="{BB962C8B-B14F-4D97-AF65-F5344CB8AC3E}">
        <p14:creationId xmlns:p14="http://schemas.microsoft.com/office/powerpoint/2010/main" val="31305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0B4B-37C9-793B-981C-C3C014D4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오설록</a:t>
            </a:r>
            <a:r>
              <a:rPr lang="ko-KR" altLang="en-US" dirty="0">
                <a:latin typeface="+mn-ea"/>
                <a:ea typeface="+mn-ea"/>
              </a:rPr>
              <a:t> 녹차박물관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E526F-8C03-3572-9016-9964C401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오설록</a:t>
            </a:r>
            <a:r>
              <a:rPr lang="ko-KR" altLang="en-US" dirty="0"/>
              <a:t> 녹차박물관</a:t>
            </a:r>
            <a:endParaRPr lang="en-US" altLang="ko-KR" dirty="0"/>
          </a:p>
          <a:p>
            <a:pPr lvl="1"/>
            <a:r>
              <a:rPr lang="ko-KR" altLang="en-US" dirty="0"/>
              <a:t>시대별 찻잔</a:t>
            </a:r>
            <a:r>
              <a:rPr lang="en-US" altLang="ko-KR" dirty="0"/>
              <a:t>, </a:t>
            </a:r>
            <a:r>
              <a:rPr lang="ko-KR" altLang="en-US" dirty="0"/>
              <a:t>녹차제조공정 등 전시 및 녹차 밭</a:t>
            </a:r>
            <a:r>
              <a:rPr lang="en-US" altLang="ko-KR" dirty="0"/>
              <a:t>,</a:t>
            </a:r>
            <a:r>
              <a:rPr lang="ko-KR" altLang="en-US" dirty="0"/>
              <a:t> 산책로</a:t>
            </a:r>
            <a:endParaRPr lang="en-US" altLang="ko-KR" dirty="0"/>
          </a:p>
          <a:p>
            <a:pPr lvl="1"/>
            <a:r>
              <a:rPr lang="ko-KR" altLang="en-US" dirty="0"/>
              <a:t>연중무휴</a:t>
            </a:r>
            <a:r>
              <a:rPr lang="en-US" altLang="ko-KR" dirty="0"/>
              <a:t>, 09:00~18:00 (</a:t>
            </a:r>
            <a:r>
              <a:rPr lang="ko-KR" altLang="en-US" dirty="0" err="1"/>
              <a:t>하절기</a:t>
            </a:r>
            <a:r>
              <a:rPr lang="ko-KR" altLang="en-US" dirty="0"/>
              <a:t> </a:t>
            </a:r>
            <a:r>
              <a:rPr lang="en-US" altLang="ko-KR" dirty="0"/>
              <a:t>19:00)</a:t>
            </a:r>
          </a:p>
          <a:p>
            <a:pPr lvl="1"/>
            <a:r>
              <a:rPr lang="ko-KR" altLang="en-US" dirty="0"/>
              <a:t>관람료 무료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5828-8B8D-A6C8-2117-E850813A5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F27EE-D406-E589-F81B-FF5EE0235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3" r="7308"/>
          <a:stretch/>
        </p:blipFill>
        <p:spPr>
          <a:xfrm>
            <a:off x="7935616" y="896368"/>
            <a:ext cx="3218340" cy="192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EE7C0-0F92-EF59-41BA-B50D47FDA738}"/>
              </a:ext>
            </a:extLst>
          </p:cNvPr>
          <p:cNvSpPr txBox="1"/>
          <p:nvPr/>
        </p:nvSpPr>
        <p:spPr>
          <a:xfrm>
            <a:off x="351142" y="6309278"/>
            <a:ext cx="6128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 </a:t>
            </a:r>
            <a:r>
              <a:rPr lang="ko-KR" altLang="en-US" sz="900" dirty="0"/>
              <a:t>https://kimsujung.tistory.com/1150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F819A7-9164-8AA0-AB5F-239F65DF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2" y="3010635"/>
            <a:ext cx="5357633" cy="33121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876F96-01C5-0736-4498-A3D68CC0C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51" y="3007026"/>
            <a:ext cx="5064257" cy="33157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2AA713-7806-2E06-4103-CE9141FDDC2F}"/>
              </a:ext>
            </a:extLst>
          </p:cNvPr>
          <p:cNvSpPr txBox="1"/>
          <p:nvPr/>
        </p:nvSpPr>
        <p:spPr>
          <a:xfrm>
            <a:off x="5623900" y="6295786"/>
            <a:ext cx="6128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https://m.blog.naver.com/PostView.naver?isHttpsRedirect=true&amp;blogId=erumyang&amp;logNo=220994671689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87D50-968B-2E3D-706D-DECABE0CC16F}"/>
              </a:ext>
            </a:extLst>
          </p:cNvPr>
          <p:cNvSpPr txBox="1"/>
          <p:nvPr/>
        </p:nvSpPr>
        <p:spPr>
          <a:xfrm>
            <a:off x="7896455" y="2812343"/>
            <a:ext cx="6128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https://www.google.co.kr/maps/?hl=ko</a:t>
            </a:r>
          </a:p>
        </p:txBody>
      </p:sp>
    </p:spTree>
    <p:extLst>
      <p:ext uri="{BB962C8B-B14F-4D97-AF65-F5344CB8AC3E}">
        <p14:creationId xmlns:p14="http://schemas.microsoft.com/office/powerpoint/2010/main" val="6129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9BDB8-16C2-B3A2-2DDE-0635BF43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쇠소깍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51B475-6EC9-0336-33F4-0055AE38D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816B4-69A7-7FC8-536B-82529D61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868987"/>
            <a:ext cx="5631197" cy="3522834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A5BD777-FE5A-92D8-685D-C8F1D816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카약</a:t>
            </a:r>
            <a:r>
              <a:rPr lang="en-US" altLang="ko-KR" dirty="0"/>
              <a:t>, </a:t>
            </a:r>
            <a:r>
              <a:rPr lang="ko-KR" altLang="en-US" dirty="0" err="1"/>
              <a:t>테우</a:t>
            </a:r>
            <a:r>
              <a:rPr lang="ko-KR" altLang="en-US" dirty="0"/>
              <a:t> 이용 가능</a:t>
            </a:r>
            <a:endParaRPr lang="en-US" altLang="ko-KR" dirty="0"/>
          </a:p>
          <a:p>
            <a:pPr lvl="1"/>
            <a:r>
              <a:rPr lang="ko-KR" altLang="en-US" dirty="0" err="1"/>
              <a:t>카약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척</a:t>
            </a:r>
            <a:r>
              <a:rPr lang="en-US" altLang="ko-KR" dirty="0"/>
              <a:t>, 20,000,</a:t>
            </a:r>
            <a:r>
              <a:rPr lang="ko-KR" altLang="en-US" dirty="0"/>
              <a:t> </a:t>
            </a:r>
            <a:r>
              <a:rPr lang="ko-KR" altLang="en-US" dirty="0" err="1"/>
              <a:t>테우</a:t>
            </a:r>
            <a:r>
              <a:rPr lang="ko-KR" altLang="en-US" dirty="0"/>
              <a:t> </a:t>
            </a:r>
            <a:r>
              <a:rPr lang="en-US" altLang="ko-KR" dirty="0"/>
              <a:t>8000</a:t>
            </a:r>
            <a:r>
              <a:rPr lang="ko-KR" altLang="en-US" dirty="0"/>
              <a:t>원 </a:t>
            </a:r>
            <a:endParaRPr lang="en-US" altLang="ko-KR" dirty="0"/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25</a:t>
            </a:r>
            <a:r>
              <a:rPr lang="ko-KR" altLang="en-US" dirty="0"/>
              <a:t>분</a:t>
            </a:r>
            <a:r>
              <a:rPr lang="en-US" altLang="ko-KR" dirty="0"/>
              <a:t>, 40</a:t>
            </a:r>
            <a:r>
              <a:rPr lang="ko-KR" altLang="en-US" dirty="0"/>
              <a:t>분 소요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14251D-AE80-07D2-A5B4-124B1FEF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458" y="2019236"/>
            <a:ext cx="670653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4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와이드스크린</PresentationFormat>
  <Paragraphs>119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roboto</vt:lpstr>
      <vt:lpstr>맑은 고딕</vt:lpstr>
      <vt:lpstr>lato</vt:lpstr>
      <vt:lpstr>Wingdings</vt:lpstr>
      <vt:lpstr>Arial</vt:lpstr>
      <vt:lpstr>Office 테마</vt:lpstr>
      <vt:lpstr>PowerPoint 프레젠테이션</vt:lpstr>
      <vt:lpstr>6/29</vt:lpstr>
      <vt:lpstr>7/1</vt:lpstr>
      <vt:lpstr>오설록 녹차박물관</vt:lpstr>
      <vt:lpstr>쇠소깍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2022-05-18T07:55:46Z</dcterms:modified>
</cp:coreProperties>
</file>