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  <p1510:client id="{FCD3E685-7FC2-4BDF-9F5C-91237A2D37B5}" v="317" dt="2022-08-31T00:56:42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00" d="100"/>
          <a:sy n="100" d="100"/>
        </p:scale>
        <p:origin x="108" y="390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tudy\Studied_in_NOSLab\Ceph\rados%20benc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tudy\Studied_in_NOSLab\Ceph\rados%20benc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tudy\Studied_in_NOSLab\Ceph\rados%20bench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Ceph\rados%20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/>
              <a:t>Write</a:t>
            </a:r>
            <a:r>
              <a:rPr lang="en-US" altLang="ko-KR" b="1" baseline="0"/>
              <a:t> Benchmark</a:t>
            </a:r>
            <a:endParaRPr lang="ko-KR" alt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4665572934615499E-2"/>
          <c:y val="1.9670054765241429E-2"/>
          <c:w val="0.94885398901382501"/>
          <c:h val="0.76088645042412828"/>
        </c:manualLayout>
      </c:layout>
      <c:lineChart>
        <c:grouping val="standard"/>
        <c:varyColors val="0"/>
        <c:ser>
          <c:idx val="10"/>
          <c:order val="4"/>
          <c:tx>
            <c:v>180 sec 4MB 16thread (3 osds)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strRef>
              <c:f>(Sheet1!$B$13,Sheet1!$B$17,Sheet1!$B$19,Sheet1!$B$21)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  <c:extLst xmlns:c15="http://schemas.microsoft.com/office/drawing/2012/chart"/>
            </c:strRef>
          </c:cat>
          <c:val>
            <c:numRef>
              <c:f>(Sheet1!$Z$13,Sheet1!$Z$17,Sheet1!$Z$19,Sheet1!$Z$21)</c:f>
              <c:numCache>
                <c:formatCode>0.0_);[Red]\(0.0\)</c:formatCode>
                <c:ptCount val="4"/>
                <c:pt idx="0">
                  <c:v>11.220066666666668</c:v>
                </c:pt>
                <c:pt idx="1">
                  <c:v>2</c:v>
                </c:pt>
                <c:pt idx="2">
                  <c:v>4.333333333333333</c:v>
                </c:pt>
                <c:pt idx="3">
                  <c:v>5.6954099999999999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9996-4D7B-ADF0-0ABFD574D602}"/>
            </c:ext>
          </c:extLst>
        </c:ser>
        <c:ser>
          <c:idx val="11"/>
          <c:order val="5"/>
          <c:tx>
            <c:v>180 sec 1MB 16thread (3 osds)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strRef>
              <c:f>(Sheet1!$B$13,Sheet1!$B$17,Sheet1!$B$19,Sheet1!$B$21)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  <c:extLst xmlns:c15="http://schemas.microsoft.com/office/drawing/2012/chart"/>
            </c:strRef>
          </c:cat>
          <c:val>
            <c:numRef>
              <c:f>(Sheet1!$AE$13,Sheet1!$AE$17,Sheet1!$AE$19,Sheet1!$AE$21)</c:f>
              <c:numCache>
                <c:formatCode>0.0_);[Red]\(0.0\)</c:formatCode>
                <c:ptCount val="4"/>
                <c:pt idx="0">
                  <c:v>11.218033333333333</c:v>
                </c:pt>
                <c:pt idx="1">
                  <c:v>11</c:v>
                </c:pt>
                <c:pt idx="2">
                  <c:v>12.666666666666666</c:v>
                </c:pt>
                <c:pt idx="3">
                  <c:v>1.4254999999999998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9996-4D7B-ADF0-0ABFD574D602}"/>
            </c:ext>
          </c:extLst>
        </c:ser>
        <c:ser>
          <c:idx val="4"/>
          <c:order val="10"/>
          <c:tx>
            <c:v>180 sec 4MB 16thread (6 osds)</c:v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(Sheet1!$AG$13,Sheet1!$AG$17,Sheet1!$AG$19,Sheet1!$AG$21)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  <c:extLst xmlns:c15="http://schemas.microsoft.com/office/drawing/2012/chart"/>
            </c:strRef>
          </c:cat>
          <c:val>
            <c:numRef>
              <c:f>(Sheet1!$BE$13,Sheet1!$BE$17,Sheet1!$BE$19,Sheet1!$BE$21)</c:f>
              <c:numCache>
                <c:formatCode>0.0_);[Red]\(0.0\)</c:formatCode>
                <c:ptCount val="4"/>
                <c:pt idx="0">
                  <c:v>6.5139533333333333</c:v>
                </c:pt>
                <c:pt idx="1">
                  <c:v>1.3333333333333333</c:v>
                </c:pt>
                <c:pt idx="2">
                  <c:v>4</c:v>
                </c:pt>
                <c:pt idx="3">
                  <c:v>10.271013333333334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2-9996-4D7B-ADF0-0ABFD574D602}"/>
            </c:ext>
          </c:extLst>
        </c:ser>
        <c:ser>
          <c:idx val="5"/>
          <c:order val="11"/>
          <c:tx>
            <c:v>180 sec 1MB 16thread (6 osds)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(Sheet1!$AG$13,Sheet1!$AG$17,Sheet1!$AG$19,Sheet1!$AG$21)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  <c:extLst xmlns:c15="http://schemas.microsoft.com/office/drawing/2012/chart"/>
            </c:strRef>
          </c:cat>
          <c:val>
            <c:numRef>
              <c:f>(Sheet1!$BJ$13,Sheet1!$BJ$17,Sheet1!$BJ$19,Sheet1!$BJ$21)</c:f>
              <c:numCache>
                <c:formatCode>0.0_);[Red]\(0.0\)</c:formatCode>
                <c:ptCount val="4"/>
                <c:pt idx="0">
                  <c:v>10.749699999999999</c:v>
                </c:pt>
                <c:pt idx="1">
                  <c:v>10</c:v>
                </c:pt>
                <c:pt idx="2">
                  <c:v>13.333333333333334</c:v>
                </c:pt>
                <c:pt idx="3">
                  <c:v>1.57796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3-9996-4D7B-ADF0-0ABFD574D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4087072"/>
        <c:axId val="1804083328"/>
        <c:extLst>
          <c:ext xmlns:c15="http://schemas.microsoft.com/office/drawing/2012/chart" uri="{02D57815-91ED-43cb-92C2-25804820EDAC}">
            <c15:filteredLineSeries>
              <c15:ser>
                <c:idx val="6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Sheet1!$C$6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>
                    <a:solidFill>
                      <a:srgbClr val="0070C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(Sheet1!$B$13,Sheet1!$B$17,Sheet1!$B$19,Sheet1!$B$21)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(Sheet1!$F$13,Sheet1!$F$17,Sheet1!$F$19,Sheet1!$F$21)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10.966499999999998</c:v>
                      </c:pt>
                      <c:pt idx="1">
                        <c:v>2</c:v>
                      </c:pt>
                      <c:pt idx="2">
                        <c:v>5.333333333333333</c:v>
                      </c:pt>
                      <c:pt idx="3">
                        <c:v>5.7112133333333333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9996-4D7B-ADF0-0ABFD574D602}"/>
                  </c:ext>
                </c:extLst>
              </c15:ser>
            </c15:filteredLineSeries>
            <c15:filteredLineSeries>
              <c15:ser>
                <c:idx val="7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Sheet1!$H$6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>
                    <a:solidFill>
                      <a:srgbClr val="C0000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(Sheet1!$B$13,Sheet1!$B$17,Sheet1!$B$19,Sheet1!$B$21)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(Sheet1!$K$13,Sheet1!$K$17,Sheet1!$K$19,Sheet1!$K$21)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10.889333333333333</c:v>
                      </c:pt>
                      <c:pt idx="1">
                        <c:v>10.333333333333334</c:v>
                      </c:pt>
                      <c:pt idx="2">
                        <c:v>12</c:v>
                      </c:pt>
                      <c:pt idx="3">
                        <c:v>1.4416833333333334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9996-4D7B-ADF0-0ABFD574D602}"/>
                  </c:ext>
                </c:extLst>
              </c15:ser>
            </c15:filteredLineSeries>
            <c15:filteredLineSeries>
              <c15:ser>
                <c:idx val="8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Sheet1!$M$6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>
                    <a:solidFill>
                      <a:srgbClr val="0070C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(Sheet1!$B$13,Sheet1!$B$17,Sheet1!$B$19,Sheet1!$B$21)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(Sheet1!$P$13,Sheet1!$P$17,Sheet1!$P$19,Sheet1!$P$21)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11.218300000000001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5.6433099999999996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96-4D7B-ADF0-0ABFD574D602}"/>
                  </c:ext>
                </c:extLst>
              </c15:ser>
            </c15:filteredLineSeries>
            <c15:filteredLineSeries>
              <c15:ser>
                <c:idx val="9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Sheet1!$R$6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>
                    <a:solidFill>
                      <a:srgbClr val="C0000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(Sheet1!$B$13,Sheet1!$B$17,Sheet1!$B$19,Sheet1!$B$21)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(Sheet1!$U$13,Sheet1!$U$17,Sheet1!$U$19,Sheet1!$U$21)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11.216533333333333</c:v>
                      </c:pt>
                      <c:pt idx="1">
                        <c:v>11</c:v>
                      </c:pt>
                      <c:pt idx="2">
                        <c:v>13</c:v>
                      </c:pt>
                      <c:pt idx="3">
                        <c:v>1.4222866666666667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9996-4D7B-ADF0-0ABFD574D602}"/>
                  </c:ext>
                </c:extLst>
              </c15:ser>
            </c15:filteredLineSeries>
            <c15:filteredLineSeries>
              <c15:ser>
                <c:idx val="0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Sheet1!$AH$6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7030A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(Sheet1!$AG$13,Sheet1!$AG$17,Sheet1!$AG$19,Sheet1!$AG$21)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(Sheet1!$AK$13,Sheet1!$AK$17,Sheet1!$AK$19,Sheet1!$AK$21)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8.1301699999999997</c:v>
                      </c:pt>
                      <c:pt idx="1">
                        <c:v>1.6666666666666667</c:v>
                      </c:pt>
                      <c:pt idx="2">
                        <c:v>3</c:v>
                      </c:pt>
                      <c:pt idx="3">
                        <c:v>7.8308533333333337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9996-4D7B-ADF0-0ABFD574D602}"/>
                  </c:ext>
                </c:extLst>
              </c15:ser>
            </c15:filteredLineSeries>
            <c15:filteredLineSeries>
              <c15:ser>
                <c:idx val="1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Sheet1!$AM$6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FFC00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(Sheet1!$AG$13,Sheet1!$AG$17,Sheet1!$AG$19,Sheet1!$AG$21)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(Sheet1!$AP$13,Sheet1!$AP$17,Sheet1!$AP$19,Sheet1!$AP$21)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10.762833333333333</c:v>
                      </c:pt>
                      <c:pt idx="1">
                        <c:v>10</c:v>
                      </c:pt>
                      <c:pt idx="2">
                        <c:v>13</c:v>
                      </c:pt>
                      <c:pt idx="3">
                        <c:v>1.4713566666666669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9996-4D7B-ADF0-0ABFD574D602}"/>
                  </c:ext>
                </c:extLst>
              </c15:ser>
            </c15:filteredLineSeries>
            <c15:filteredLineSeries>
              <c15:ser>
                <c:idx val="2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Sheet1!$AR$6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7030A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(Sheet1!$AG$13,Sheet1!$AG$17,Sheet1!$AG$19,Sheet1!$AG$21)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(Sheet1!$AU$13,Sheet1!$AU$17,Sheet1!$AU$19,Sheet1!$AU$21)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11.076500000000001</c:v>
                      </c:pt>
                      <c:pt idx="1">
                        <c:v>2</c:v>
                      </c:pt>
                      <c:pt idx="2">
                        <c:v>5</c:v>
                      </c:pt>
                      <c:pt idx="3">
                        <c:v>5.7443766666666676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9996-4D7B-ADF0-0ABFD574D602}"/>
                  </c:ext>
                </c:extLst>
              </c15:ser>
            </c15:filteredLineSeries>
            <c15:filteredLineSeries>
              <c15:ser>
                <c:idx val="3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Sheet1!$AW$6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FFC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(Sheet1!$AG$13,Sheet1!$AG$17,Sheet1!$AG$19,Sheet1!$AG$21)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(Sheet1!$AZ$13,Sheet1!$AZ$17,Sheet1!$AZ$19,Sheet1!$AZ$21)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8.158949999999999</c:v>
                      </c:pt>
                      <c:pt idx="1">
                        <c:v>10</c:v>
                      </c:pt>
                      <c:pt idx="2">
                        <c:v>16.666666666666668</c:v>
                      </c:pt>
                      <c:pt idx="3">
                        <c:v>1.4874966666666667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9996-4D7B-ADF0-0ABFD574D602}"/>
                  </c:ext>
                </c:extLst>
              </c15:ser>
            </c15:filteredLineSeries>
          </c:ext>
        </c:extLst>
      </c:lineChart>
      <c:catAx>
        <c:axId val="180408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4083328"/>
        <c:crosses val="autoZero"/>
        <c:auto val="1"/>
        <c:lblAlgn val="ctr"/>
        <c:lblOffset val="100"/>
        <c:noMultiLvlLbl val="0"/>
      </c:catAx>
      <c:valAx>
        <c:axId val="180408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4087072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Read </a:t>
            </a:r>
            <a:r>
              <a:rPr lang="en-US" altLang="ko-KR" dirty="0" err="1"/>
              <a:t>Benchmakr</a:t>
            </a:r>
            <a:r>
              <a:rPr lang="en-US" altLang="ko-KR" baseline="0" dirty="0"/>
              <a:t> (rand) 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0"/>
          <c:order val="4"/>
          <c:tx>
            <c:strRef>
              <c:f>Sheet1!$BB$27</c:f>
              <c:strCache>
                <c:ptCount val="1"/>
                <c:pt idx="0">
                  <c:v>180 sec 4MB 16thred (6osds)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strRef>
              <c:f>(Sheet1!$AG$33:$AG$34,Sheet1!$AG$36,Sheet1!$AG$38)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(Sheet1!$BE$33:$BE$34,Sheet1!$BE$36,Sheet1!$BE$38)</c:f>
              <c:numCache>
                <c:formatCode>0.0_);[Red]\(0.0\)</c:formatCode>
                <c:ptCount val="4"/>
                <c:pt idx="0">
                  <c:v>10.795666666666667</c:v>
                </c:pt>
                <c:pt idx="1">
                  <c:v>2</c:v>
                </c:pt>
                <c:pt idx="2">
                  <c:v>5</c:v>
                </c:pt>
                <c:pt idx="3">
                  <c:v>5.9318166666666672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0E-44BE-9D46-2020D399C4BE}"/>
            </c:ext>
          </c:extLst>
        </c:ser>
        <c:ser>
          <c:idx val="11"/>
          <c:order val="5"/>
          <c:tx>
            <c:strRef>
              <c:f>Sheet1!$BG$27</c:f>
              <c:strCache>
                <c:ptCount val="1"/>
                <c:pt idx="0">
                  <c:v>180 sec 1MB 16thred (6 osds)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(Sheet1!$AG$33:$AG$34,Sheet1!$AG$36,Sheet1!$AG$38)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(Sheet1!$BJ$33:$BJ$34,Sheet1!$BJ$36,Sheet1!$BJ$38)</c:f>
              <c:numCache>
                <c:formatCode>0.0_);[Red]\(0.0\)</c:formatCode>
                <c:ptCount val="4"/>
                <c:pt idx="0">
                  <c:v>7.6282393333333331</c:v>
                </c:pt>
                <c:pt idx="1">
                  <c:v>10</c:v>
                </c:pt>
                <c:pt idx="2">
                  <c:v>12.666666666666666</c:v>
                </c:pt>
                <c:pt idx="3">
                  <c:v>1.4690900000000002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0E-44BE-9D46-2020D399C4BE}"/>
            </c:ext>
          </c:extLst>
        </c:ser>
        <c:ser>
          <c:idx val="4"/>
          <c:order val="10"/>
          <c:tx>
            <c:strRef>
              <c:f>Sheet1!$W$27</c:f>
              <c:strCache>
                <c:ptCount val="1"/>
                <c:pt idx="0">
                  <c:v>180 sec 4MB 16thred (3osds)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(Sheet1!$B$33:$B$34,Sheet1!$B$36,Sheet1!$B$38)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(Sheet1!$Z$33:$Z$34,Sheet1!$Z$36,Sheet1!$Z$38)</c:f>
              <c:numCache>
                <c:formatCode>0.0_);[Red]\(0.0\)</c:formatCode>
                <c:ptCount val="4"/>
                <c:pt idx="0">
                  <c:v>4.1552666666666669</c:v>
                </c:pt>
                <c:pt idx="1">
                  <c:v>1</c:v>
                </c:pt>
                <c:pt idx="2">
                  <c:v>2</c:v>
                </c:pt>
                <c:pt idx="3">
                  <c:v>15.262533333333336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0E-44BE-9D46-2020D399C4BE}"/>
            </c:ext>
          </c:extLst>
        </c:ser>
        <c:ser>
          <c:idx val="5"/>
          <c:order val="11"/>
          <c:tx>
            <c:strRef>
              <c:f>Sheet1!$AB$27</c:f>
              <c:strCache>
                <c:ptCount val="1"/>
                <c:pt idx="0">
                  <c:v>180 sec 1MB 16thred (3osds)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(Sheet1!$B$33:$B$34,Sheet1!$B$36,Sheet1!$B$38)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(Sheet1!$AE$33:$AE$34,Sheet1!$AE$36,Sheet1!$AE$38)</c:f>
              <c:numCache>
                <c:formatCode>0.0_);[Red]\(0.0\)</c:formatCode>
                <c:ptCount val="4"/>
                <c:pt idx="0">
                  <c:v>10.850333333333333</c:v>
                </c:pt>
                <c:pt idx="1">
                  <c:v>10</c:v>
                </c:pt>
                <c:pt idx="2">
                  <c:v>12</c:v>
                </c:pt>
                <c:pt idx="3">
                  <c:v>1.4738333333333333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D0E-44BE-9D46-2020D399C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4365568"/>
        <c:axId val="1794365984"/>
        <c:extLst>
          <c:ext xmlns:c15="http://schemas.microsoft.com/office/drawing/2012/chart" uri="{02D57815-91ED-43cb-92C2-25804820EDAC}">
            <c15:filteredLineSeries>
              <c15:ser>
                <c:idx val="6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Sheet1!$AH$27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>
                    <a:solidFill>
                      <a:srgbClr val="7030A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(Sheet1!$AG$33:$AG$34,Sheet1!$AG$36,Sheet1!$AG$38)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(Sheet1!$AK$33:$AK$34,Sheet1!$AK$36,Sheet1!$AK$38)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11.202066666666667</c:v>
                      </c:pt>
                      <c:pt idx="1">
                        <c:v>2</c:v>
                      </c:pt>
                      <c:pt idx="2">
                        <c:v>5</c:v>
                      </c:pt>
                      <c:pt idx="3">
                        <c:v>5.4606433333333335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8D0E-44BE-9D46-2020D399C4BE}"/>
                  </c:ext>
                </c:extLst>
              </c15:ser>
            </c15:filteredLineSeries>
            <c15:filteredLineSeries>
              <c15:ser>
                <c:idx val="7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Sheet1!$AM$27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>
                    <a:solidFill>
                      <a:srgbClr val="FFC00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(Sheet1!$AG$33:$AG$34,Sheet1!$AG$36,Sheet1!$AG$38)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(Sheet1!$AP$33:$AP$34,Sheet1!$AP$36,Sheet1!$AP$38)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10.767533333333333</c:v>
                      </c:pt>
                      <c:pt idx="1">
                        <c:v>10</c:v>
                      </c:pt>
                      <c:pt idx="2">
                        <c:v>12.666666666666666</c:v>
                      </c:pt>
                      <c:pt idx="3">
                        <c:v>1.4643933333333334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8D0E-44BE-9D46-2020D399C4BE}"/>
                  </c:ext>
                </c:extLst>
              </c15:ser>
            </c15:filteredLineSeries>
            <c15:filteredLineSeries>
              <c15:ser>
                <c:idx val="8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Sheet1!$AR$27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>
                    <a:solidFill>
                      <a:srgbClr val="7030A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(Sheet1!$AG$33:$AG$34,Sheet1!$AG$36,Sheet1!$AG$38)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(Sheet1!$AU$33:$AU$34,Sheet1!$AU$36,Sheet1!$AU$38)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11.203066666666667</c:v>
                      </c:pt>
                      <c:pt idx="1">
                        <c:v>2</c:v>
                      </c:pt>
                      <c:pt idx="2">
                        <c:v>5.333333333333333</c:v>
                      </c:pt>
                      <c:pt idx="3">
                        <c:v>5.6488466666666666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8D0E-44BE-9D46-2020D399C4BE}"/>
                  </c:ext>
                </c:extLst>
              </c15:ser>
            </c15:filteredLineSeries>
            <c15:filteredLineSeries>
              <c15:ser>
                <c:idx val="9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Sheet1!$AW$27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>
                    <a:solidFill>
                      <a:srgbClr val="FFC00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(Sheet1!$AG$33:$AG$34,Sheet1!$AG$36,Sheet1!$AG$38)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(Sheet1!$AZ$33:$AZ$34,Sheet1!$AZ$36,Sheet1!$AZ$38)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11.198766666666666</c:v>
                      </c:pt>
                      <c:pt idx="1">
                        <c:v>11</c:v>
                      </c:pt>
                      <c:pt idx="2">
                        <c:v>13</c:v>
                      </c:pt>
                      <c:pt idx="3">
                        <c:v>1.4277666666666666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8D0E-44BE-9D46-2020D399C4BE}"/>
                  </c:ext>
                </c:extLst>
              </c15:ser>
            </c15:filteredLineSeries>
            <c15:filteredLineSeries>
              <c15:ser>
                <c:idx val="0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Sheet1!$C$27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00206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(Sheet1!$F$33:$F$34,Sheet1!$F$36,Sheet1!$F$38)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11.193266666666668</c:v>
                      </c:pt>
                      <c:pt idx="1">
                        <c:v>2</c:v>
                      </c:pt>
                      <c:pt idx="2">
                        <c:v>3.6666666666666665</c:v>
                      </c:pt>
                      <c:pt idx="3">
                        <c:v>5.4000950000000003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8D0E-44BE-9D46-2020D399C4BE}"/>
                  </c:ext>
                </c:extLst>
              </c15:ser>
            </c15:filteredLineSeries>
            <c15:filteredLineSeries>
              <c15:ser>
                <c:idx val="1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Sheet1!$H$27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C0000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(Sheet1!$K$33:$K$34,Sheet1!$K$36,Sheet1!$K$38)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11.188899999999999</c:v>
                      </c:pt>
                      <c:pt idx="1">
                        <c:v>11</c:v>
                      </c:pt>
                      <c:pt idx="2">
                        <c:v>12.333333333333334</c:v>
                      </c:pt>
                      <c:pt idx="3">
                        <c:v>1.4080366666666666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8D0E-44BE-9D46-2020D399C4BE}"/>
                  </c:ext>
                </c:extLst>
              </c15:ser>
            </c15:filteredLineSeries>
            <c15:filteredLineSeries>
              <c15:ser>
                <c:idx val="2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Sheet1!$M$27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00206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(Sheet1!$P$33:$P$34,Sheet1!$P$36,Sheet1!$P$38)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4.1964266666666665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14.806966666666668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8D0E-44BE-9D46-2020D399C4BE}"/>
                  </c:ext>
                </c:extLst>
              </c15:ser>
            </c15:filteredLineSeries>
            <c15:filteredLineSeries>
              <c15:ser>
                <c:idx val="3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Sheet1!$R$27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C00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(Sheet1!$U$33:$U$34,Sheet1!$U$36,Sheet1!$U$38)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11.200266666666666</c:v>
                      </c:pt>
                      <c:pt idx="1">
                        <c:v>11</c:v>
                      </c:pt>
                      <c:pt idx="2">
                        <c:v>12.666666666666666</c:v>
                      </c:pt>
                      <c:pt idx="3">
                        <c:v>1.4241733333333333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8D0E-44BE-9D46-2020D399C4BE}"/>
                  </c:ext>
                </c:extLst>
              </c15:ser>
            </c15:filteredLineSeries>
          </c:ext>
        </c:extLst>
      </c:lineChart>
      <c:catAx>
        <c:axId val="179436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4365984"/>
        <c:crosses val="autoZero"/>
        <c:auto val="1"/>
        <c:lblAlgn val="ctr"/>
        <c:lblOffset val="100"/>
        <c:noMultiLvlLbl val="0"/>
      </c:catAx>
      <c:valAx>
        <c:axId val="179436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436556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Read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Banchmark</a:t>
            </a:r>
            <a:r>
              <a:rPr lang="en-US" altLang="ko-KR" baseline="0" dirty="0"/>
              <a:t> (seq)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0"/>
          <c:order val="4"/>
          <c:tx>
            <c:strRef>
              <c:f>Sheet1!$W$43</c:f>
              <c:strCache>
                <c:ptCount val="1"/>
                <c:pt idx="0">
                  <c:v>180 sec 4MB 16thred (3osds)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cat>
            <c:strRef>
              <c:f>(Sheet1!$B$33:$B$34,Sheet1!$B$36,Sheet1!$B$38)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(Sheet1!$Z$33:$Z$34,Sheet1!$Z$36,Sheet1!$Z$38)</c:f>
              <c:numCache>
                <c:formatCode>0.0_);[Red]\(0.0\)</c:formatCode>
                <c:ptCount val="4"/>
                <c:pt idx="0">
                  <c:v>4.1552666666666669</c:v>
                </c:pt>
                <c:pt idx="1">
                  <c:v>1</c:v>
                </c:pt>
                <c:pt idx="2">
                  <c:v>2</c:v>
                </c:pt>
                <c:pt idx="3">
                  <c:v>15.262533333333336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1-4910-9448-E9E10A7EBA22}"/>
            </c:ext>
          </c:extLst>
        </c:ser>
        <c:ser>
          <c:idx val="11"/>
          <c:order val="5"/>
          <c:tx>
            <c:strRef>
              <c:f>Sheet1!$AB$43</c:f>
              <c:strCache>
                <c:ptCount val="1"/>
                <c:pt idx="0">
                  <c:v>180 sec 1MB 16thred (3osds)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strRef>
              <c:f>(Sheet1!$B$33:$B$34,Sheet1!$B$36,Sheet1!$B$38)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(Sheet1!$AE$33:$AE$34,Sheet1!$AE$36,Sheet1!$AE$38)</c:f>
              <c:numCache>
                <c:formatCode>0.0_);[Red]\(0.0\)</c:formatCode>
                <c:ptCount val="4"/>
                <c:pt idx="0">
                  <c:v>10.850333333333333</c:v>
                </c:pt>
                <c:pt idx="1">
                  <c:v>10</c:v>
                </c:pt>
                <c:pt idx="2">
                  <c:v>12</c:v>
                </c:pt>
                <c:pt idx="3">
                  <c:v>1.4738333333333333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1-4910-9448-E9E10A7EBA22}"/>
            </c:ext>
          </c:extLst>
        </c:ser>
        <c:ser>
          <c:idx val="4"/>
          <c:order val="10"/>
          <c:tx>
            <c:strRef>
              <c:f>Sheet1!$BB$43</c:f>
              <c:strCache>
                <c:ptCount val="1"/>
                <c:pt idx="0">
                  <c:v>180 sec 4MB 16thred (6 osds)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(Sheet1!$AG$49:$AG$50,Sheet1!$AG$52,Sheet1!$AG$54)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(Sheet1!$BE$49:$BE$50,Sheet1!$BE$52,Sheet1!$BE$54)</c:f>
              <c:numCache>
                <c:formatCode>0.0_);[Red]\(0.0\)</c:formatCode>
                <c:ptCount val="4"/>
                <c:pt idx="0">
                  <c:v>11.1731</c:v>
                </c:pt>
                <c:pt idx="1">
                  <c:v>2</c:v>
                </c:pt>
                <c:pt idx="2">
                  <c:v>5</c:v>
                </c:pt>
                <c:pt idx="3">
                  <c:v>5.7133599999999989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31-4910-9448-E9E10A7EBA22}"/>
            </c:ext>
          </c:extLst>
        </c:ser>
        <c:ser>
          <c:idx val="5"/>
          <c:order val="11"/>
          <c:tx>
            <c:strRef>
              <c:f>Sheet1!$BG$43</c:f>
              <c:strCache>
                <c:ptCount val="1"/>
                <c:pt idx="0">
                  <c:v>180 sec 1MB 16thred (6 osds)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(Sheet1!$AG$49:$AG$50,Sheet1!$AG$52,Sheet1!$AG$54)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(Sheet1!$BJ$49:$BJ$50,Sheet1!$BJ$52,Sheet1!$BJ$54)</c:f>
              <c:numCache>
                <c:formatCode>0.0_);[Red]\(0.0\)</c:formatCode>
                <c:ptCount val="4"/>
                <c:pt idx="0">
                  <c:v>11.184533333333334</c:v>
                </c:pt>
                <c:pt idx="1">
                  <c:v>11</c:v>
                </c:pt>
                <c:pt idx="2">
                  <c:v>13.333333333333334</c:v>
                </c:pt>
                <c:pt idx="3">
                  <c:v>1.4284299999999999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31-4910-9448-E9E10A7EB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0652960"/>
        <c:axId val="1720652128"/>
        <c:extLst>
          <c:ext xmlns:c15="http://schemas.microsoft.com/office/drawing/2012/chart" uri="{02D57815-91ED-43cb-92C2-25804820EDAC}">
            <c15:filteredLineSeries>
              <c15:ser>
                <c:idx val="6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Sheet1!$C$43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>
                    <a:solidFill>
                      <a:srgbClr val="00206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(Sheet1!$F$33:$F$34,Sheet1!$F$36,Sheet1!$F$38)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11.193266666666668</c:v>
                      </c:pt>
                      <c:pt idx="1">
                        <c:v>2</c:v>
                      </c:pt>
                      <c:pt idx="2">
                        <c:v>3.6666666666666665</c:v>
                      </c:pt>
                      <c:pt idx="3">
                        <c:v>5.4000950000000003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7831-4910-9448-E9E10A7EBA22}"/>
                  </c:ext>
                </c:extLst>
              </c15:ser>
            </c15:filteredLineSeries>
            <c15:filteredLineSeries>
              <c15:ser>
                <c:idx val="7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Sheet1!$H$43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>
                    <a:solidFill>
                      <a:srgbClr val="C0000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(Sheet1!$K$33:$K$34,Sheet1!$K$36,Sheet1!$K$38)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11.188899999999999</c:v>
                      </c:pt>
                      <c:pt idx="1">
                        <c:v>11</c:v>
                      </c:pt>
                      <c:pt idx="2">
                        <c:v>12.333333333333334</c:v>
                      </c:pt>
                      <c:pt idx="3">
                        <c:v>1.4080366666666666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7831-4910-9448-E9E10A7EBA22}"/>
                  </c:ext>
                </c:extLst>
              </c15:ser>
            </c15:filteredLineSeries>
            <c15:filteredLineSeries>
              <c15:ser>
                <c:idx val="8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Sheet1!$M$43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>
                    <a:solidFill>
                      <a:srgbClr val="00206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(Sheet1!$P$33:$P$34,Sheet1!$P$36,Sheet1!$P$38)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4.1964266666666665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14.806966666666668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7831-4910-9448-E9E10A7EBA22}"/>
                  </c:ext>
                </c:extLst>
              </c15:ser>
            </c15:filteredLineSeries>
            <c15:filteredLineSeries>
              <c15:ser>
                <c:idx val="9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Sheet1!$R$43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>
                    <a:solidFill>
                      <a:srgbClr val="C0000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(Sheet1!$U$33:$U$34,Sheet1!$U$36,Sheet1!$U$38)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11.200266666666666</c:v>
                      </c:pt>
                      <c:pt idx="1">
                        <c:v>11</c:v>
                      </c:pt>
                      <c:pt idx="2">
                        <c:v>12.666666666666666</c:v>
                      </c:pt>
                      <c:pt idx="3">
                        <c:v>1.4241733333333333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7831-4910-9448-E9E10A7EBA22}"/>
                  </c:ext>
                </c:extLst>
              </c15:ser>
            </c15:filteredLineSeries>
            <c15:filteredLineSeries>
              <c15:ser>
                <c:idx val="0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Sheet1!$AH$43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7030A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(Sheet1!$AG$49:$AG$50,Sheet1!$AG$52,Sheet1!$AG$54)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(Sheet1!$AK$49:$AK$50,Sheet1!$AK$52,Sheet1!$AK$54)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10.726766666666668</c:v>
                      </c:pt>
                      <c:pt idx="1">
                        <c:v>2</c:v>
                      </c:pt>
                      <c:pt idx="2">
                        <c:v>4.666666666666667</c:v>
                      </c:pt>
                      <c:pt idx="3">
                        <c:v>5.6977800000000007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7831-4910-9448-E9E10A7EBA22}"/>
                  </c:ext>
                </c:extLst>
              </c15:ser>
            </c15:filteredLineSeries>
            <c15:filteredLineSeries>
              <c15:ser>
                <c:idx val="1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Sheet1!$AM$43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FFC00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(Sheet1!$AG$49:$AG$50,Sheet1!$AG$52,Sheet1!$AG$54)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(Sheet1!$AP$49:$AP$50,Sheet1!$AP$52,Sheet1!$AP$54)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10.414366666666668</c:v>
                      </c:pt>
                      <c:pt idx="1">
                        <c:v>10</c:v>
                      </c:pt>
                      <c:pt idx="2">
                        <c:v>12.333333333333334</c:v>
                      </c:pt>
                      <c:pt idx="3">
                        <c:v>1.5069100000000002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7831-4910-9448-E9E10A7EBA22}"/>
                  </c:ext>
                </c:extLst>
              </c15:ser>
            </c15:filteredLineSeries>
            <c15:filteredLineSeries>
              <c15:ser>
                <c:idx val="2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Sheet1!$AR$43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7030A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(Sheet1!$AG$49:$AG$50,Sheet1!$AG$52,Sheet1!$AG$54)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(Sheet1!$AU$49:$AU$50,Sheet1!$AU$52,Sheet1!$AU$54)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10.621766666666668</c:v>
                      </c:pt>
                      <c:pt idx="1">
                        <c:v>2</c:v>
                      </c:pt>
                      <c:pt idx="2">
                        <c:v>5</c:v>
                      </c:pt>
                      <c:pt idx="3">
                        <c:v>5.9585999999999997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7831-4910-9448-E9E10A7EBA22}"/>
                  </c:ext>
                </c:extLst>
              </c15:ser>
            </c15:filteredLineSeries>
            <c15:filteredLineSeries>
              <c15:ser>
                <c:idx val="3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Sheet1!$AW$43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FFC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(Sheet1!$AG$49:$AG$50,Sheet1!$AG$52,Sheet1!$AG$54)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(Sheet1!$AZ$49:$AZ$50,Sheet1!$AZ$52,Sheet1!$AZ$54)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11.193366666666668</c:v>
                      </c:pt>
                      <c:pt idx="1">
                        <c:v>11</c:v>
                      </c:pt>
                      <c:pt idx="2">
                        <c:v>13.666666666666666</c:v>
                      </c:pt>
                      <c:pt idx="3">
                        <c:v>1.4234433333333332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7831-4910-9448-E9E10A7EBA22}"/>
                  </c:ext>
                </c:extLst>
              </c15:ser>
            </c15:filteredLineSeries>
          </c:ext>
        </c:extLst>
      </c:lineChart>
      <c:catAx>
        <c:axId val="172065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0652128"/>
        <c:crosses val="autoZero"/>
        <c:auto val="1"/>
        <c:lblAlgn val="ctr"/>
        <c:lblOffset val="100"/>
        <c:noMultiLvlLbl val="0"/>
      </c:catAx>
      <c:valAx>
        <c:axId val="172065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0652960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Sheet1!$H$126</c:f>
              <c:strCache>
                <c:ptCount val="1"/>
                <c:pt idx="0">
                  <c:v>60 sec 4MB 16thred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(Sheet1!$B$129:$B$130,Sheet1!$B$133:$B$144)</c:f>
              <c:strCache>
                <c:ptCount val="14"/>
                <c:pt idx="0">
                  <c:v>Total time run</c:v>
                </c:pt>
                <c:pt idx="1">
                  <c:v>Total writes </c:v>
                </c:pt>
                <c:pt idx="2">
                  <c:v>Bandwidth (MB/sec)</c:v>
                </c:pt>
                <c:pt idx="3">
                  <c:v>Stddev Bandwidth</c:v>
                </c:pt>
                <c:pt idx="4">
                  <c:v>Max bandwidth (MB/sec)</c:v>
                </c:pt>
                <c:pt idx="5">
                  <c:v>Min bandwidth (MB/sec)</c:v>
                </c:pt>
                <c:pt idx="6">
                  <c:v>Average IOPS</c:v>
                </c:pt>
                <c:pt idx="7">
                  <c:v>Stddev IOPS</c:v>
                </c:pt>
                <c:pt idx="8">
                  <c:v>Max IOPS</c:v>
                </c:pt>
                <c:pt idx="9">
                  <c:v>Min IOPS</c:v>
                </c:pt>
                <c:pt idx="10">
                  <c:v>Average Latency (s)</c:v>
                </c:pt>
                <c:pt idx="11">
                  <c:v>Stddev Latency (s)</c:v>
                </c:pt>
                <c:pt idx="12">
                  <c:v>Max Latency (s)</c:v>
                </c:pt>
                <c:pt idx="13">
                  <c:v>Min Latency (s)</c:v>
                </c:pt>
              </c:strCache>
            </c:strRef>
          </c:cat>
          <c:val>
            <c:numRef>
              <c:f>(Sheet1!$K$129:$K$130,Sheet1!$K$133:$K$144)</c:f>
              <c:numCache>
                <c:formatCode>0.0_);[Red]\(0.0\)</c:formatCode>
                <c:ptCount val="14"/>
                <c:pt idx="0">
                  <c:v>65.778600000000012</c:v>
                </c:pt>
                <c:pt idx="1">
                  <c:v>182</c:v>
                </c:pt>
                <c:pt idx="2">
                  <c:v>11.0678</c:v>
                </c:pt>
                <c:pt idx="3">
                  <c:v>5.7586849999999998</c:v>
                </c:pt>
                <c:pt idx="4">
                  <c:v>20</c:v>
                </c:pt>
                <c:pt idx="5">
                  <c:v>0</c:v>
                </c:pt>
                <c:pt idx="6">
                  <c:v>2</c:v>
                </c:pt>
                <c:pt idx="7">
                  <c:v>1.44655</c:v>
                </c:pt>
                <c:pt idx="8">
                  <c:v>5</c:v>
                </c:pt>
                <c:pt idx="9">
                  <c:v>0</c:v>
                </c:pt>
                <c:pt idx="10">
                  <c:v>5.7466350000000004</c:v>
                </c:pt>
                <c:pt idx="11">
                  <c:v>4.0458800000000004</c:v>
                </c:pt>
                <c:pt idx="12">
                  <c:v>17.642250000000001</c:v>
                </c:pt>
                <c:pt idx="13">
                  <c:v>1.07775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B-41C3-A30D-B860C6BE5860}"/>
            </c:ext>
          </c:extLst>
        </c:ser>
        <c:ser>
          <c:idx val="1"/>
          <c:order val="1"/>
          <c:tx>
            <c:strRef>
              <c:f>Sheet1!$M$126</c:f>
              <c:strCache>
                <c:ptCount val="1"/>
                <c:pt idx="0">
                  <c:v>60 sec 4MB 32thred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(Sheet1!$B$129:$B$130,Sheet1!$B$133:$B$144)</c:f>
              <c:strCache>
                <c:ptCount val="14"/>
                <c:pt idx="0">
                  <c:v>Total time run</c:v>
                </c:pt>
                <c:pt idx="1">
                  <c:v>Total writes </c:v>
                </c:pt>
                <c:pt idx="2">
                  <c:v>Bandwidth (MB/sec)</c:v>
                </c:pt>
                <c:pt idx="3">
                  <c:v>Stddev Bandwidth</c:v>
                </c:pt>
                <c:pt idx="4">
                  <c:v>Max bandwidth (MB/sec)</c:v>
                </c:pt>
                <c:pt idx="5">
                  <c:v>Min bandwidth (MB/sec)</c:v>
                </c:pt>
                <c:pt idx="6">
                  <c:v>Average IOPS</c:v>
                </c:pt>
                <c:pt idx="7">
                  <c:v>Stddev IOPS</c:v>
                </c:pt>
                <c:pt idx="8">
                  <c:v>Max IOPS</c:v>
                </c:pt>
                <c:pt idx="9">
                  <c:v>Min IOPS</c:v>
                </c:pt>
                <c:pt idx="10">
                  <c:v>Average Latency (s)</c:v>
                </c:pt>
                <c:pt idx="11">
                  <c:v>Stddev Latency (s)</c:v>
                </c:pt>
                <c:pt idx="12">
                  <c:v>Max Latency (s)</c:v>
                </c:pt>
                <c:pt idx="13">
                  <c:v>Min Latency (s)</c:v>
                </c:pt>
              </c:strCache>
            </c:strRef>
          </c:cat>
          <c:val>
            <c:numRef>
              <c:f>(Sheet1!$P$129:$P$130,Sheet1!$P$133:$P$144)</c:f>
              <c:numCache>
                <c:formatCode>0.0_);[Red]\(0.0\)</c:formatCode>
                <c:ptCount val="14"/>
                <c:pt idx="0">
                  <c:v>73.291449999999998</c:v>
                </c:pt>
                <c:pt idx="1">
                  <c:v>151</c:v>
                </c:pt>
                <c:pt idx="2">
                  <c:v>8.4121449999999989</c:v>
                </c:pt>
                <c:pt idx="3">
                  <c:v>9.2957299999999989</c:v>
                </c:pt>
                <c:pt idx="4">
                  <c:v>60</c:v>
                </c:pt>
                <c:pt idx="5">
                  <c:v>0</c:v>
                </c:pt>
                <c:pt idx="6">
                  <c:v>1.5</c:v>
                </c:pt>
                <c:pt idx="7">
                  <c:v>2.3275100000000002</c:v>
                </c:pt>
                <c:pt idx="8">
                  <c:v>15</c:v>
                </c:pt>
                <c:pt idx="9">
                  <c:v>0</c:v>
                </c:pt>
                <c:pt idx="10">
                  <c:v>27.142050000000001</c:v>
                </c:pt>
                <c:pt idx="11">
                  <c:v>6.2959399999999999</c:v>
                </c:pt>
                <c:pt idx="12">
                  <c:v>35.051499999999997</c:v>
                </c:pt>
                <c:pt idx="13">
                  <c:v>13.381930000000001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2B-41C3-A30D-B860C6BE58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89724368"/>
        <c:axId val="1789718128"/>
      </c:barChart>
      <c:catAx>
        <c:axId val="178972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9718128"/>
        <c:crosses val="autoZero"/>
        <c:auto val="1"/>
        <c:lblAlgn val="ctr"/>
        <c:lblOffset val="100"/>
        <c:noMultiLvlLbl val="0"/>
      </c:catAx>
      <c:valAx>
        <c:axId val="178971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972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Ceph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Bench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986FA-8451-6D3D-9531-AE01BA94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561DF-6FC0-39F3-935C-F4CCB0D5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r>
              <a:rPr lang="ko-KR" altLang="en-US" dirty="0"/>
              <a:t>명령에</a:t>
            </a:r>
            <a:r>
              <a:rPr lang="en-US" altLang="ko-KR" dirty="0"/>
              <a:t> </a:t>
            </a:r>
            <a:r>
              <a:rPr lang="ko-KR" altLang="en-US" dirty="0"/>
              <a:t>대한 문서 확인</a:t>
            </a:r>
            <a:endParaRPr lang="en-US" altLang="ko-KR" dirty="0"/>
          </a:p>
          <a:p>
            <a:pPr lvl="1"/>
            <a:r>
              <a:rPr lang="en-US" altLang="ko-KR" dirty="0"/>
              <a:t>bench {</a:t>
            </a:r>
            <a:r>
              <a:rPr lang="ko-KR" altLang="en-US" dirty="0"/>
              <a:t>실험 수행 시간</a:t>
            </a:r>
            <a:r>
              <a:rPr lang="en-US" altLang="ko-KR" dirty="0"/>
              <a:t>} {</a:t>
            </a:r>
            <a:r>
              <a:rPr lang="ko-KR" altLang="en-US" dirty="0"/>
              <a:t>모드 </a:t>
            </a:r>
            <a:r>
              <a:rPr lang="en-US" altLang="ko-KR" dirty="0"/>
              <a:t>: write/rand/seq} –t {</a:t>
            </a:r>
            <a:r>
              <a:rPr lang="ko-KR" altLang="en-US" dirty="0"/>
              <a:t>쓰레드 수</a:t>
            </a:r>
            <a:r>
              <a:rPr lang="en-US" altLang="ko-KR" dirty="0"/>
              <a:t>} –b {object </a:t>
            </a:r>
            <a:r>
              <a:rPr lang="ko-KR" altLang="en-US" dirty="0"/>
              <a:t>크기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$ </a:t>
            </a:r>
            <a:r>
              <a:rPr lang="en-US" altLang="ko-KR" i="1" dirty="0" err="1"/>
              <a:t>sudo</a:t>
            </a:r>
            <a:r>
              <a:rPr lang="en-US" altLang="ko-KR" i="1" dirty="0"/>
              <a:t> </a:t>
            </a:r>
            <a:r>
              <a:rPr lang="en-US" altLang="ko-KR" i="1" dirty="0" err="1"/>
              <a:t>rados</a:t>
            </a:r>
            <a:r>
              <a:rPr lang="en-US" altLang="ko-KR" i="1" dirty="0"/>
              <a:t> –p </a:t>
            </a:r>
            <a:r>
              <a:rPr lang="en-US" altLang="ko-KR" i="1" dirty="0" err="1"/>
              <a:t>poolname</a:t>
            </a:r>
            <a:r>
              <a:rPr lang="en-US" altLang="ko-KR" i="1" dirty="0"/>
              <a:t> bench 60 write –t 16 –b 4M</a:t>
            </a:r>
          </a:p>
          <a:p>
            <a:pPr lvl="1"/>
            <a:r>
              <a:rPr lang="en-US" altLang="ko-KR" dirty="0"/>
              <a:t>--run-name </a:t>
            </a:r>
            <a:r>
              <a:rPr lang="ko-KR" altLang="en-US" dirty="0"/>
              <a:t>및 </a:t>
            </a:r>
            <a:r>
              <a:rPr lang="en-US" altLang="ko-KR" dirty="0"/>
              <a:t>--no-cleanup </a:t>
            </a:r>
            <a:r>
              <a:rPr lang="ko-KR" altLang="en-US" dirty="0"/>
              <a:t>옵션 사용 가능 </a:t>
            </a:r>
            <a:endParaRPr lang="en-US" altLang="ko-KR" dirty="0"/>
          </a:p>
          <a:p>
            <a:pPr lvl="2"/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rados</a:t>
            </a:r>
            <a:r>
              <a:rPr lang="en-US" altLang="ko-KR" dirty="0"/>
              <a:t> –p </a:t>
            </a:r>
            <a:r>
              <a:rPr lang="en-US" altLang="ko-KR" dirty="0" err="1"/>
              <a:t>poolname</a:t>
            </a:r>
            <a:r>
              <a:rPr lang="en-US" altLang="ko-KR" dirty="0"/>
              <a:t> bench 60 write –t 16 –b 4M --run-name test1 --no-cleanup</a:t>
            </a:r>
          </a:p>
          <a:p>
            <a:pPr lvl="1"/>
            <a:r>
              <a:rPr lang="en-US" altLang="ko-KR" dirty="0"/>
              <a:t>rand </a:t>
            </a:r>
            <a:r>
              <a:rPr lang="ko-KR" altLang="en-US" dirty="0"/>
              <a:t>및 </a:t>
            </a:r>
            <a:r>
              <a:rPr lang="en-US" altLang="ko-KR" dirty="0"/>
              <a:t>seq</a:t>
            </a:r>
            <a:r>
              <a:rPr lang="ko-KR" altLang="en-US" dirty="0"/>
              <a:t>를 통해 읽기를 수행하기 위해서는 반드시 </a:t>
            </a:r>
            <a:r>
              <a:rPr lang="en-US" altLang="ko-KR" dirty="0"/>
              <a:t>write </a:t>
            </a:r>
            <a:r>
              <a:rPr lang="ko-KR" altLang="en-US" dirty="0"/>
              <a:t>시에 </a:t>
            </a:r>
            <a:r>
              <a:rPr lang="en-US" altLang="ko-KR" dirty="0"/>
              <a:t>--no-cleanup </a:t>
            </a:r>
            <a:r>
              <a:rPr lang="ko-KR" altLang="en-US" dirty="0"/>
              <a:t>옵션이 필요 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46F06-204D-D0C2-E53F-C9A1118C3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6B4E4C-0D80-371C-909B-5119A6A6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350" y="4233599"/>
            <a:ext cx="8865650" cy="22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2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AE74B-DD3D-9A37-82C2-8AE65178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Bench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8E67E-AAED-3431-36D2-02A46A1E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OSD</a:t>
            </a:r>
            <a:r>
              <a:rPr lang="ko-KR" altLang="en-US" dirty="0"/>
              <a:t>가 각각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6</a:t>
            </a:r>
            <a:r>
              <a:rPr lang="ko-KR" altLang="en-US" dirty="0"/>
              <a:t>개일 때 쓰기 </a:t>
            </a:r>
            <a:r>
              <a:rPr lang="en-US" altLang="ko-KR" dirty="0"/>
              <a:t>bench </a:t>
            </a:r>
            <a:r>
              <a:rPr lang="ko-KR" altLang="en-US" dirty="0"/>
              <a:t>결과 </a:t>
            </a:r>
            <a:endParaRPr lang="en-US" altLang="ko-KR" dirty="0"/>
          </a:p>
          <a:p>
            <a:pPr lvl="1"/>
            <a:r>
              <a:rPr lang="ko-KR" altLang="en-US" dirty="0"/>
              <a:t>쓰레드 수 </a:t>
            </a:r>
            <a:r>
              <a:rPr lang="en-US" altLang="ko-KR" dirty="0"/>
              <a:t>16</a:t>
            </a:r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크기 </a:t>
            </a:r>
            <a:r>
              <a:rPr lang="en-US" altLang="ko-KR" dirty="0"/>
              <a:t>4MB, 1MB </a:t>
            </a:r>
          </a:p>
          <a:p>
            <a:pPr lvl="1"/>
            <a:r>
              <a:rPr lang="ko-KR" altLang="en-US" dirty="0"/>
              <a:t>작업 시간별로</a:t>
            </a:r>
            <a:r>
              <a:rPr lang="en-US" altLang="ko-KR" dirty="0"/>
              <a:t>(10 sec, 60 sec, 180 sec)</a:t>
            </a:r>
            <a:r>
              <a:rPr lang="ko-KR" altLang="en-US" dirty="0"/>
              <a:t> 측정을 진행</a:t>
            </a:r>
            <a:endParaRPr lang="en-US" altLang="ko-KR" dirty="0"/>
          </a:p>
          <a:p>
            <a:r>
              <a:rPr lang="ko-KR" altLang="en-US" dirty="0"/>
              <a:t>특별한 차이점 없음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AF9AD-E33C-C1C4-64D4-00E1DAB00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3329AFA-928A-4A4E-8BAC-AFBD09E3F9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97137"/>
              </p:ext>
            </p:extLst>
          </p:nvPr>
        </p:nvGraphicFramePr>
        <p:xfrm>
          <a:off x="5125673" y="2979139"/>
          <a:ext cx="6958438" cy="3486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266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D1A59-8E62-3401-220A-D98E97C3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Bench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8729D-529F-08E8-877D-6519C1EF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쓰기와 동일한 조건으로 </a:t>
            </a:r>
            <a:r>
              <a:rPr lang="en-US" altLang="ko-KR" dirty="0"/>
              <a:t>random read, sequential read</a:t>
            </a:r>
            <a:r>
              <a:rPr lang="ko-KR" altLang="en-US" dirty="0"/>
              <a:t>를 구분하여 측정</a:t>
            </a:r>
            <a:endParaRPr lang="en-US" altLang="ko-KR" dirty="0"/>
          </a:p>
          <a:p>
            <a:r>
              <a:rPr lang="ko-KR" altLang="en-US" dirty="0"/>
              <a:t>마찬가지로 특별한 차이점 없음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B367F-80DE-B95E-0CC4-CFCD4677C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B8B8939F-3FDF-46CB-AA21-C2893B5823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940005"/>
              </p:ext>
            </p:extLst>
          </p:nvPr>
        </p:nvGraphicFramePr>
        <p:xfrm>
          <a:off x="81090" y="3161047"/>
          <a:ext cx="6014910" cy="310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5A8926F3-39CB-400B-9BAB-E00EE3D21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7419"/>
              </p:ext>
            </p:extLst>
          </p:nvPr>
        </p:nvGraphicFramePr>
        <p:xfrm>
          <a:off x="6219825" y="3161047"/>
          <a:ext cx="5935271" cy="297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550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8A4E9-15FF-9183-C7BE-E603C264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A50AF-19FC-2EE2-A3DE-6928C4A4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 수 변경에 따른 변화 측정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2E04B-2933-87B6-E356-27A817A23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FF395F2-66FD-32B1-D73C-C5ABB0A320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025650"/>
              </p:ext>
            </p:extLst>
          </p:nvPr>
        </p:nvGraphicFramePr>
        <p:xfrm>
          <a:off x="117062" y="1458520"/>
          <a:ext cx="11957875" cy="501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125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와이드스크린</PresentationFormat>
  <Paragraphs>29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Wingdings</vt:lpstr>
      <vt:lpstr>roboto</vt:lpstr>
      <vt:lpstr>Arial</vt:lpstr>
      <vt:lpstr>lato</vt:lpstr>
      <vt:lpstr>맑은 고딕</vt:lpstr>
      <vt:lpstr>Office 테마</vt:lpstr>
      <vt:lpstr>PowerPoint 프레젠테이션</vt:lpstr>
      <vt:lpstr>Rados Bench </vt:lpstr>
      <vt:lpstr>Bench Result</vt:lpstr>
      <vt:lpstr>Bench Result</vt:lpstr>
      <vt:lpstr>Rados Bench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660</cp:revision>
  <dcterms:created xsi:type="dcterms:W3CDTF">2020-03-06T02:35:36Z</dcterms:created>
  <dcterms:modified xsi:type="dcterms:W3CDTF">2022-10-17T10:00:27Z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