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32"/>
  </p:notesMasterIdLst>
  <p:sldIdLst>
    <p:sldId id="256" r:id="rId5"/>
    <p:sldId id="294" r:id="rId6"/>
    <p:sldId id="297" r:id="rId7"/>
    <p:sldId id="295" r:id="rId8"/>
    <p:sldId id="296" r:id="rId9"/>
    <p:sldId id="293" r:id="rId10"/>
    <p:sldId id="298" r:id="rId11"/>
    <p:sldId id="300" r:id="rId12"/>
    <p:sldId id="299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257" r:id="rId24"/>
    <p:sldId id="260" r:id="rId25"/>
    <p:sldId id="258" r:id="rId26"/>
    <p:sldId id="261" r:id="rId27"/>
    <p:sldId id="311" r:id="rId28"/>
    <p:sldId id="312" r:id="rId29"/>
    <p:sldId id="259" r:id="rId30"/>
    <p:sldId id="313" r:id="rId31"/>
  </p:sldIdLst>
  <p:sldSz cx="12192000" cy="6858000"/>
  <p:notesSz cx="6858000" cy="9144000"/>
  <p:embeddedFontLs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맑은 고딕" panose="020B0503020000020004" pitchFamily="50" charset="-127"/>
      <p:regular r:id="rId41"/>
      <p:bold r:id="rId42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421A90AD-1F43-EA27-9968-13EE502B3116}" v="1442" dt="2022-08-24T04:36:50.611"/>
    <p1510:client id="{8E2D5C3B-F050-46B4-95B1-5F69C4238AE7}" v="184" dt="2022-06-28T07:57:07.062"/>
    <p1510:client id="{A13186CB-EDAA-4420-BED7-FCC4D86B4CB2}" v="5" dt="2022-08-24T01:07:05.713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67" d="100"/>
          <a:sy n="67" d="100"/>
        </p:scale>
        <p:origin x="96" y="1104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tudy\Studied_in_NOSLab\Ceph\rados%20benc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tudy\Studied_in_NOSLab\Ceph\rados%20benc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tudy\Studied_in_NOSLab\Ceph\rados%20bench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y\Studied_in_NOSLab\Ceph\rados%20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/>
              <a:t>Write</a:t>
            </a:r>
            <a:r>
              <a:rPr lang="en-US" altLang="ko-KR" b="1" baseline="0"/>
              <a:t> Benchmark</a:t>
            </a:r>
            <a:endParaRPr lang="ko-KR" alt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4665572934615499E-2"/>
          <c:y val="1.9670054765241429E-2"/>
          <c:w val="0.94885398901382501"/>
          <c:h val="0.76088645042412828"/>
        </c:manualLayout>
      </c:layout>
      <c:lineChart>
        <c:grouping val="standard"/>
        <c:varyColors val="0"/>
        <c:ser>
          <c:idx val="10"/>
          <c:order val="4"/>
          <c:tx>
            <c:v>180 sec 4MB 16thread (3 osds)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strRef>
              <c:f>(Sheet1!$B$13,Sheet1!$B$17,Sheet1!$B$19,Sheet1!$B$21)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  <c:extLst xmlns:c15="http://schemas.microsoft.com/office/drawing/2012/chart"/>
            </c:strRef>
          </c:cat>
          <c:val>
            <c:numRef>
              <c:f>(Sheet1!$Z$13,Sheet1!$Z$17,Sheet1!$Z$19,Sheet1!$Z$21)</c:f>
              <c:numCache>
                <c:formatCode>0.0_);[Red]\(0.0\)</c:formatCode>
                <c:ptCount val="4"/>
                <c:pt idx="0">
                  <c:v>11.220066666666668</c:v>
                </c:pt>
                <c:pt idx="1">
                  <c:v>2</c:v>
                </c:pt>
                <c:pt idx="2">
                  <c:v>4.333333333333333</c:v>
                </c:pt>
                <c:pt idx="3">
                  <c:v>5.6954099999999999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9996-4D7B-ADF0-0ABFD574D602}"/>
            </c:ext>
          </c:extLst>
        </c:ser>
        <c:ser>
          <c:idx val="11"/>
          <c:order val="5"/>
          <c:tx>
            <c:v>180 sec 1MB 16thread (3 osds)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strRef>
              <c:f>(Sheet1!$B$13,Sheet1!$B$17,Sheet1!$B$19,Sheet1!$B$21)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  <c:extLst xmlns:c15="http://schemas.microsoft.com/office/drawing/2012/chart"/>
            </c:strRef>
          </c:cat>
          <c:val>
            <c:numRef>
              <c:f>(Sheet1!$AE$13,Sheet1!$AE$17,Sheet1!$AE$19,Sheet1!$AE$21)</c:f>
              <c:numCache>
                <c:formatCode>0.0_);[Red]\(0.0\)</c:formatCode>
                <c:ptCount val="4"/>
                <c:pt idx="0">
                  <c:v>11.218033333333333</c:v>
                </c:pt>
                <c:pt idx="1">
                  <c:v>11</c:v>
                </c:pt>
                <c:pt idx="2">
                  <c:v>12.666666666666666</c:v>
                </c:pt>
                <c:pt idx="3">
                  <c:v>1.4254999999999998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9996-4D7B-ADF0-0ABFD574D602}"/>
            </c:ext>
          </c:extLst>
        </c:ser>
        <c:ser>
          <c:idx val="4"/>
          <c:order val="10"/>
          <c:tx>
            <c:v>180 sec 4MB 16thread (6 osds)</c:v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(Sheet1!$AG$13,Sheet1!$AG$17,Sheet1!$AG$19,Sheet1!$AG$21)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  <c:extLst xmlns:c15="http://schemas.microsoft.com/office/drawing/2012/chart"/>
            </c:strRef>
          </c:cat>
          <c:val>
            <c:numRef>
              <c:f>(Sheet1!$BE$13,Sheet1!$BE$17,Sheet1!$BE$19,Sheet1!$BE$21)</c:f>
              <c:numCache>
                <c:formatCode>0.0_);[Red]\(0.0\)</c:formatCode>
                <c:ptCount val="4"/>
                <c:pt idx="0">
                  <c:v>6.5139533333333333</c:v>
                </c:pt>
                <c:pt idx="1">
                  <c:v>1.3333333333333333</c:v>
                </c:pt>
                <c:pt idx="2">
                  <c:v>4</c:v>
                </c:pt>
                <c:pt idx="3">
                  <c:v>10.271013333333334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2-9996-4D7B-ADF0-0ABFD574D602}"/>
            </c:ext>
          </c:extLst>
        </c:ser>
        <c:ser>
          <c:idx val="5"/>
          <c:order val="11"/>
          <c:tx>
            <c:v>180 sec 1MB 16thread (6 osds)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(Sheet1!$AG$13,Sheet1!$AG$17,Sheet1!$AG$19,Sheet1!$AG$21)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  <c:extLst xmlns:c15="http://schemas.microsoft.com/office/drawing/2012/chart"/>
            </c:strRef>
          </c:cat>
          <c:val>
            <c:numRef>
              <c:f>(Sheet1!$BJ$13,Sheet1!$BJ$17,Sheet1!$BJ$19,Sheet1!$BJ$21)</c:f>
              <c:numCache>
                <c:formatCode>0.0_);[Red]\(0.0\)</c:formatCode>
                <c:ptCount val="4"/>
                <c:pt idx="0">
                  <c:v>10.749699999999999</c:v>
                </c:pt>
                <c:pt idx="1">
                  <c:v>10</c:v>
                </c:pt>
                <c:pt idx="2">
                  <c:v>13.333333333333334</c:v>
                </c:pt>
                <c:pt idx="3">
                  <c:v>1.57796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3-9996-4D7B-ADF0-0ABFD574D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4087072"/>
        <c:axId val="1804083328"/>
        <c:extLst>
          <c:ext xmlns:c15="http://schemas.microsoft.com/office/drawing/2012/chart" uri="{02D57815-91ED-43cb-92C2-25804820EDAC}">
            <c15:filteredLineSeries>
              <c15:ser>
                <c:idx val="6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Sheet1!$C$6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>
                    <a:solidFill>
                      <a:srgbClr val="0070C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(Sheet1!$B$13,Sheet1!$B$17,Sheet1!$B$19,Sheet1!$B$21)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(Sheet1!$F$13,Sheet1!$F$17,Sheet1!$F$19,Sheet1!$F$21)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10.966499999999998</c:v>
                      </c:pt>
                      <c:pt idx="1">
                        <c:v>2</c:v>
                      </c:pt>
                      <c:pt idx="2">
                        <c:v>5.333333333333333</c:v>
                      </c:pt>
                      <c:pt idx="3">
                        <c:v>5.7112133333333333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9996-4D7B-ADF0-0ABFD574D602}"/>
                  </c:ext>
                </c:extLst>
              </c15:ser>
            </c15:filteredLineSeries>
            <c15:filteredLineSeries>
              <c15:ser>
                <c:idx val="7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Sheet1!$H$6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>
                    <a:solidFill>
                      <a:srgbClr val="C0000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(Sheet1!$B$13,Sheet1!$B$17,Sheet1!$B$19,Sheet1!$B$21)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(Sheet1!$K$13,Sheet1!$K$17,Sheet1!$K$19,Sheet1!$K$21)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10.889333333333333</c:v>
                      </c:pt>
                      <c:pt idx="1">
                        <c:v>10.333333333333334</c:v>
                      </c:pt>
                      <c:pt idx="2">
                        <c:v>12</c:v>
                      </c:pt>
                      <c:pt idx="3">
                        <c:v>1.4416833333333334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996-4D7B-ADF0-0ABFD574D602}"/>
                  </c:ext>
                </c:extLst>
              </c15:ser>
            </c15:filteredLineSeries>
            <c15:filteredLineSeries>
              <c15:ser>
                <c:idx val="8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Sheet1!$M$6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>
                    <a:solidFill>
                      <a:srgbClr val="0070C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(Sheet1!$B$13,Sheet1!$B$17,Sheet1!$B$19,Sheet1!$B$21)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(Sheet1!$P$13,Sheet1!$P$17,Sheet1!$P$19,Sheet1!$P$21)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11.218300000000001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5.6433099999999996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996-4D7B-ADF0-0ABFD574D602}"/>
                  </c:ext>
                </c:extLst>
              </c15:ser>
            </c15:filteredLineSeries>
            <c15:filteredLineSeries>
              <c15:ser>
                <c:idx val="9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Sheet1!$R$6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>
                    <a:solidFill>
                      <a:srgbClr val="C0000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(Sheet1!$B$13,Sheet1!$B$17,Sheet1!$B$19,Sheet1!$B$21)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(Sheet1!$U$13,Sheet1!$U$17,Sheet1!$U$19,Sheet1!$U$21)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11.216533333333333</c:v>
                      </c:pt>
                      <c:pt idx="1">
                        <c:v>11</c:v>
                      </c:pt>
                      <c:pt idx="2">
                        <c:v>13</c:v>
                      </c:pt>
                      <c:pt idx="3">
                        <c:v>1.4222866666666667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996-4D7B-ADF0-0ABFD574D602}"/>
                  </c:ext>
                </c:extLst>
              </c15:ser>
            </c15:filteredLineSeries>
            <c15:filteredLineSeries>
              <c15:ser>
                <c:idx val="0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Sheet1!$AH$6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7030A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(Sheet1!$AG$13,Sheet1!$AG$17,Sheet1!$AG$19,Sheet1!$AG$21)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(Sheet1!$AK$13,Sheet1!$AK$17,Sheet1!$AK$19,Sheet1!$AK$21)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8.1301699999999997</c:v>
                      </c:pt>
                      <c:pt idx="1">
                        <c:v>1.6666666666666667</c:v>
                      </c:pt>
                      <c:pt idx="2">
                        <c:v>3</c:v>
                      </c:pt>
                      <c:pt idx="3">
                        <c:v>7.8308533333333337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9996-4D7B-ADF0-0ABFD574D602}"/>
                  </c:ext>
                </c:extLst>
              </c15:ser>
            </c15:filteredLineSeries>
            <c15:filteredLineSeries>
              <c15:ser>
                <c:idx val="1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Sheet1!$AM$6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FFC00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(Sheet1!$AG$13,Sheet1!$AG$17,Sheet1!$AG$19,Sheet1!$AG$21)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(Sheet1!$AP$13,Sheet1!$AP$17,Sheet1!$AP$19,Sheet1!$AP$21)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10.762833333333333</c:v>
                      </c:pt>
                      <c:pt idx="1">
                        <c:v>10</c:v>
                      </c:pt>
                      <c:pt idx="2">
                        <c:v>13</c:v>
                      </c:pt>
                      <c:pt idx="3">
                        <c:v>1.4713566666666669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9996-4D7B-ADF0-0ABFD574D602}"/>
                  </c:ext>
                </c:extLst>
              </c15:ser>
            </c15:filteredLineSeries>
            <c15:filteredLineSeries>
              <c15:ser>
                <c:idx val="2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Sheet1!$AR$6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7030A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(Sheet1!$AG$13,Sheet1!$AG$17,Sheet1!$AG$19,Sheet1!$AG$21)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(Sheet1!$AU$13,Sheet1!$AU$17,Sheet1!$AU$19,Sheet1!$AU$21)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11.076500000000001</c:v>
                      </c:pt>
                      <c:pt idx="1">
                        <c:v>2</c:v>
                      </c:pt>
                      <c:pt idx="2">
                        <c:v>5</c:v>
                      </c:pt>
                      <c:pt idx="3">
                        <c:v>5.7443766666666676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9996-4D7B-ADF0-0ABFD574D602}"/>
                  </c:ext>
                </c:extLst>
              </c15:ser>
            </c15:filteredLineSeries>
            <c15:filteredLineSeries>
              <c15:ser>
                <c:idx val="3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Sheet1!$AW$6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FFC00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(Sheet1!$AG$13,Sheet1!$AG$17,Sheet1!$AG$19,Sheet1!$AG$21)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(Sheet1!$AZ$13,Sheet1!$AZ$17,Sheet1!$AZ$19,Sheet1!$AZ$21)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8.158949999999999</c:v>
                      </c:pt>
                      <c:pt idx="1">
                        <c:v>10</c:v>
                      </c:pt>
                      <c:pt idx="2">
                        <c:v>16.666666666666668</c:v>
                      </c:pt>
                      <c:pt idx="3">
                        <c:v>1.4874966666666667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9996-4D7B-ADF0-0ABFD574D602}"/>
                  </c:ext>
                </c:extLst>
              </c15:ser>
            </c15:filteredLineSeries>
          </c:ext>
        </c:extLst>
      </c:lineChart>
      <c:catAx>
        <c:axId val="180408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4083328"/>
        <c:crosses val="autoZero"/>
        <c:auto val="1"/>
        <c:lblAlgn val="ctr"/>
        <c:lblOffset val="100"/>
        <c:noMultiLvlLbl val="0"/>
      </c:catAx>
      <c:valAx>
        <c:axId val="180408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4087072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Read </a:t>
            </a:r>
            <a:r>
              <a:rPr lang="en-US" altLang="ko-KR" dirty="0" err="1"/>
              <a:t>Benchmakr</a:t>
            </a:r>
            <a:r>
              <a:rPr lang="en-US" altLang="ko-KR" baseline="0" dirty="0"/>
              <a:t> (rand) 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0"/>
          <c:order val="4"/>
          <c:tx>
            <c:strRef>
              <c:f>Sheet1!$BB$27</c:f>
              <c:strCache>
                <c:ptCount val="1"/>
                <c:pt idx="0">
                  <c:v>180 sec 4MB 16thred (6osds)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cat>
            <c:strRef>
              <c:f>(Sheet1!$AG$33:$AG$34,Sheet1!$AG$36,Sheet1!$AG$38)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(Sheet1!$BE$33:$BE$34,Sheet1!$BE$36,Sheet1!$BE$38)</c:f>
              <c:numCache>
                <c:formatCode>0.0_);[Red]\(0.0\)</c:formatCode>
                <c:ptCount val="4"/>
                <c:pt idx="0">
                  <c:v>10.795666666666667</c:v>
                </c:pt>
                <c:pt idx="1">
                  <c:v>2</c:v>
                </c:pt>
                <c:pt idx="2">
                  <c:v>5</c:v>
                </c:pt>
                <c:pt idx="3">
                  <c:v>5.9318166666666672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0E-44BE-9D46-2020D399C4BE}"/>
            </c:ext>
          </c:extLst>
        </c:ser>
        <c:ser>
          <c:idx val="11"/>
          <c:order val="5"/>
          <c:tx>
            <c:strRef>
              <c:f>Sheet1!$BG$27</c:f>
              <c:strCache>
                <c:ptCount val="1"/>
                <c:pt idx="0">
                  <c:v>180 sec 1MB 16thred (6 osds)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(Sheet1!$AG$33:$AG$34,Sheet1!$AG$36,Sheet1!$AG$38)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(Sheet1!$BJ$33:$BJ$34,Sheet1!$BJ$36,Sheet1!$BJ$38)</c:f>
              <c:numCache>
                <c:formatCode>0.0_);[Red]\(0.0\)</c:formatCode>
                <c:ptCount val="4"/>
                <c:pt idx="0">
                  <c:v>7.6282393333333331</c:v>
                </c:pt>
                <c:pt idx="1">
                  <c:v>10</c:v>
                </c:pt>
                <c:pt idx="2">
                  <c:v>12.666666666666666</c:v>
                </c:pt>
                <c:pt idx="3">
                  <c:v>1.4690900000000002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0E-44BE-9D46-2020D399C4BE}"/>
            </c:ext>
          </c:extLst>
        </c:ser>
        <c:ser>
          <c:idx val="4"/>
          <c:order val="10"/>
          <c:tx>
            <c:strRef>
              <c:f>Sheet1!$W$27</c:f>
              <c:strCache>
                <c:ptCount val="1"/>
                <c:pt idx="0">
                  <c:v>180 sec 4MB 16thred (3osds)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(Sheet1!$B$33:$B$34,Sheet1!$B$36,Sheet1!$B$38)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(Sheet1!$Z$33:$Z$34,Sheet1!$Z$36,Sheet1!$Z$38)</c:f>
              <c:numCache>
                <c:formatCode>0.0_);[Red]\(0.0\)</c:formatCode>
                <c:ptCount val="4"/>
                <c:pt idx="0">
                  <c:v>4.1552666666666669</c:v>
                </c:pt>
                <c:pt idx="1">
                  <c:v>1</c:v>
                </c:pt>
                <c:pt idx="2">
                  <c:v>2</c:v>
                </c:pt>
                <c:pt idx="3">
                  <c:v>15.262533333333336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0E-44BE-9D46-2020D399C4BE}"/>
            </c:ext>
          </c:extLst>
        </c:ser>
        <c:ser>
          <c:idx val="5"/>
          <c:order val="11"/>
          <c:tx>
            <c:strRef>
              <c:f>Sheet1!$AB$27</c:f>
              <c:strCache>
                <c:ptCount val="1"/>
                <c:pt idx="0">
                  <c:v>180 sec 1MB 16thred (3osds)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(Sheet1!$B$33:$B$34,Sheet1!$B$36,Sheet1!$B$38)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(Sheet1!$AE$33:$AE$34,Sheet1!$AE$36,Sheet1!$AE$38)</c:f>
              <c:numCache>
                <c:formatCode>0.0_);[Red]\(0.0\)</c:formatCode>
                <c:ptCount val="4"/>
                <c:pt idx="0">
                  <c:v>10.850333333333333</c:v>
                </c:pt>
                <c:pt idx="1">
                  <c:v>10</c:v>
                </c:pt>
                <c:pt idx="2">
                  <c:v>12</c:v>
                </c:pt>
                <c:pt idx="3">
                  <c:v>1.4738333333333333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D0E-44BE-9D46-2020D399C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4365568"/>
        <c:axId val="1794365984"/>
        <c:extLst>
          <c:ext xmlns:c15="http://schemas.microsoft.com/office/drawing/2012/chart" uri="{02D57815-91ED-43cb-92C2-25804820EDAC}">
            <c15:filteredLineSeries>
              <c15:ser>
                <c:idx val="6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Sheet1!$AH$27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>
                    <a:solidFill>
                      <a:srgbClr val="7030A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(Sheet1!$AG$33:$AG$34,Sheet1!$AG$36,Sheet1!$AG$38)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(Sheet1!$AK$33:$AK$34,Sheet1!$AK$36,Sheet1!$AK$38)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11.202066666666667</c:v>
                      </c:pt>
                      <c:pt idx="1">
                        <c:v>2</c:v>
                      </c:pt>
                      <c:pt idx="2">
                        <c:v>5</c:v>
                      </c:pt>
                      <c:pt idx="3">
                        <c:v>5.4606433333333335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8D0E-44BE-9D46-2020D399C4BE}"/>
                  </c:ext>
                </c:extLst>
              </c15:ser>
            </c15:filteredLineSeries>
            <c15:filteredLineSeries>
              <c15:ser>
                <c:idx val="7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Sheet1!$AM$27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>
                    <a:solidFill>
                      <a:srgbClr val="FFC00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(Sheet1!$AG$33:$AG$34,Sheet1!$AG$36,Sheet1!$AG$38)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(Sheet1!$AP$33:$AP$34,Sheet1!$AP$36,Sheet1!$AP$38)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10.767533333333333</c:v>
                      </c:pt>
                      <c:pt idx="1">
                        <c:v>10</c:v>
                      </c:pt>
                      <c:pt idx="2">
                        <c:v>12.666666666666666</c:v>
                      </c:pt>
                      <c:pt idx="3">
                        <c:v>1.4643933333333334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D0E-44BE-9D46-2020D399C4BE}"/>
                  </c:ext>
                </c:extLst>
              </c15:ser>
            </c15:filteredLineSeries>
            <c15:filteredLineSeries>
              <c15:ser>
                <c:idx val="8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Sheet1!$AR$27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>
                    <a:solidFill>
                      <a:srgbClr val="7030A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(Sheet1!$AG$33:$AG$34,Sheet1!$AG$36,Sheet1!$AG$38)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(Sheet1!$AU$33:$AU$34,Sheet1!$AU$36,Sheet1!$AU$38)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11.203066666666667</c:v>
                      </c:pt>
                      <c:pt idx="1">
                        <c:v>2</c:v>
                      </c:pt>
                      <c:pt idx="2">
                        <c:v>5.333333333333333</c:v>
                      </c:pt>
                      <c:pt idx="3">
                        <c:v>5.6488466666666666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D0E-44BE-9D46-2020D399C4BE}"/>
                  </c:ext>
                </c:extLst>
              </c15:ser>
            </c15:filteredLineSeries>
            <c15:filteredLineSeries>
              <c15:ser>
                <c:idx val="9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Sheet1!$AW$27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>
                    <a:solidFill>
                      <a:srgbClr val="FFC00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(Sheet1!$AG$33:$AG$34,Sheet1!$AG$36,Sheet1!$AG$38)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(Sheet1!$AZ$33:$AZ$34,Sheet1!$AZ$36,Sheet1!$AZ$38)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11.198766666666666</c:v>
                      </c:pt>
                      <c:pt idx="1">
                        <c:v>11</c:v>
                      </c:pt>
                      <c:pt idx="2">
                        <c:v>13</c:v>
                      </c:pt>
                      <c:pt idx="3">
                        <c:v>1.4277666666666666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D0E-44BE-9D46-2020D399C4BE}"/>
                  </c:ext>
                </c:extLst>
              </c15:ser>
            </c15:filteredLineSeries>
            <c15:filteredLineSeries>
              <c15:ser>
                <c:idx val="0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Sheet1!$C$27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00206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(Sheet1!$F$33:$F$34,Sheet1!$F$36,Sheet1!$F$38)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11.193266666666668</c:v>
                      </c:pt>
                      <c:pt idx="1">
                        <c:v>2</c:v>
                      </c:pt>
                      <c:pt idx="2">
                        <c:v>3.6666666666666665</c:v>
                      </c:pt>
                      <c:pt idx="3">
                        <c:v>5.4000950000000003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D0E-44BE-9D46-2020D399C4BE}"/>
                  </c:ext>
                </c:extLst>
              </c15:ser>
            </c15:filteredLineSeries>
            <c15:filteredLineSeries>
              <c15:ser>
                <c:idx val="1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Sheet1!$H$27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C0000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(Sheet1!$K$33:$K$34,Sheet1!$K$36,Sheet1!$K$38)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11.188899999999999</c:v>
                      </c:pt>
                      <c:pt idx="1">
                        <c:v>11</c:v>
                      </c:pt>
                      <c:pt idx="2">
                        <c:v>12.333333333333334</c:v>
                      </c:pt>
                      <c:pt idx="3">
                        <c:v>1.4080366666666666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D0E-44BE-9D46-2020D399C4BE}"/>
                  </c:ext>
                </c:extLst>
              </c15:ser>
            </c15:filteredLineSeries>
            <c15:filteredLineSeries>
              <c15:ser>
                <c:idx val="2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Sheet1!$M$27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00206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(Sheet1!$P$33:$P$34,Sheet1!$P$36,Sheet1!$P$38)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4.1964266666666665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14.806966666666668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8D0E-44BE-9D46-2020D399C4BE}"/>
                  </c:ext>
                </c:extLst>
              </c15:ser>
            </c15:filteredLineSeries>
            <c15:filteredLineSeries>
              <c15:ser>
                <c:idx val="3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Sheet1!$R$27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C0000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(Sheet1!$U$33:$U$34,Sheet1!$U$36,Sheet1!$U$38)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11.200266666666666</c:v>
                      </c:pt>
                      <c:pt idx="1">
                        <c:v>11</c:v>
                      </c:pt>
                      <c:pt idx="2">
                        <c:v>12.666666666666666</c:v>
                      </c:pt>
                      <c:pt idx="3">
                        <c:v>1.4241733333333333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D0E-44BE-9D46-2020D399C4BE}"/>
                  </c:ext>
                </c:extLst>
              </c15:ser>
            </c15:filteredLineSeries>
          </c:ext>
        </c:extLst>
      </c:lineChart>
      <c:catAx>
        <c:axId val="179436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4365984"/>
        <c:crosses val="autoZero"/>
        <c:auto val="1"/>
        <c:lblAlgn val="ctr"/>
        <c:lblOffset val="100"/>
        <c:noMultiLvlLbl val="0"/>
      </c:catAx>
      <c:valAx>
        <c:axId val="179436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436556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Read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Banchmark</a:t>
            </a:r>
            <a:r>
              <a:rPr lang="en-US" altLang="ko-KR" baseline="0" dirty="0"/>
              <a:t> (seq)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0"/>
          <c:order val="4"/>
          <c:tx>
            <c:strRef>
              <c:f>Sheet1!$W$43</c:f>
              <c:strCache>
                <c:ptCount val="1"/>
                <c:pt idx="0">
                  <c:v>180 sec 4MB 16thred (3osds)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cat>
            <c:strRef>
              <c:f>(Sheet1!$B$33:$B$34,Sheet1!$B$36,Sheet1!$B$38)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(Sheet1!$Z$33:$Z$34,Sheet1!$Z$36,Sheet1!$Z$38)</c:f>
              <c:numCache>
                <c:formatCode>0.0_);[Red]\(0.0\)</c:formatCode>
                <c:ptCount val="4"/>
                <c:pt idx="0">
                  <c:v>4.1552666666666669</c:v>
                </c:pt>
                <c:pt idx="1">
                  <c:v>1</c:v>
                </c:pt>
                <c:pt idx="2">
                  <c:v>2</c:v>
                </c:pt>
                <c:pt idx="3">
                  <c:v>15.262533333333336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1-4910-9448-E9E10A7EBA22}"/>
            </c:ext>
          </c:extLst>
        </c:ser>
        <c:ser>
          <c:idx val="11"/>
          <c:order val="5"/>
          <c:tx>
            <c:strRef>
              <c:f>Sheet1!$AB$43</c:f>
              <c:strCache>
                <c:ptCount val="1"/>
                <c:pt idx="0">
                  <c:v>180 sec 1MB 16thred (3osds)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strRef>
              <c:f>(Sheet1!$B$33:$B$34,Sheet1!$B$36,Sheet1!$B$38)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(Sheet1!$AE$33:$AE$34,Sheet1!$AE$36,Sheet1!$AE$38)</c:f>
              <c:numCache>
                <c:formatCode>0.0_);[Red]\(0.0\)</c:formatCode>
                <c:ptCount val="4"/>
                <c:pt idx="0">
                  <c:v>10.850333333333333</c:v>
                </c:pt>
                <c:pt idx="1">
                  <c:v>10</c:v>
                </c:pt>
                <c:pt idx="2">
                  <c:v>12</c:v>
                </c:pt>
                <c:pt idx="3">
                  <c:v>1.4738333333333333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1-4910-9448-E9E10A7EBA22}"/>
            </c:ext>
          </c:extLst>
        </c:ser>
        <c:ser>
          <c:idx val="4"/>
          <c:order val="10"/>
          <c:tx>
            <c:strRef>
              <c:f>Sheet1!$BB$43</c:f>
              <c:strCache>
                <c:ptCount val="1"/>
                <c:pt idx="0">
                  <c:v>180 sec 4MB 16thred (6 osds)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(Sheet1!$AG$49:$AG$50,Sheet1!$AG$52,Sheet1!$AG$54)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(Sheet1!$BE$49:$BE$50,Sheet1!$BE$52,Sheet1!$BE$54)</c:f>
              <c:numCache>
                <c:formatCode>0.0_);[Red]\(0.0\)</c:formatCode>
                <c:ptCount val="4"/>
                <c:pt idx="0">
                  <c:v>11.1731</c:v>
                </c:pt>
                <c:pt idx="1">
                  <c:v>2</c:v>
                </c:pt>
                <c:pt idx="2">
                  <c:v>5</c:v>
                </c:pt>
                <c:pt idx="3">
                  <c:v>5.7133599999999989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31-4910-9448-E9E10A7EBA22}"/>
            </c:ext>
          </c:extLst>
        </c:ser>
        <c:ser>
          <c:idx val="5"/>
          <c:order val="11"/>
          <c:tx>
            <c:strRef>
              <c:f>Sheet1!$BG$43</c:f>
              <c:strCache>
                <c:ptCount val="1"/>
                <c:pt idx="0">
                  <c:v>180 sec 1MB 16thred (6 osds)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(Sheet1!$AG$49:$AG$50,Sheet1!$AG$52,Sheet1!$AG$54)</c:f>
              <c:strCache>
                <c:ptCount val="4"/>
                <c:pt idx="0">
                  <c:v>Bandwidth (MB/sec)</c:v>
                </c:pt>
                <c:pt idx="1">
                  <c:v>Average IOPS</c:v>
                </c:pt>
                <c:pt idx="2">
                  <c:v>Max IOPS</c:v>
                </c:pt>
                <c:pt idx="3">
                  <c:v>Average Latency (s)</c:v>
                </c:pt>
              </c:strCache>
            </c:strRef>
          </c:cat>
          <c:val>
            <c:numRef>
              <c:f>(Sheet1!$BJ$49:$BJ$50,Sheet1!$BJ$52,Sheet1!$BJ$54)</c:f>
              <c:numCache>
                <c:formatCode>0.0_);[Red]\(0.0\)</c:formatCode>
                <c:ptCount val="4"/>
                <c:pt idx="0">
                  <c:v>11.184533333333334</c:v>
                </c:pt>
                <c:pt idx="1">
                  <c:v>11</c:v>
                </c:pt>
                <c:pt idx="2">
                  <c:v>13.333333333333334</c:v>
                </c:pt>
                <c:pt idx="3">
                  <c:v>1.4284299999999999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31-4910-9448-E9E10A7EB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0652960"/>
        <c:axId val="1720652128"/>
        <c:extLst>
          <c:ext xmlns:c15="http://schemas.microsoft.com/office/drawing/2012/chart" uri="{02D57815-91ED-43cb-92C2-25804820EDAC}">
            <c15:filteredLineSeries>
              <c15:ser>
                <c:idx val="6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Sheet1!$C$43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>
                    <a:solidFill>
                      <a:srgbClr val="00206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(Sheet1!$F$33:$F$34,Sheet1!$F$36,Sheet1!$F$38)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11.193266666666668</c:v>
                      </c:pt>
                      <c:pt idx="1">
                        <c:v>2</c:v>
                      </c:pt>
                      <c:pt idx="2">
                        <c:v>3.6666666666666665</c:v>
                      </c:pt>
                      <c:pt idx="3">
                        <c:v>5.4000950000000003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7831-4910-9448-E9E10A7EBA22}"/>
                  </c:ext>
                </c:extLst>
              </c15:ser>
            </c15:filteredLineSeries>
            <c15:filteredLineSeries>
              <c15:ser>
                <c:idx val="7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Sheet1!$H$43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>
                    <a:solidFill>
                      <a:srgbClr val="C00000"/>
                    </a:solidFill>
                    <a:prstDash val="sys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(Sheet1!$K$33:$K$34,Sheet1!$K$36,Sheet1!$K$38)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11.188899999999999</c:v>
                      </c:pt>
                      <c:pt idx="1">
                        <c:v>11</c:v>
                      </c:pt>
                      <c:pt idx="2">
                        <c:v>12.333333333333334</c:v>
                      </c:pt>
                      <c:pt idx="3">
                        <c:v>1.4080366666666666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831-4910-9448-E9E10A7EBA22}"/>
                  </c:ext>
                </c:extLst>
              </c15:ser>
            </c15:filteredLineSeries>
            <c15:filteredLineSeries>
              <c15:ser>
                <c:idx val="8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Sheet1!$M$43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>
                    <a:solidFill>
                      <a:srgbClr val="00206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(Sheet1!$P$33:$P$34,Sheet1!$P$36,Sheet1!$P$38)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4.1964266666666665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14.806966666666668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831-4910-9448-E9E10A7EBA22}"/>
                  </c:ext>
                </c:extLst>
              </c15:ser>
            </c15:filteredLineSeries>
            <c15:filteredLineSeries>
              <c15:ser>
                <c:idx val="9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Sheet1!$R$43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>
                    <a:solidFill>
                      <a:srgbClr val="C00000"/>
                    </a:solidFill>
                    <a:prstDash val="dash"/>
                  </a:ln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(Sheet1!$B$33:$B$34,Sheet1!$B$36,Sheet1!$B$38)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(Sheet1!$U$33:$U$34,Sheet1!$U$36,Sheet1!$U$38)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11.200266666666666</c:v>
                      </c:pt>
                      <c:pt idx="1">
                        <c:v>11</c:v>
                      </c:pt>
                      <c:pt idx="2">
                        <c:v>12.666666666666666</c:v>
                      </c:pt>
                      <c:pt idx="3">
                        <c:v>1.4241733333333333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831-4910-9448-E9E10A7EBA22}"/>
                  </c:ext>
                </c:extLst>
              </c15:ser>
            </c15:filteredLineSeries>
            <c15:filteredLineSeries>
              <c15:ser>
                <c:idx val="0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Sheet1!$AH$43</c15:sqref>
                        </c15:formulaRef>
                      </c:ext>
                    </c:extLst>
                    <c:strCache>
                      <c:ptCount val="1"/>
                      <c:pt idx="0">
                        <c:v>10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7030A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(Sheet1!$AG$49:$AG$50,Sheet1!$AG$52,Sheet1!$AG$54)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(Sheet1!$AK$49:$AK$50,Sheet1!$AK$52,Sheet1!$AK$54)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10.726766666666668</c:v>
                      </c:pt>
                      <c:pt idx="1">
                        <c:v>2</c:v>
                      </c:pt>
                      <c:pt idx="2">
                        <c:v>4.666666666666667</c:v>
                      </c:pt>
                      <c:pt idx="3">
                        <c:v>5.6977800000000007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831-4910-9448-E9E10A7EBA22}"/>
                  </c:ext>
                </c:extLst>
              </c15:ser>
            </c15:filteredLineSeries>
            <c15:filteredLineSeries>
              <c15:ser>
                <c:idx val="1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Sheet1!$AM$43</c15:sqref>
                        </c15:formulaRef>
                      </c:ext>
                    </c:extLst>
                    <c:strCache>
                      <c:ptCount val="1"/>
                      <c:pt idx="0">
                        <c:v>10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FFC000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(Sheet1!$AG$49:$AG$50,Sheet1!$AG$52,Sheet1!$AG$54)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(Sheet1!$AP$49:$AP$50,Sheet1!$AP$52,Sheet1!$AP$54)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10.414366666666668</c:v>
                      </c:pt>
                      <c:pt idx="1">
                        <c:v>10</c:v>
                      </c:pt>
                      <c:pt idx="2">
                        <c:v>12.333333333333334</c:v>
                      </c:pt>
                      <c:pt idx="3">
                        <c:v>1.5069100000000002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831-4910-9448-E9E10A7EBA22}"/>
                  </c:ext>
                </c:extLst>
              </c15:ser>
            </c15:filteredLineSeries>
            <c15:filteredLineSeries>
              <c15:ser>
                <c:idx val="2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Sheet1!$AR$43</c15:sqref>
                        </c15:formulaRef>
                      </c:ext>
                    </c:extLst>
                    <c:strCache>
                      <c:ptCount val="1"/>
                      <c:pt idx="0">
                        <c:v>60 sec 4MB 16thred </c:v>
                      </c:pt>
                    </c:strCache>
                  </c:strRef>
                </c:tx>
                <c:spPr>
                  <a:ln w="28575" cap="rnd">
                    <a:solidFill>
                      <a:srgbClr val="7030A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(Sheet1!$AG$49:$AG$50,Sheet1!$AG$52,Sheet1!$AG$54)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(Sheet1!$AU$49:$AU$50,Sheet1!$AU$52,Sheet1!$AU$54)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10.621766666666668</c:v>
                      </c:pt>
                      <c:pt idx="1">
                        <c:v>2</c:v>
                      </c:pt>
                      <c:pt idx="2">
                        <c:v>5</c:v>
                      </c:pt>
                      <c:pt idx="3">
                        <c:v>5.9585999999999997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831-4910-9448-E9E10A7EBA22}"/>
                  </c:ext>
                </c:extLst>
              </c15:ser>
            </c15:filteredLineSeries>
            <c15:filteredLineSeries>
              <c15:ser>
                <c:idx val="3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Sheet1!$AW$43</c15:sqref>
                        </c15:formulaRef>
                      </c:ext>
                    </c:extLst>
                    <c:strCache>
                      <c:ptCount val="1"/>
                      <c:pt idx="0">
                        <c:v>60 sec 1MB 16thred </c:v>
                      </c:pt>
                    </c:strCache>
                  </c:strRef>
                </c:tx>
                <c:spPr>
                  <a:ln w="28575" cap="rnd">
                    <a:solidFill>
                      <a:srgbClr val="FFC00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(Sheet1!$AG$49:$AG$50,Sheet1!$AG$52,Sheet1!$AG$54)</c15:sqref>
                        </c15:formulaRef>
                      </c:ext>
                    </c:extLst>
                    <c:strCache>
                      <c:ptCount val="4"/>
                      <c:pt idx="0">
                        <c:v>Bandwidth (MB/sec)</c:v>
                      </c:pt>
                      <c:pt idx="1">
                        <c:v>Average IOPS</c:v>
                      </c:pt>
                      <c:pt idx="2">
                        <c:v>Max IOPS</c:v>
                      </c:pt>
                      <c:pt idx="3">
                        <c:v>Average Latency (s)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(Sheet1!$AZ$49:$AZ$50,Sheet1!$AZ$52,Sheet1!$AZ$54)</c15:sqref>
                        </c15:formulaRef>
                      </c:ext>
                    </c:extLst>
                    <c:numCache>
                      <c:formatCode>0.0_);[Red]\(0.0\)</c:formatCode>
                      <c:ptCount val="4"/>
                      <c:pt idx="0">
                        <c:v>11.193366666666668</c:v>
                      </c:pt>
                      <c:pt idx="1">
                        <c:v>11</c:v>
                      </c:pt>
                      <c:pt idx="2">
                        <c:v>13.666666666666666</c:v>
                      </c:pt>
                      <c:pt idx="3">
                        <c:v>1.4234433333333332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831-4910-9448-E9E10A7EBA22}"/>
                  </c:ext>
                </c:extLst>
              </c15:ser>
            </c15:filteredLineSeries>
          </c:ext>
        </c:extLst>
      </c:lineChart>
      <c:catAx>
        <c:axId val="172065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0652128"/>
        <c:crosses val="autoZero"/>
        <c:auto val="1"/>
        <c:lblAlgn val="ctr"/>
        <c:lblOffset val="100"/>
        <c:noMultiLvlLbl val="0"/>
      </c:catAx>
      <c:valAx>
        <c:axId val="172065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20652960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Sheet1!$H$126</c:f>
              <c:strCache>
                <c:ptCount val="1"/>
                <c:pt idx="0">
                  <c:v>60 sec 4MB 16thred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(Sheet1!$B$129:$B$130,Sheet1!$B$133:$B$144)</c:f>
              <c:strCache>
                <c:ptCount val="14"/>
                <c:pt idx="0">
                  <c:v>Total time run</c:v>
                </c:pt>
                <c:pt idx="1">
                  <c:v>Total writes </c:v>
                </c:pt>
                <c:pt idx="2">
                  <c:v>Bandwidth (MB/sec)</c:v>
                </c:pt>
                <c:pt idx="3">
                  <c:v>Stddev Bandwidth</c:v>
                </c:pt>
                <c:pt idx="4">
                  <c:v>Max bandwidth (MB/sec)</c:v>
                </c:pt>
                <c:pt idx="5">
                  <c:v>Min bandwidth (MB/sec)</c:v>
                </c:pt>
                <c:pt idx="6">
                  <c:v>Average IOPS</c:v>
                </c:pt>
                <c:pt idx="7">
                  <c:v>Stddev IOPS</c:v>
                </c:pt>
                <c:pt idx="8">
                  <c:v>Max IOPS</c:v>
                </c:pt>
                <c:pt idx="9">
                  <c:v>Min IOPS</c:v>
                </c:pt>
                <c:pt idx="10">
                  <c:v>Average Latency (s)</c:v>
                </c:pt>
                <c:pt idx="11">
                  <c:v>Stddev Latency (s)</c:v>
                </c:pt>
                <c:pt idx="12">
                  <c:v>Max Latency (s)</c:v>
                </c:pt>
                <c:pt idx="13">
                  <c:v>Min Latency (s)</c:v>
                </c:pt>
              </c:strCache>
            </c:strRef>
          </c:cat>
          <c:val>
            <c:numRef>
              <c:f>(Sheet1!$K$129:$K$130,Sheet1!$K$133:$K$144)</c:f>
              <c:numCache>
                <c:formatCode>0.0_);[Red]\(0.0\)</c:formatCode>
                <c:ptCount val="14"/>
                <c:pt idx="0">
                  <c:v>65.778600000000012</c:v>
                </c:pt>
                <c:pt idx="1">
                  <c:v>182</c:v>
                </c:pt>
                <c:pt idx="2">
                  <c:v>11.0678</c:v>
                </c:pt>
                <c:pt idx="3">
                  <c:v>5.7586849999999998</c:v>
                </c:pt>
                <c:pt idx="4">
                  <c:v>20</c:v>
                </c:pt>
                <c:pt idx="5">
                  <c:v>0</c:v>
                </c:pt>
                <c:pt idx="6">
                  <c:v>2</c:v>
                </c:pt>
                <c:pt idx="7">
                  <c:v>1.44655</c:v>
                </c:pt>
                <c:pt idx="8">
                  <c:v>5</c:v>
                </c:pt>
                <c:pt idx="9">
                  <c:v>0</c:v>
                </c:pt>
                <c:pt idx="10">
                  <c:v>5.7466350000000004</c:v>
                </c:pt>
                <c:pt idx="11">
                  <c:v>4.0458800000000004</c:v>
                </c:pt>
                <c:pt idx="12">
                  <c:v>17.642250000000001</c:v>
                </c:pt>
                <c:pt idx="13">
                  <c:v>1.07775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B-41C3-A30D-B860C6BE5860}"/>
            </c:ext>
          </c:extLst>
        </c:ser>
        <c:ser>
          <c:idx val="1"/>
          <c:order val="1"/>
          <c:tx>
            <c:strRef>
              <c:f>Sheet1!$M$126</c:f>
              <c:strCache>
                <c:ptCount val="1"/>
                <c:pt idx="0">
                  <c:v>60 sec 4MB 32thred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(Sheet1!$B$129:$B$130,Sheet1!$B$133:$B$144)</c:f>
              <c:strCache>
                <c:ptCount val="14"/>
                <c:pt idx="0">
                  <c:v>Total time run</c:v>
                </c:pt>
                <c:pt idx="1">
                  <c:v>Total writes </c:v>
                </c:pt>
                <c:pt idx="2">
                  <c:v>Bandwidth (MB/sec)</c:v>
                </c:pt>
                <c:pt idx="3">
                  <c:v>Stddev Bandwidth</c:v>
                </c:pt>
                <c:pt idx="4">
                  <c:v>Max bandwidth (MB/sec)</c:v>
                </c:pt>
                <c:pt idx="5">
                  <c:v>Min bandwidth (MB/sec)</c:v>
                </c:pt>
                <c:pt idx="6">
                  <c:v>Average IOPS</c:v>
                </c:pt>
                <c:pt idx="7">
                  <c:v>Stddev IOPS</c:v>
                </c:pt>
                <c:pt idx="8">
                  <c:v>Max IOPS</c:v>
                </c:pt>
                <c:pt idx="9">
                  <c:v>Min IOPS</c:v>
                </c:pt>
                <c:pt idx="10">
                  <c:v>Average Latency (s)</c:v>
                </c:pt>
                <c:pt idx="11">
                  <c:v>Stddev Latency (s)</c:v>
                </c:pt>
                <c:pt idx="12">
                  <c:v>Max Latency (s)</c:v>
                </c:pt>
                <c:pt idx="13">
                  <c:v>Min Latency (s)</c:v>
                </c:pt>
              </c:strCache>
            </c:strRef>
          </c:cat>
          <c:val>
            <c:numRef>
              <c:f>(Sheet1!$P$129:$P$130,Sheet1!$P$133:$P$144)</c:f>
              <c:numCache>
                <c:formatCode>0.0_);[Red]\(0.0\)</c:formatCode>
                <c:ptCount val="14"/>
                <c:pt idx="0">
                  <c:v>73.291449999999998</c:v>
                </c:pt>
                <c:pt idx="1">
                  <c:v>151</c:v>
                </c:pt>
                <c:pt idx="2">
                  <c:v>8.4121449999999989</c:v>
                </c:pt>
                <c:pt idx="3">
                  <c:v>9.2957299999999989</c:v>
                </c:pt>
                <c:pt idx="4">
                  <c:v>60</c:v>
                </c:pt>
                <c:pt idx="5">
                  <c:v>0</c:v>
                </c:pt>
                <c:pt idx="6">
                  <c:v>1.5</c:v>
                </c:pt>
                <c:pt idx="7">
                  <c:v>2.3275100000000002</c:v>
                </c:pt>
                <c:pt idx="8">
                  <c:v>15</c:v>
                </c:pt>
                <c:pt idx="9">
                  <c:v>0</c:v>
                </c:pt>
                <c:pt idx="10">
                  <c:v>27.142050000000001</c:v>
                </c:pt>
                <c:pt idx="11">
                  <c:v>6.2959399999999999</c:v>
                </c:pt>
                <c:pt idx="12">
                  <c:v>35.051499999999997</c:v>
                </c:pt>
                <c:pt idx="13">
                  <c:v>13.381930000000001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2B-41C3-A30D-B860C6BE58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89724368"/>
        <c:axId val="1789718128"/>
      </c:barChart>
      <c:catAx>
        <c:axId val="178972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9718128"/>
        <c:crosses val="autoZero"/>
        <c:auto val="1"/>
        <c:lblAlgn val="ctr"/>
        <c:lblOffset val="100"/>
        <c:noMultiLvlLbl val="0"/>
      </c:catAx>
      <c:valAx>
        <c:axId val="178971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972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ceph/ceph-deploy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kdnhttps:/download.ceph.com/rpm-nautilus/el8/no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Ceph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B6050-B1F3-D6C0-2C4F-A41D2FF6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DC736-2D26-0585-FFA1-C1080105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새로운 계정 생성</a:t>
            </a:r>
          </a:p>
          <a:p>
            <a:pPr marL="575945" lvl="1"/>
            <a:r>
              <a:rPr lang="ko-KR" altLang="en-US" dirty="0" err="1">
                <a:cs typeface="lato"/>
              </a:rPr>
              <a:t>C</a:t>
            </a:r>
            <a:r>
              <a:rPr lang="ko-KR" dirty="0" err="1">
                <a:cs typeface="lato"/>
              </a:rPr>
              <a:t>eph</a:t>
            </a:r>
            <a:r>
              <a:rPr lang="ko-KR" dirty="0" err="1">
                <a:ea typeface="+mn-lt"/>
                <a:cs typeface="+mn-lt"/>
              </a:rPr>
              <a:t>의</a:t>
            </a:r>
            <a:r>
              <a:rPr lang="ko-KR" dirty="0">
                <a:ea typeface="+mn-lt"/>
                <a:cs typeface="+mn-lt"/>
              </a:rPr>
              <a:t> 각 노드에 설치 패키지 배포와 원격설정의 지원에 사용할 계정 생성</a:t>
            </a:r>
          </a:p>
          <a:p>
            <a:pPr marL="575945" lvl="1"/>
            <a:r>
              <a:rPr lang="en-US" altLang="ko-KR" dirty="0" err="1">
                <a:cs typeface="lato"/>
              </a:rPr>
              <a:t>모든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노드에서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생성</a:t>
            </a:r>
            <a:r>
              <a:rPr lang="en-US" altLang="ko-KR" dirty="0">
                <a:cs typeface="lato"/>
              </a:rPr>
              <a:t> (</a:t>
            </a:r>
            <a:r>
              <a:rPr lang="en-US" altLang="ko-KR" dirty="0" err="1">
                <a:cs typeface="lato"/>
              </a:rPr>
              <a:t>서버</a:t>
            </a:r>
            <a:r>
              <a:rPr lang="en-US" altLang="ko-KR" dirty="0">
                <a:cs typeface="lato"/>
              </a:rPr>
              <a:t> 4대 + </a:t>
            </a:r>
            <a:r>
              <a:rPr lang="en-US" altLang="ko-KR" dirty="0" err="1">
                <a:cs typeface="lato"/>
              </a:rPr>
              <a:t>개인</a:t>
            </a:r>
            <a:r>
              <a:rPr lang="en-US" altLang="ko-KR" dirty="0">
                <a:cs typeface="lato"/>
              </a:rPr>
              <a:t> PC)</a:t>
            </a:r>
          </a:p>
          <a:p>
            <a:pPr marL="575945" lvl="1"/>
            <a:endParaRPr lang="ko-KR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EBCF2-708E-E9C5-41D2-FA6795325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820A21B-9DB1-EE0D-01CE-43F6BC5BA42D}"/>
              </a:ext>
            </a:extLst>
          </p:cNvPr>
          <p:cNvGrpSpPr/>
          <p:nvPr/>
        </p:nvGrpSpPr>
        <p:grpSpPr>
          <a:xfrm>
            <a:off x="289454" y="2607476"/>
            <a:ext cx="10344843" cy="1992557"/>
            <a:chOff x="610780" y="927403"/>
            <a:chExt cx="10344843" cy="1992557"/>
          </a:xfrm>
        </p:grpSpPr>
        <p:pic>
          <p:nvPicPr>
            <p:cNvPr id="5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B27DBB33-AB6D-4F2E-E1A9-6C0C944AF5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7" b="60892"/>
            <a:stretch/>
          </p:blipFill>
          <p:spPr>
            <a:xfrm>
              <a:off x="619961" y="927403"/>
              <a:ext cx="10335662" cy="1370207"/>
            </a:xfrm>
            <a:prstGeom prst="rect">
              <a:avLst/>
            </a:prstGeom>
          </p:spPr>
        </p:pic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E53DD591-4AB6-3684-A8BA-BF5CB43A58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89" t="57592" r="266" b="30366"/>
            <a:stretch/>
          </p:blipFill>
          <p:spPr>
            <a:xfrm>
              <a:off x="610780" y="2295331"/>
              <a:ext cx="10335715" cy="421910"/>
            </a:xfrm>
            <a:prstGeom prst="rect">
              <a:avLst/>
            </a:prstGeom>
          </p:spPr>
        </p:pic>
        <p:pic>
          <p:nvPicPr>
            <p:cNvPr id="7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6DA9C374-4FD3-05A9-B808-6888D3618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89" t="94488" r="266" b="-263"/>
            <a:stretch/>
          </p:blipFill>
          <p:spPr>
            <a:xfrm>
              <a:off x="610780" y="2717644"/>
              <a:ext cx="10335673" cy="202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680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AA070-EF6F-D789-14E5-4C1DF967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97B1F-F3BC-76A1-2B41-80A395BF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 키 생성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dirty="0" err="1">
                <a:cs typeface="lato"/>
              </a:rPr>
              <a:t>Admin</a:t>
            </a:r>
            <a:r>
              <a:rPr lang="ko-KR" altLang="en-US" dirty="0">
                <a:cs typeface="lato"/>
              </a:rPr>
              <a:t>(개인 </a:t>
            </a:r>
            <a:r>
              <a:rPr lang="ko-KR" altLang="en-US" dirty="0" err="1">
                <a:cs typeface="lato"/>
              </a:rPr>
              <a:t>PC</a:t>
            </a:r>
            <a:r>
              <a:rPr lang="ko-KR" altLang="en-US" dirty="0">
                <a:cs typeface="lato"/>
              </a:rPr>
              <a:t>​)에서 노드들(서버)에 </a:t>
            </a:r>
            <a:r>
              <a:rPr lang="ko-KR" altLang="en-US" dirty="0" err="1">
                <a:cs typeface="lato"/>
              </a:rPr>
              <a:t>터널링하기</a:t>
            </a:r>
            <a:r>
              <a:rPr lang="ko-KR" altLang="en-US" dirty="0">
                <a:cs typeface="lato"/>
              </a:rPr>
              <a:t> 위해 키 생성</a:t>
            </a:r>
          </a:p>
          <a:p>
            <a:pPr marL="575945" lvl="1">
              <a:buFont typeface="Arial" panose="05000000000000000000" pitchFamily="2" charset="2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2EA379-FB2A-55B3-22C7-4DDC84E4F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AB9BE75-9702-388E-0E5C-EDB3B1027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8" y="2219263"/>
            <a:ext cx="7232573" cy="38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7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F02C-865A-F0B8-FADB-DFAADFC2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3DD5-0E77-7077-97EF-CDF35496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 설정 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ssh를</a:t>
            </a:r>
            <a:r>
              <a:rPr lang="ko-KR" altLang="en-US" dirty="0">
                <a:cs typeface="lato"/>
              </a:rPr>
              <a:t> 통한 접속을 쉽게 하기 위한 설정 파일 구성</a:t>
            </a:r>
          </a:p>
          <a:p>
            <a:pPr marL="575945" lvl="1"/>
            <a:r>
              <a:rPr lang="ko-KR" altLang="en-US" dirty="0">
                <a:cs typeface="lato"/>
              </a:rPr>
              <a:t>~/.</a:t>
            </a:r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config</a:t>
            </a:r>
            <a:r>
              <a:rPr lang="ko-KR" altLang="en-US" dirty="0">
                <a:cs typeface="lato"/>
              </a:rPr>
              <a:t> 파일 설정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95943-6A1A-42B9-D7CD-D0D28D78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E41C1DE7-828D-CA63-C3AD-5E24931A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52" y="2662639"/>
            <a:ext cx="2903862" cy="34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0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F02C-865A-F0B8-FADB-DFAADFC2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/>
              <a:t> 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3DD5-0E77-7077-97EF-CDF35496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 키 배포</a:t>
            </a:r>
          </a:p>
          <a:p>
            <a:pPr marL="575945" lvl="1"/>
            <a:r>
              <a:rPr lang="ko-KR" altLang="en-US" dirty="0">
                <a:cs typeface="lato"/>
              </a:rPr>
              <a:t>이전에 생성한 </a:t>
            </a:r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 키를 서버들에 배포 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95943-6A1A-42B9-D7CD-D0D28D78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DC55815-60A3-7BDB-5C7C-A70A4CFF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44" y="2375735"/>
            <a:ext cx="10748788" cy="30705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B24556-07CE-A6E6-EACA-35698F5596A6}"/>
              </a:ext>
            </a:extLst>
          </p:cNvPr>
          <p:cNvSpPr/>
          <p:nvPr/>
        </p:nvSpPr>
        <p:spPr>
          <a:xfrm>
            <a:off x="460872" y="2375053"/>
            <a:ext cx="9180722" cy="550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0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F02C-865A-F0B8-FADB-DFAADFC2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/>
              <a:t> 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3DD5-0E77-7077-97EF-CDF35496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ceph-deploy</a:t>
            </a:r>
            <a:r>
              <a:rPr lang="ko-KR" altLang="en-US" dirty="0">
                <a:cs typeface="lato"/>
              </a:rPr>
              <a:t> 설치</a:t>
            </a:r>
          </a:p>
          <a:p>
            <a:pPr marL="575945" lvl="1"/>
            <a:r>
              <a:rPr lang="ko-KR" altLang="en-US" dirty="0">
                <a:cs typeface="lato"/>
              </a:rPr>
              <a:t>서버와 </a:t>
            </a:r>
            <a:r>
              <a:rPr lang="ko-KR" altLang="en-US" dirty="0" err="1">
                <a:cs typeface="lato"/>
              </a:rPr>
              <a:t>PC의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OS가</a:t>
            </a:r>
            <a:r>
              <a:rPr lang="ko-KR" altLang="en-US" dirty="0">
                <a:cs typeface="lato"/>
              </a:rPr>
              <a:t> 달라서 다른 명령어로 설치 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err="1">
                <a:cs typeface="lato"/>
              </a:rPr>
              <a:t>sudo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yum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err="1">
                <a:cs typeface="lato"/>
              </a:rPr>
              <a:t>ceph-deploy</a:t>
            </a:r>
            <a:r>
              <a:rPr lang="ko-KR" altLang="en-US" dirty="0">
                <a:cs typeface="lato"/>
              </a:rPr>
              <a:t> 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 err="1">
                <a:cs typeface="lato"/>
              </a:rPr>
              <a:t>sudo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apt-get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ceph-deploy</a:t>
            </a:r>
            <a:endParaRPr lang="ko-KR" altLang="en-US">
              <a:cs typeface="lato"/>
            </a:endParaRPr>
          </a:p>
          <a:p>
            <a:r>
              <a:rPr lang="ko-KR" altLang="en-US" dirty="0" err="1">
                <a:cs typeface="lato"/>
              </a:rPr>
              <a:t>yum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실패 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dirty="0" err="1">
                <a:cs typeface="lato"/>
              </a:rPr>
              <a:t>ceph.repo의</a:t>
            </a:r>
            <a:r>
              <a:rPr lang="ko-KR" altLang="en-US" dirty="0">
                <a:cs typeface="lato"/>
              </a:rPr>
              <a:t> 문제로 보임 </a:t>
            </a:r>
          </a:p>
          <a:p>
            <a:pPr marL="575945" lvl="1">
              <a:buFont typeface="Arial" panose="05000000000000000000" pitchFamily="2" charset="2"/>
              <a:buChar char="•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95943-6A1A-42B9-D7CD-D0D28D78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E17876B-5EA9-92CD-35D4-25E1315C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4" y="4171508"/>
            <a:ext cx="10464187" cy="110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F02C-865A-F0B8-FADB-DFAADFC2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/>
              <a:t> 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3DD5-0E77-7077-97EF-CDF35496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공식 </a:t>
            </a:r>
            <a:r>
              <a:rPr lang="ko-KR" altLang="en-US" dirty="0" err="1">
                <a:cs typeface="lato"/>
              </a:rPr>
              <a:t>reference</a:t>
            </a:r>
            <a:r>
              <a:rPr lang="ko-KR" altLang="en-US" dirty="0">
                <a:cs typeface="lato"/>
              </a:rPr>
              <a:t> 참조해도 </a:t>
            </a:r>
            <a:r>
              <a:rPr lang="ko-KR" altLang="en-US" dirty="0" err="1">
                <a:cs typeface="lato"/>
              </a:rPr>
              <a:t>yum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불가</a:t>
            </a:r>
            <a:endParaRPr lang="ko-KR" dirty="0"/>
          </a:p>
          <a:p>
            <a:r>
              <a:rPr lang="ko-KR" altLang="en-US" dirty="0" err="1">
                <a:cs typeface="lato"/>
              </a:rPr>
              <a:t>pip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를</a:t>
            </a:r>
            <a:r>
              <a:rPr lang="ko-KR" altLang="en-US" dirty="0">
                <a:cs typeface="lato"/>
              </a:rPr>
              <a:t> 통해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 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 err="1">
                <a:cs typeface="lato"/>
              </a:rPr>
              <a:t>pip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ceph-deploy</a:t>
            </a:r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95943-6A1A-42B9-D7CD-D0D28D78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1E994B7-4469-5526-0A01-69E177D7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22" y="2846998"/>
            <a:ext cx="8095560" cy="24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7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F02C-865A-F0B8-FADB-DFAADFC2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/>
              <a:t> 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03DD5-0E77-7077-97EF-CDF35496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ceph-deploy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를</a:t>
            </a:r>
            <a:r>
              <a:rPr lang="ko-KR" altLang="en-US" dirty="0">
                <a:cs typeface="lato"/>
              </a:rPr>
              <a:t> 통해 </a:t>
            </a:r>
            <a:r>
              <a:rPr lang="ko-KR" altLang="en-US" dirty="0" err="1">
                <a:cs typeface="lato"/>
              </a:rPr>
              <a:t>ceph</a:t>
            </a:r>
            <a:r>
              <a:rPr lang="ko-KR" altLang="en-US" dirty="0">
                <a:cs typeface="lato"/>
              </a:rPr>
              <a:t>  구성 </a:t>
            </a:r>
          </a:p>
          <a:p>
            <a:pPr marL="575945" lvl="1"/>
            <a:r>
              <a:rPr lang="ko-KR" altLang="en-US" dirty="0" err="1">
                <a:cs typeface="lato"/>
              </a:rPr>
              <a:t>new</a:t>
            </a:r>
            <a:r>
              <a:rPr lang="ko-KR" altLang="en-US" dirty="0">
                <a:cs typeface="lato"/>
              </a:rPr>
              <a:t> 명령을 통해 </a:t>
            </a:r>
            <a:r>
              <a:rPr lang="ko-KR" altLang="en-US" dirty="0" err="1">
                <a:cs typeface="lato"/>
              </a:rPr>
              <a:t>monitor</a:t>
            </a:r>
            <a:r>
              <a:rPr lang="ko-KR" altLang="en-US" dirty="0">
                <a:cs typeface="lato"/>
              </a:rPr>
              <a:t> 노드 설정 </a:t>
            </a:r>
          </a:p>
          <a:p>
            <a:pPr marL="575945" lvl="1"/>
            <a:r>
              <a:rPr lang="ko-KR" altLang="en-US" dirty="0" err="1">
                <a:cs typeface="lato"/>
              </a:rPr>
              <a:t>ceph-deploy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noslab-gpu2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오류 발생시 아래 명령을 수행 후 다시 시도</a:t>
            </a:r>
          </a:p>
          <a:p>
            <a:pPr marL="575945" lvl="1"/>
            <a:endParaRPr lang="ko-KR"/>
          </a:p>
          <a:p>
            <a:pPr marL="575945" lvl="1"/>
            <a:r>
              <a:rPr lang="ko-KR" b="1" dirty="0" err="1">
                <a:ea typeface="+mn-lt"/>
                <a:cs typeface="+mn-lt"/>
              </a:rPr>
              <a:t>pip3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install</a:t>
            </a:r>
            <a:r>
              <a:rPr lang="ko-KR" b="1" dirty="0">
                <a:ea typeface="+mn-lt"/>
                <a:cs typeface="+mn-lt"/>
              </a:rPr>
              <a:t> git+</a:t>
            </a:r>
            <a:r>
              <a:rPr lang="ko-KR" b="1" dirty="0">
                <a:ea typeface="+mn-lt"/>
                <a:cs typeface="+mn-lt"/>
                <a:hlinkClick r:id="rId2"/>
              </a:rPr>
              <a:t>https://github.com/ceph/ceph-deploy.git</a:t>
            </a: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95943-6A1A-42B9-D7CD-D0D28D78A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6520CF2-7B00-565E-3424-3257D21F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86" y="3116558"/>
            <a:ext cx="11415485" cy="2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98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569BA-6671-C4D9-4A6A-1C4DB795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37C86-D31E-65DB-02F0-96E22C10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Cpeh-deploy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를</a:t>
            </a:r>
            <a:r>
              <a:rPr lang="ko-KR" altLang="en-US" dirty="0">
                <a:cs typeface="lato"/>
              </a:rPr>
              <a:t> 수행 </a:t>
            </a:r>
            <a:r>
              <a:rPr lang="ko-KR" altLang="en-US" dirty="0" err="1">
                <a:cs typeface="lato"/>
              </a:rPr>
              <a:t>성공시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ceph.conf</a:t>
            </a:r>
            <a:r>
              <a:rPr lang="ko-KR" altLang="en-US" dirty="0">
                <a:cs typeface="lato"/>
              </a:rPr>
              <a:t> 파일 생성됨</a:t>
            </a:r>
          </a:p>
          <a:p>
            <a:r>
              <a:rPr lang="ko-KR" altLang="en-US" dirty="0" err="1">
                <a:cs typeface="lato"/>
              </a:rPr>
              <a:t>Monitor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설정되어있음을</a:t>
            </a:r>
            <a:r>
              <a:rPr lang="ko-KR" altLang="en-US" dirty="0">
                <a:cs typeface="lato"/>
              </a:rPr>
              <a:t> 확인 가능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88052-F2E9-13D3-24C0-94D900AA0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4180D99-AD3C-45C7-6F88-3D3D3FE6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" y="2417745"/>
            <a:ext cx="6158428" cy="36861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02D8E9-7A30-4139-1EE4-364BA720633E}"/>
              </a:ext>
            </a:extLst>
          </p:cNvPr>
          <p:cNvSpPr/>
          <p:nvPr/>
        </p:nvSpPr>
        <p:spPr>
          <a:xfrm>
            <a:off x="112005" y="5955535"/>
            <a:ext cx="569204" cy="156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D1D1896-18D9-8E0E-0A09-941F5801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71" y="2416211"/>
            <a:ext cx="5938091" cy="22459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FCEE0DF-10BD-23FF-2038-79E0321209CA}"/>
              </a:ext>
            </a:extLst>
          </p:cNvPr>
          <p:cNvSpPr/>
          <p:nvPr/>
        </p:nvSpPr>
        <p:spPr>
          <a:xfrm>
            <a:off x="6400800" y="3017703"/>
            <a:ext cx="3644746" cy="449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4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EF65D-56C6-8508-6CD2-DE2D90FC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Ceph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862B0-C802-74D2-5AC3-85B6ECC7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각 노드에 </a:t>
            </a:r>
            <a:r>
              <a:rPr lang="ko-KR" altLang="en-US" dirty="0" err="1">
                <a:cs typeface="lato"/>
              </a:rPr>
              <a:t>ceph</a:t>
            </a:r>
            <a:r>
              <a:rPr lang="ko-KR" altLang="en-US" dirty="0">
                <a:cs typeface="lato"/>
              </a:rPr>
              <a:t> 배포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dirty="0" err="1">
                <a:cs typeface="lato"/>
              </a:rPr>
              <a:t>ceph-deploy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cheolhyeon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noslab-gpu2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noslab-ssd2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noslab-gpu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noslab-ssd</a:t>
            </a:r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오류 발생, </a:t>
            </a:r>
            <a:r>
              <a:rPr lang="ko-KR" altLang="en-US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불가능 </a:t>
            </a:r>
          </a:p>
          <a:p>
            <a:pPr marL="575945" lvl="1"/>
            <a:r>
              <a:rPr lang="ko-KR" altLang="en-US" dirty="0">
                <a:cs typeface="lato"/>
              </a:rPr>
              <a:t>해결방안을 검색</a:t>
            </a:r>
          </a:p>
          <a:p>
            <a:pPr marL="575945" lvl="1"/>
            <a:r>
              <a:rPr lang="ko-KR" altLang="en-US" dirty="0">
                <a:cs typeface="lato"/>
              </a:rPr>
              <a:t>공식 문서의 가이드를 수행</a:t>
            </a:r>
          </a:p>
          <a:p>
            <a:pPr marL="575945" lvl="1"/>
            <a:r>
              <a:rPr lang="ko-KR" altLang="en-US" dirty="0" err="1">
                <a:cs typeface="lato"/>
              </a:rPr>
              <a:t>ceph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team은</a:t>
            </a:r>
            <a:r>
              <a:rPr lang="ko-KR" altLang="en-US" dirty="0">
                <a:cs typeface="lato"/>
              </a:rPr>
              <a:t> 몇몇 기능을 </a:t>
            </a:r>
            <a:r>
              <a:rPr lang="ko-KR" altLang="en-US" dirty="0" err="1">
                <a:cs typeface="lato"/>
              </a:rPr>
              <a:t>Fedora</a:t>
            </a:r>
            <a:r>
              <a:rPr lang="ko-KR" altLang="en-US" dirty="0">
                <a:cs typeface="lato"/>
              </a:rPr>
              <a:t> 환경을 위해 개발하지 않는다는 오류 문구 출력</a:t>
            </a:r>
          </a:p>
          <a:p>
            <a:pPr marL="0" indent="0">
              <a:buNone/>
            </a:pP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22D32-C948-1DD1-38BC-1D8C16C1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4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6A869-DFDB-70C1-D252-D680D32A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CentOS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82CB3-8B99-D6FB-6EBE-3E04FB74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CentOS</a:t>
            </a:r>
            <a:r>
              <a:rPr lang="ko-KR" altLang="en-US" dirty="0">
                <a:cs typeface="lato"/>
              </a:rPr>
              <a:t> 7 설치하여 재시도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>
                <a:ea typeface="+mn-lt"/>
                <a:cs typeface="+mn-lt"/>
              </a:rPr>
              <a:t>네트워크 설정 오류 </a:t>
            </a:r>
            <a:endParaRPr lang="en-US" altLang="ko-KR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sz="2400" dirty="0" err="1">
                <a:ea typeface="+mn-lt"/>
                <a:cs typeface="+mn-lt"/>
              </a:rPr>
              <a:t>ip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 err="1">
                <a:ea typeface="+mn-lt"/>
                <a:cs typeface="+mn-lt"/>
              </a:rPr>
              <a:t>설정을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 err="1">
                <a:ea typeface="+mn-lt"/>
                <a:cs typeface="+mn-lt"/>
              </a:rPr>
              <a:t>위한</a:t>
            </a:r>
            <a:r>
              <a:rPr lang="en-US" sz="2400" dirty="0">
                <a:ea typeface="+mn-lt"/>
                <a:cs typeface="+mn-lt"/>
              </a:rPr>
              <a:t> ifcfg-enp0s3 </a:t>
            </a:r>
            <a:r>
              <a:rPr lang="ko-KR" altLang="en-US" sz="2400" dirty="0" err="1">
                <a:ea typeface="+mn-lt"/>
                <a:cs typeface="+mn-lt"/>
              </a:rPr>
              <a:t>파일이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 err="1">
                <a:ea typeface="+mn-lt"/>
                <a:cs typeface="+mn-lt"/>
              </a:rPr>
              <a:t>존재하지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 err="1">
                <a:ea typeface="+mn-lt"/>
                <a:cs typeface="+mn-lt"/>
              </a:rPr>
              <a:t>않고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ko-KR" altLang="en-US" sz="2400" dirty="0" err="1">
                <a:ea typeface="+mn-lt"/>
                <a:cs typeface="+mn-lt"/>
              </a:rPr>
              <a:t>여러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 dirty="0" err="1">
                <a:ea typeface="+mn-lt"/>
                <a:cs typeface="+mn-lt"/>
              </a:rPr>
              <a:t>오류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ko-KR" altLang="en-US" sz="2400">
                <a:ea typeface="+mn-lt"/>
                <a:cs typeface="+mn-lt"/>
              </a:rPr>
              <a:t>발생</a:t>
            </a:r>
            <a:r>
              <a:rPr lang="en-US" sz="2400">
                <a:ea typeface="+mn-lt"/>
                <a:cs typeface="+mn-lt"/>
              </a:rPr>
              <a:t> </a:t>
            </a:r>
          </a:p>
          <a:p>
            <a:r>
              <a:rPr lang="ko-KR" altLang="en-US" dirty="0" err="1">
                <a:ea typeface="+mn-lt"/>
                <a:cs typeface="+mn-lt"/>
              </a:rPr>
              <a:t>CentOS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Stream9</a:t>
            </a:r>
            <a:r>
              <a:rPr lang="ko-KR" altLang="en-US">
                <a:ea typeface="+mn-lt"/>
                <a:cs typeface="+mn-lt"/>
              </a:rPr>
              <a:t> 설치하여 재시도 </a:t>
            </a:r>
          </a:p>
          <a:p>
            <a:pPr marL="575945" lvl="1"/>
            <a:r>
              <a:rPr lang="ko-KR" altLang="en-US">
                <a:ea typeface="+mn-lt"/>
                <a:cs typeface="+mn-lt"/>
              </a:rPr>
              <a:t>현재 재시도 중 </a:t>
            </a:r>
            <a:endParaRPr lang="ko-KR" altLang="en-US" dirty="0">
              <a:ea typeface="+mn-lt"/>
              <a:cs typeface="+mn-lt"/>
            </a:endParaRPr>
          </a:p>
          <a:p>
            <a:pPr marL="575945" lvl="1"/>
            <a:r>
              <a:rPr lang="ko-KR" altLang="en-US" dirty="0">
                <a:ea typeface="+mn-lt"/>
                <a:cs typeface="+mn-lt"/>
              </a:rPr>
              <a:t>여전히 </a:t>
            </a:r>
            <a:r>
              <a:rPr lang="ko-KR" altLang="en-US" dirty="0" err="1">
                <a:ea typeface="+mn-lt"/>
                <a:cs typeface="+mn-lt"/>
              </a:rPr>
              <a:t>yum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install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ceph-deploy</a:t>
            </a:r>
            <a:r>
              <a:rPr lang="ko-KR" altLang="en-US">
                <a:ea typeface="+mn-lt"/>
                <a:cs typeface="+mn-lt"/>
              </a:rPr>
              <a:t> 불가능</a:t>
            </a:r>
          </a:p>
          <a:p>
            <a:pPr marL="575945" lvl="1"/>
            <a:r>
              <a:rPr lang="en-US" altLang="ko-KR" dirty="0">
                <a:ea typeface="+mn-lt"/>
                <a:cs typeface="+mn-lt"/>
                <a:hlinkClick r:id="rId2"/>
              </a:rPr>
              <a:t>https</a:t>
            </a:r>
            <a:r>
              <a:rPr lang="ko-KR" dirty="0">
                <a:ea typeface="+mn-lt"/>
                <a:cs typeface="+mn-lt"/>
                <a:hlinkClick r:id="rId2"/>
              </a:rPr>
              <a:t>://download.ceph.com/rpm-nautilus/el8/noarch</a:t>
            </a:r>
          </a:p>
          <a:p>
            <a:pPr marL="575945" lvl="1"/>
            <a:r>
              <a:rPr lang="ko-KR" dirty="0">
                <a:ea typeface="+mn-lt"/>
                <a:cs typeface="+mn-lt"/>
              </a:rPr>
              <a:t>해당 다운로드 링크의 </a:t>
            </a:r>
            <a:r>
              <a:rPr lang="en-US" altLang="ko-KR" dirty="0">
                <a:ea typeface="+mn-lt"/>
                <a:cs typeface="+mn-lt"/>
              </a:rPr>
              <a:t>el8이 CentOS 8을 </a:t>
            </a:r>
            <a:r>
              <a:rPr lang="en-US" altLang="ko-KR" dirty="0" err="1">
                <a:ea typeface="+mn-lt"/>
                <a:cs typeface="+mn-lt"/>
              </a:rPr>
              <a:t>의미하며</a:t>
            </a:r>
            <a:r>
              <a:rPr lang="en-US" altLang="ko-KR" dirty="0">
                <a:ea typeface="+mn-lt"/>
                <a:cs typeface="+mn-lt"/>
              </a:rPr>
              <a:t>, el9가 </a:t>
            </a:r>
            <a:r>
              <a:rPr lang="en-US" altLang="ko-KR" dirty="0" err="1">
                <a:ea typeface="+mn-lt"/>
                <a:cs typeface="+mn-lt"/>
              </a:rPr>
              <a:t>존재하지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않음</a:t>
            </a:r>
          </a:p>
          <a:p>
            <a:pPr marL="575945" lvl="1"/>
            <a:endParaRPr lang="en-US" altLang="ko-KR" dirty="0">
              <a:ea typeface="+mn-lt"/>
              <a:cs typeface="+mn-lt"/>
            </a:endParaRPr>
          </a:p>
          <a:p>
            <a:pPr marL="575945" lvl="1"/>
            <a:endParaRPr lang="en-US" altLang="ko-KR" dirty="0"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altLang="ko-KR" dirty="0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9DDA4-E13A-4A1B-B3FF-02051E238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1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6DDCA-1D23-4E6F-9CA2-52FEFB38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0EADB-9347-707A-251A-2E6E1243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 </a:t>
            </a:r>
            <a:r>
              <a:rPr lang="ko-KR" altLang="en-US" dirty="0"/>
              <a:t>단위를 </a:t>
            </a:r>
            <a:r>
              <a:rPr lang="en-US" altLang="ko-KR" dirty="0" err="1"/>
              <a:t>Ceph</a:t>
            </a:r>
            <a:r>
              <a:rPr lang="en-US" altLang="ko-KR" dirty="0"/>
              <a:t> Node</a:t>
            </a:r>
            <a:r>
              <a:rPr lang="ko-KR" altLang="en-US" dirty="0"/>
              <a:t>로 </a:t>
            </a:r>
            <a:r>
              <a:rPr lang="en-US" altLang="ko-KR" dirty="0"/>
              <a:t>Storage</a:t>
            </a:r>
            <a:r>
              <a:rPr lang="ko-KR" altLang="en-US" dirty="0"/>
              <a:t>를 </a:t>
            </a:r>
            <a:r>
              <a:rPr lang="en-US" altLang="ko-KR" dirty="0"/>
              <a:t>clustering 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en-US" altLang="ko-KR" dirty="0"/>
              <a:t>Object Storage,</a:t>
            </a:r>
            <a:r>
              <a:rPr lang="ko-KR" altLang="en-US" dirty="0"/>
              <a:t> </a:t>
            </a:r>
            <a:r>
              <a:rPr lang="en-US" altLang="ko-KR" dirty="0"/>
              <a:t>Block Storage,</a:t>
            </a:r>
            <a:r>
              <a:rPr lang="ko-KR" altLang="en-US" dirty="0"/>
              <a:t> </a:t>
            </a:r>
            <a:r>
              <a:rPr lang="en-US" altLang="ko-KR" dirty="0"/>
              <a:t>File Storage 3</a:t>
            </a:r>
            <a:r>
              <a:rPr lang="ko-KR" altLang="en-US" dirty="0"/>
              <a:t>가지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en-US" altLang="ko-KR" dirty="0"/>
              <a:t>Storage</a:t>
            </a:r>
            <a:r>
              <a:rPr lang="ko-KR" altLang="en-US" dirty="0"/>
              <a:t>를 제공</a:t>
            </a:r>
            <a:endParaRPr lang="en-US" altLang="ko-KR" dirty="0"/>
          </a:p>
          <a:p>
            <a:pPr lvl="1"/>
            <a:r>
              <a:rPr lang="ko-KR" altLang="en-US" dirty="0"/>
              <a:t>무료</a:t>
            </a:r>
            <a:r>
              <a:rPr lang="en-US" altLang="ko-KR" dirty="0"/>
              <a:t>, </a:t>
            </a:r>
            <a:r>
              <a:rPr lang="ko-KR" altLang="en-US" dirty="0"/>
              <a:t>높은 확장성</a:t>
            </a:r>
            <a:r>
              <a:rPr lang="en-US" altLang="ko-KR" dirty="0"/>
              <a:t>,</a:t>
            </a:r>
            <a:r>
              <a:rPr lang="ko-KR" altLang="en-US" dirty="0"/>
              <a:t> 관리가 쉬움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구성을 위해서는 각 </a:t>
            </a:r>
            <a:r>
              <a:rPr lang="en-US" altLang="ko-KR" dirty="0" err="1"/>
              <a:t>Ceph</a:t>
            </a:r>
            <a:r>
              <a:rPr lang="en-US" altLang="ko-KR" dirty="0"/>
              <a:t> Node, Network, </a:t>
            </a:r>
            <a:r>
              <a:rPr lang="en-US" altLang="ko-KR" dirty="0" err="1"/>
              <a:t>Ceph</a:t>
            </a:r>
            <a:r>
              <a:rPr lang="en-US" altLang="ko-KR" dirty="0"/>
              <a:t> Storage Cluster</a:t>
            </a:r>
            <a:r>
              <a:rPr lang="ko-KR" altLang="en-US" dirty="0"/>
              <a:t>를 구성해야 함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9B2F15-49B8-884A-00DF-0211D30BB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57928-F3EC-276C-13F0-C07B14BD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1CF02-ED83-D9A4-8168-66FB0DEAB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구성 완료 </a:t>
            </a:r>
            <a:endParaRPr lang="en-US" altLang="ko-KR" dirty="0"/>
          </a:p>
          <a:p>
            <a:pPr lvl="1"/>
            <a:r>
              <a:rPr lang="en-US" altLang="ko-KR" dirty="0" err="1"/>
              <a:t>mon</a:t>
            </a:r>
            <a:r>
              <a:rPr lang="en-US" altLang="ko-KR" dirty="0"/>
              <a:t>, </a:t>
            </a:r>
            <a:r>
              <a:rPr lang="en-US" altLang="ko-KR" dirty="0" err="1"/>
              <a:t>mgr</a:t>
            </a:r>
            <a:r>
              <a:rPr lang="en-US" altLang="ko-KR" dirty="0"/>
              <a:t>  : </a:t>
            </a:r>
            <a:r>
              <a:rPr lang="en-US" altLang="ko-KR" dirty="0" err="1"/>
              <a:t>cheolhyeon</a:t>
            </a:r>
            <a:endParaRPr lang="en-US" altLang="ko-KR" dirty="0"/>
          </a:p>
          <a:p>
            <a:pPr lvl="1"/>
            <a:r>
              <a:rPr lang="en-US" altLang="ko-KR" dirty="0" err="1"/>
              <a:t>osd</a:t>
            </a:r>
            <a:r>
              <a:rPr lang="en-US" altLang="ko-KR" dirty="0"/>
              <a:t> (3 </a:t>
            </a:r>
            <a:r>
              <a:rPr lang="en-US" altLang="ko-KR" dirty="0" err="1"/>
              <a:t>ea</a:t>
            </a:r>
            <a:r>
              <a:rPr lang="en-US" altLang="ko-KR" dirty="0"/>
              <a:t>): </a:t>
            </a:r>
            <a:r>
              <a:rPr lang="en-US" altLang="ko-KR" dirty="0" err="1"/>
              <a:t>noslab-gpu</a:t>
            </a:r>
            <a:endParaRPr lang="en-US" altLang="ko-KR" dirty="0"/>
          </a:p>
          <a:p>
            <a:pPr lvl="1"/>
            <a:r>
              <a:rPr lang="en-US" altLang="ko-KR" dirty="0" err="1"/>
              <a:t>mds</a:t>
            </a:r>
            <a:r>
              <a:rPr lang="en-US" altLang="ko-KR" dirty="0"/>
              <a:t> : </a:t>
            </a:r>
            <a:r>
              <a:rPr lang="en-US" altLang="ko-KR" dirty="0" err="1"/>
              <a:t>noslab-ssd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F01F2-131E-B9B8-C08B-7C45E46C2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E44CDE-D922-F226-A574-B35EFFF8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460" y="820853"/>
            <a:ext cx="5800725" cy="3162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11CC4E-BE07-2C4B-1034-457C03E5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460" y="4109980"/>
            <a:ext cx="6400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12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BDF5F-D757-A3BC-D771-8EFD18F4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25E2E-B5A6-7292-4F36-35CCB25C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r>
              <a:rPr lang="ko-KR" altLang="en-US" dirty="0"/>
              <a:t>명령으로 쓰기 성능 확인</a:t>
            </a:r>
            <a:endParaRPr lang="en-US" altLang="ko-KR" dirty="0"/>
          </a:p>
          <a:p>
            <a:pPr marL="347400" lvl="1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BD808-7715-70C5-462A-165CD05F5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433DA4-EBC7-F3AA-EA52-41BDECED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17" y="1437462"/>
            <a:ext cx="6328805" cy="50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8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BDF5F-D757-A3BC-D771-8EFD18F4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25E2E-B5A6-7292-4F36-35CCB25C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r>
              <a:rPr lang="ko-KR" altLang="en-US" dirty="0"/>
              <a:t>명령으로 읽기 성능 확인 </a:t>
            </a:r>
            <a:r>
              <a:rPr lang="en-US" altLang="ko-KR" dirty="0"/>
              <a:t>(</a:t>
            </a:r>
            <a:r>
              <a:rPr lang="ko-KR" altLang="en-US" dirty="0"/>
              <a:t>순차 읽기</a:t>
            </a:r>
            <a:r>
              <a:rPr lang="en-US" altLang="ko-KR" dirty="0"/>
              <a:t>, </a:t>
            </a:r>
            <a:r>
              <a:rPr lang="ko-KR" altLang="en-US" dirty="0"/>
              <a:t>랜덤 읽기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BD808-7715-70C5-462A-165CD05F5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287EAB-DFF3-B9B7-6830-BD27351A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3" y="2002433"/>
            <a:ext cx="5755555" cy="36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85DD65-D9CA-2B5D-A002-162625E7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00" y="2002433"/>
            <a:ext cx="494597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4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34000-5907-695E-4DA3-E45D41E5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D6196-0DC9-3E67-2B82-995BEA5D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r>
              <a:rPr lang="ko-KR" altLang="en-US" dirty="0"/>
              <a:t>명령의 옵션이 정확하게 파악되지 않은 상태 </a:t>
            </a:r>
            <a:endParaRPr lang="en-US" altLang="ko-KR" dirty="0"/>
          </a:p>
          <a:p>
            <a:r>
              <a:rPr lang="en-US" altLang="ko-KR" dirty="0" err="1"/>
              <a:t>rados</a:t>
            </a:r>
            <a:r>
              <a:rPr lang="en-US" altLang="ko-KR" dirty="0"/>
              <a:t> bench</a:t>
            </a:r>
            <a:r>
              <a:rPr lang="ko-KR" altLang="en-US" dirty="0"/>
              <a:t>의 옵션을 정확히 파악해서 다시한번 실험 </a:t>
            </a:r>
            <a:r>
              <a:rPr lang="ko-KR" altLang="en-US"/>
              <a:t>수행 예정 </a:t>
            </a:r>
            <a:endParaRPr lang="en-US" altLang="ko-KR" dirty="0"/>
          </a:p>
          <a:p>
            <a:r>
              <a:rPr lang="en-US" altLang="ko-KR" dirty="0" err="1"/>
              <a:t>fio</a:t>
            </a:r>
            <a:r>
              <a:rPr lang="ko-KR" altLang="en-US" dirty="0"/>
              <a:t>를 통한 </a:t>
            </a:r>
            <a:r>
              <a:rPr lang="en-US" altLang="ko-KR" dirty="0"/>
              <a:t>benchmark</a:t>
            </a:r>
            <a:r>
              <a:rPr lang="ko-KR" altLang="en-US" dirty="0"/>
              <a:t>까지 수행 한 후 구성을 변경해서 다시 실험 예정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9925F-413A-74C5-0404-FAF7666DF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2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986FA-8451-6D3D-9531-AE01BA94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561DF-6FC0-39F3-935C-F4CCB0D5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r>
              <a:rPr lang="ko-KR" altLang="en-US" dirty="0"/>
              <a:t>명령에</a:t>
            </a:r>
            <a:r>
              <a:rPr lang="en-US" altLang="ko-KR" dirty="0"/>
              <a:t> </a:t>
            </a:r>
            <a:r>
              <a:rPr lang="ko-KR" altLang="en-US" dirty="0"/>
              <a:t>대한 문서 확인</a:t>
            </a:r>
            <a:endParaRPr lang="en-US" altLang="ko-KR" dirty="0"/>
          </a:p>
          <a:p>
            <a:pPr lvl="1"/>
            <a:r>
              <a:rPr lang="en-US" altLang="ko-KR" dirty="0"/>
              <a:t>bench {</a:t>
            </a:r>
            <a:r>
              <a:rPr lang="ko-KR" altLang="en-US" dirty="0"/>
              <a:t>실험 수행 시간</a:t>
            </a:r>
            <a:r>
              <a:rPr lang="en-US" altLang="ko-KR" dirty="0"/>
              <a:t>} {</a:t>
            </a:r>
            <a:r>
              <a:rPr lang="ko-KR" altLang="en-US" dirty="0"/>
              <a:t>모드 </a:t>
            </a:r>
            <a:r>
              <a:rPr lang="en-US" altLang="ko-KR" dirty="0"/>
              <a:t>: write/rand/seq} –t {</a:t>
            </a:r>
            <a:r>
              <a:rPr lang="ko-KR" altLang="en-US" dirty="0"/>
              <a:t>쓰레드 수</a:t>
            </a:r>
            <a:r>
              <a:rPr lang="en-US" altLang="ko-KR" dirty="0"/>
              <a:t>} –b {object </a:t>
            </a:r>
            <a:r>
              <a:rPr lang="ko-KR" altLang="en-US" dirty="0"/>
              <a:t>크기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$ </a:t>
            </a:r>
            <a:r>
              <a:rPr lang="en-US" altLang="ko-KR" i="1" dirty="0" err="1"/>
              <a:t>sudo</a:t>
            </a:r>
            <a:r>
              <a:rPr lang="en-US" altLang="ko-KR" i="1" dirty="0"/>
              <a:t> </a:t>
            </a:r>
            <a:r>
              <a:rPr lang="en-US" altLang="ko-KR" i="1" dirty="0" err="1"/>
              <a:t>rados</a:t>
            </a:r>
            <a:r>
              <a:rPr lang="en-US" altLang="ko-KR" i="1" dirty="0"/>
              <a:t> –p </a:t>
            </a:r>
            <a:r>
              <a:rPr lang="en-US" altLang="ko-KR" i="1" dirty="0" err="1"/>
              <a:t>poolname</a:t>
            </a:r>
            <a:r>
              <a:rPr lang="en-US" altLang="ko-KR" i="1" dirty="0"/>
              <a:t> bench 60 write –t 16 –b 4M</a:t>
            </a:r>
          </a:p>
          <a:p>
            <a:pPr lvl="1"/>
            <a:r>
              <a:rPr lang="en-US" altLang="ko-KR" dirty="0"/>
              <a:t>--run-name </a:t>
            </a:r>
            <a:r>
              <a:rPr lang="ko-KR" altLang="en-US" dirty="0"/>
              <a:t>및 </a:t>
            </a:r>
            <a:r>
              <a:rPr lang="en-US" altLang="ko-KR" dirty="0"/>
              <a:t>--no-cleanup </a:t>
            </a:r>
            <a:r>
              <a:rPr lang="ko-KR" altLang="en-US" dirty="0"/>
              <a:t>옵션 사용 가능 </a:t>
            </a:r>
            <a:endParaRPr lang="en-US" altLang="ko-KR" dirty="0"/>
          </a:p>
          <a:p>
            <a:pPr lvl="2"/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rados</a:t>
            </a:r>
            <a:r>
              <a:rPr lang="en-US" altLang="ko-KR" dirty="0"/>
              <a:t> –p </a:t>
            </a:r>
            <a:r>
              <a:rPr lang="en-US" altLang="ko-KR" dirty="0" err="1"/>
              <a:t>poolname</a:t>
            </a:r>
            <a:r>
              <a:rPr lang="en-US" altLang="ko-KR" dirty="0"/>
              <a:t> bench 60 write –t 16 –b 4M --run-name test1 --no-cleanup</a:t>
            </a:r>
          </a:p>
          <a:p>
            <a:pPr lvl="1"/>
            <a:r>
              <a:rPr lang="en-US" altLang="ko-KR" dirty="0"/>
              <a:t>rand </a:t>
            </a:r>
            <a:r>
              <a:rPr lang="ko-KR" altLang="en-US" dirty="0"/>
              <a:t>및 </a:t>
            </a:r>
            <a:r>
              <a:rPr lang="en-US" altLang="ko-KR" dirty="0"/>
              <a:t>seq</a:t>
            </a:r>
            <a:r>
              <a:rPr lang="ko-KR" altLang="en-US" dirty="0"/>
              <a:t>를 통해 읽기를 수행하기 위해서는 반드시 </a:t>
            </a:r>
            <a:r>
              <a:rPr lang="en-US" altLang="ko-KR" dirty="0"/>
              <a:t>write </a:t>
            </a:r>
            <a:r>
              <a:rPr lang="ko-KR" altLang="en-US" dirty="0"/>
              <a:t>시에 </a:t>
            </a:r>
            <a:r>
              <a:rPr lang="en-US" altLang="ko-KR" dirty="0"/>
              <a:t>--no-cleanup </a:t>
            </a:r>
            <a:r>
              <a:rPr lang="ko-KR" altLang="en-US" dirty="0"/>
              <a:t>옵션이 필요 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46F06-204D-D0C2-E53F-C9A1118C3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6B4E4C-0D80-371C-909B-5119A6A6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350" y="4233599"/>
            <a:ext cx="8865650" cy="22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29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AE74B-DD3D-9A37-82C2-8AE65178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Bench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8E67E-AAED-3431-36D2-02A46A1E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OSD</a:t>
            </a:r>
            <a:r>
              <a:rPr lang="ko-KR" altLang="en-US" dirty="0"/>
              <a:t>가 각각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6</a:t>
            </a:r>
            <a:r>
              <a:rPr lang="ko-KR" altLang="en-US" dirty="0"/>
              <a:t>개일 때 쓰기 </a:t>
            </a:r>
            <a:r>
              <a:rPr lang="en-US" altLang="ko-KR" dirty="0"/>
              <a:t>bench </a:t>
            </a:r>
            <a:r>
              <a:rPr lang="ko-KR" altLang="en-US" dirty="0"/>
              <a:t>결과 </a:t>
            </a:r>
            <a:endParaRPr lang="en-US" altLang="ko-KR" dirty="0"/>
          </a:p>
          <a:p>
            <a:pPr lvl="1"/>
            <a:r>
              <a:rPr lang="ko-KR" altLang="en-US" dirty="0"/>
              <a:t>쓰레드 수 </a:t>
            </a:r>
            <a:r>
              <a:rPr lang="en-US" altLang="ko-KR" dirty="0"/>
              <a:t>16</a:t>
            </a:r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크기 </a:t>
            </a:r>
            <a:r>
              <a:rPr lang="en-US" altLang="ko-KR" dirty="0"/>
              <a:t>4MB, 1MB </a:t>
            </a:r>
          </a:p>
          <a:p>
            <a:pPr lvl="1"/>
            <a:r>
              <a:rPr lang="ko-KR" altLang="en-US" dirty="0"/>
              <a:t>작업 시간별로</a:t>
            </a:r>
            <a:r>
              <a:rPr lang="en-US" altLang="ko-KR" dirty="0"/>
              <a:t>(10 sec, 60 sec, 180 sec)</a:t>
            </a:r>
            <a:r>
              <a:rPr lang="ko-KR" altLang="en-US" dirty="0"/>
              <a:t> 측정을 진행</a:t>
            </a:r>
            <a:endParaRPr lang="en-US" altLang="ko-KR" dirty="0"/>
          </a:p>
          <a:p>
            <a:r>
              <a:rPr lang="ko-KR" altLang="en-US" dirty="0"/>
              <a:t>특별한 차이점 없음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AF9AD-E33C-C1C4-64D4-00E1DAB00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3329AFA-928A-4A4E-8BAC-AFBD09E3F99D}"/>
              </a:ext>
            </a:extLst>
          </p:cNvPr>
          <p:cNvGraphicFramePr>
            <a:graphicFrameLocks/>
          </p:cNvGraphicFramePr>
          <p:nvPr/>
        </p:nvGraphicFramePr>
        <p:xfrm>
          <a:off x="5125673" y="2979139"/>
          <a:ext cx="6958438" cy="3486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2665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D1A59-8E62-3401-220A-D98E97C3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Bench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8729D-529F-08E8-877D-6519C1EF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쓰기와 동일한 조건으로 </a:t>
            </a:r>
            <a:r>
              <a:rPr lang="en-US" altLang="ko-KR" dirty="0"/>
              <a:t>random read, sequential read</a:t>
            </a:r>
            <a:r>
              <a:rPr lang="ko-KR" altLang="en-US" dirty="0"/>
              <a:t>를 구분하여 측정</a:t>
            </a:r>
            <a:endParaRPr lang="en-US" altLang="ko-KR" dirty="0"/>
          </a:p>
          <a:p>
            <a:r>
              <a:rPr lang="ko-KR" altLang="en-US" dirty="0"/>
              <a:t>마찬가지로 특별한 차이점 없음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FB367F-80DE-B95E-0CC4-CFCD4677C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B8B8939F-3FDF-46CB-AA21-C2893B5823B1}"/>
              </a:ext>
            </a:extLst>
          </p:cNvPr>
          <p:cNvGraphicFramePr>
            <a:graphicFrameLocks/>
          </p:cNvGraphicFramePr>
          <p:nvPr/>
        </p:nvGraphicFramePr>
        <p:xfrm>
          <a:off x="81090" y="3161047"/>
          <a:ext cx="6014910" cy="310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5A8926F3-39CB-400B-9BAB-E00EE3D213B9}"/>
              </a:ext>
            </a:extLst>
          </p:cNvPr>
          <p:cNvGraphicFramePr>
            <a:graphicFrameLocks/>
          </p:cNvGraphicFramePr>
          <p:nvPr/>
        </p:nvGraphicFramePr>
        <p:xfrm>
          <a:off x="6219825" y="3161047"/>
          <a:ext cx="5935271" cy="297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5501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8A4E9-15FF-9183-C7BE-E603C264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Rados</a:t>
            </a:r>
            <a:r>
              <a:rPr lang="en-US" altLang="ko-KR" dirty="0"/>
              <a:t> Bench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A50AF-19FC-2EE2-A3DE-6928C4A4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쓰레드 수 변경에 따른 변화 측정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2E04B-2933-87B6-E356-27A817A23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FFF395F2-66FD-32B1-D73C-C5ABB0A320CA}"/>
              </a:ext>
            </a:extLst>
          </p:cNvPr>
          <p:cNvGraphicFramePr>
            <a:graphicFrameLocks/>
          </p:cNvGraphicFramePr>
          <p:nvPr/>
        </p:nvGraphicFramePr>
        <p:xfrm>
          <a:off x="117062" y="1458520"/>
          <a:ext cx="11957875" cy="501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125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ECE47-0908-98F7-F961-74204120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60F7B-5A36-9F2E-8069-E253C5CB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 err="1"/>
              <a:t>Ceph</a:t>
            </a:r>
            <a:r>
              <a:rPr lang="en-US" altLang="ko-KR" dirty="0"/>
              <a:t> Storage Cluster</a:t>
            </a:r>
            <a:r>
              <a:rPr lang="ko-KR" altLang="en-US" dirty="0"/>
              <a:t>를 구성하기 위해서는 다음이 하나 이상 필요함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Monitor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OSD Daemon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Manager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Metadata Server (</a:t>
            </a:r>
            <a:r>
              <a:rPr lang="en-US" altLang="ko-KR" dirty="0" err="1"/>
              <a:t>Ceph</a:t>
            </a:r>
            <a:r>
              <a:rPr lang="en-US" altLang="ko-KR" dirty="0"/>
              <a:t> File System</a:t>
            </a:r>
            <a:r>
              <a:rPr lang="ko-KR" altLang="en-US" dirty="0"/>
              <a:t>을 이용하기 위해 필요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33FD9-2E53-C0B2-63AC-F39DE1292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810EF-5B08-CF14-230D-48C3E7E4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D63D9-1410-101C-920E-917F77EF8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Monitors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daemon</a:t>
            </a:r>
            <a:r>
              <a:rPr lang="ko-KR" altLang="en-US" dirty="0"/>
              <a:t>들 간의 조정을 위해 필요한 중요한 </a:t>
            </a:r>
            <a:r>
              <a:rPr lang="en-US" altLang="ko-KR" dirty="0"/>
              <a:t>cluster state</a:t>
            </a:r>
            <a:r>
              <a:rPr lang="ko-KR" altLang="en-US" dirty="0"/>
              <a:t>를 저장하는 </a:t>
            </a:r>
            <a:r>
              <a:rPr lang="en-US" altLang="ko-KR" dirty="0"/>
              <a:t>monitor map, manager map, OSD map, MDS map, CRUSH map</a:t>
            </a:r>
            <a:r>
              <a:rPr lang="ko-KR" altLang="en-US" dirty="0"/>
              <a:t>을 포함한 </a:t>
            </a:r>
            <a:r>
              <a:rPr lang="en-US" altLang="ko-KR" dirty="0"/>
              <a:t>cluster state map</a:t>
            </a:r>
            <a:r>
              <a:rPr lang="ko-KR" altLang="en-US" dirty="0"/>
              <a:t>을 유지 및 관리</a:t>
            </a:r>
            <a:endParaRPr lang="en-US" altLang="ko-KR" dirty="0"/>
          </a:p>
          <a:p>
            <a:pPr lvl="1"/>
            <a:r>
              <a:rPr lang="en-US" altLang="ko-KR" dirty="0"/>
              <a:t>high availability</a:t>
            </a:r>
            <a:r>
              <a:rPr lang="ko-KR" altLang="en-US" dirty="0"/>
              <a:t>를 위해 최소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Monitors </a:t>
            </a:r>
            <a:r>
              <a:rPr lang="ko-KR" altLang="en-US" dirty="0"/>
              <a:t>필요</a:t>
            </a:r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en-US" altLang="ko-KR" dirty="0"/>
              <a:t> Managers</a:t>
            </a: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스토리지 사용률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현재 성능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 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trics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및 시스템 로드를 포함한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Ceph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클러스터의 현재 상태를 추적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high availability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를 위해 최소 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Manager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필요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33291B-4714-F09C-9A37-4F7A529F5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0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985AF-6ACE-93A5-8614-67F5C4BC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5E322-E52B-636C-0CC3-DF7208F6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OSD(Object Storage Daemon)s</a:t>
            </a:r>
          </a:p>
          <a:p>
            <a:pPr lvl="1"/>
            <a:r>
              <a:rPr lang="ko-KR" altLang="en-US" dirty="0"/>
              <a:t>데이터를 저장하고</a:t>
            </a:r>
            <a:r>
              <a:rPr lang="en-US" altLang="ko-KR" dirty="0"/>
              <a:t> Data</a:t>
            </a:r>
            <a:r>
              <a:rPr lang="ko-KR" altLang="en-US" dirty="0"/>
              <a:t> </a:t>
            </a:r>
            <a:r>
              <a:rPr lang="en-US" altLang="ko-KR" dirty="0"/>
              <a:t>replication, recovery, </a:t>
            </a:r>
            <a:r>
              <a:rPr lang="en-US" altLang="ko-KR" dirty="0" err="1"/>
              <a:t>rebalancin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lvl="1"/>
            <a:r>
              <a:rPr lang="en-US" altLang="ko-KR" dirty="0"/>
              <a:t>Monitor, Manager</a:t>
            </a:r>
            <a:r>
              <a:rPr lang="ko-KR" altLang="en-US" dirty="0"/>
              <a:t>에 모니터링 정보를 제공</a:t>
            </a:r>
            <a:endParaRPr lang="en-US" altLang="ko-KR" dirty="0"/>
          </a:p>
          <a:p>
            <a:pPr lvl="1"/>
            <a:r>
              <a:rPr lang="en-US" altLang="ko-KR" dirty="0"/>
              <a:t>high availability</a:t>
            </a:r>
            <a:r>
              <a:rPr lang="ko-KR" altLang="en-US" dirty="0"/>
              <a:t>를 위해 최소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OSD </a:t>
            </a:r>
            <a:r>
              <a:rPr lang="ko-KR" altLang="en-US" dirty="0"/>
              <a:t>필요</a:t>
            </a:r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en-US" altLang="ko-KR" dirty="0"/>
              <a:t> MDS(Meta Data Server)s</a:t>
            </a:r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File System</a:t>
            </a:r>
            <a:r>
              <a:rPr lang="ko-KR" altLang="en-US" dirty="0"/>
              <a:t>의 메타데이터 저장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Devices,</a:t>
            </a:r>
            <a:r>
              <a:rPr lang="ko-KR" altLang="en-US" dirty="0"/>
              <a:t> </a:t>
            </a:r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Storage</a:t>
            </a:r>
            <a:r>
              <a:rPr lang="ko-KR" altLang="en-US" dirty="0"/>
              <a:t>는 </a:t>
            </a:r>
            <a:r>
              <a:rPr lang="en-US" altLang="ko-KR" dirty="0"/>
              <a:t>MDS</a:t>
            </a:r>
            <a:r>
              <a:rPr lang="ko-KR" altLang="en-US" dirty="0"/>
              <a:t>를 사용하지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A9BEA-3AD9-5828-8028-98235A27A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RADOS </a:t>
            </a:r>
            <a:r>
              <a:rPr lang="ko-KR" altLang="en-US" dirty="0">
                <a:solidFill>
                  <a:schemeClr val="tx2"/>
                </a:solidFill>
              </a:rPr>
              <a:t>기반 </a:t>
            </a:r>
            <a:r>
              <a:rPr lang="en-US" altLang="ko-KR" dirty="0">
                <a:solidFill>
                  <a:schemeClr val="tx2"/>
                </a:solidFill>
              </a:rPr>
              <a:t>Read/Write, Reliable Autonomous Distributed Object Store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LIBRADOS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RADOS</a:t>
            </a:r>
            <a:r>
              <a:rPr lang="ko-KR" altLang="en-US" dirty="0">
                <a:solidFill>
                  <a:schemeClr val="tx2"/>
                </a:solidFill>
              </a:rPr>
              <a:t>에 접근 가능한 라이브러리 제공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RADOSGW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아마존 </a:t>
            </a:r>
            <a:r>
              <a:rPr lang="en-US" altLang="ko-KR" dirty="0">
                <a:solidFill>
                  <a:schemeClr val="tx2"/>
                </a:solidFill>
              </a:rPr>
              <a:t>S3, Swift</a:t>
            </a:r>
            <a:r>
              <a:rPr lang="ko-KR" altLang="en-US" dirty="0">
                <a:solidFill>
                  <a:schemeClr val="tx2"/>
                </a:solidFill>
              </a:rPr>
              <a:t>와 호환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RBD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Reliable Block Device, QEMU/KVM</a:t>
            </a:r>
            <a:r>
              <a:rPr lang="ko-KR" altLang="en-US" dirty="0">
                <a:solidFill>
                  <a:schemeClr val="tx2"/>
                </a:solidFill>
              </a:rPr>
              <a:t>의 블록 디바이스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CEPH FS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POSIX </a:t>
            </a:r>
            <a:r>
              <a:rPr lang="ko-KR" altLang="en-US" dirty="0">
                <a:solidFill>
                  <a:schemeClr val="tx2"/>
                </a:solidFill>
              </a:rPr>
              <a:t>인터페이스 제공 </a:t>
            </a:r>
            <a:r>
              <a:rPr lang="en-US" altLang="ko-KR" dirty="0">
                <a:solidFill>
                  <a:schemeClr val="tx2"/>
                </a:solidFill>
              </a:rPr>
              <a:t>FS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9673C3-4F2E-8012-293A-28F48E50C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5123" r="3617"/>
          <a:stretch/>
        </p:blipFill>
        <p:spPr>
          <a:xfrm>
            <a:off x="6950489" y="2759978"/>
            <a:ext cx="5241511" cy="37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8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AF3A5-C0FD-3586-90E2-9EB6A01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98F08-E370-9CC7-41C4-2832884F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방화벽 해제 </a:t>
            </a:r>
            <a:endParaRPr lang="en-US" altLang="ko-KR" dirty="0"/>
          </a:p>
          <a:p>
            <a:pPr marL="575945" lvl="1"/>
            <a:r>
              <a:rPr lang="ko-KR" altLang="en-US" dirty="0"/>
              <a:t>노드간 통신을 위해 방화벽을 해제</a:t>
            </a:r>
            <a:endParaRPr lang="en-US" altLang="ko-KR" dirty="0">
              <a:cs typeface="lato"/>
            </a:endParaRPr>
          </a:p>
          <a:p>
            <a:pPr marL="575945" lvl="1"/>
            <a:r>
              <a:rPr lang="ko-KR" altLang="en-US" dirty="0"/>
              <a:t>모든 노드들에 적용 </a:t>
            </a:r>
            <a:r>
              <a:rPr lang="en-US" altLang="ko-KR" dirty="0"/>
              <a:t>(</a:t>
            </a:r>
            <a:r>
              <a:rPr lang="ko-KR" altLang="en-US" dirty="0"/>
              <a:t>서버 </a:t>
            </a:r>
            <a:r>
              <a:rPr lang="en-US" altLang="ko-KR" dirty="0"/>
              <a:t>4</a:t>
            </a:r>
            <a:r>
              <a:rPr lang="ko-KR" altLang="en-US" dirty="0"/>
              <a:t>대 </a:t>
            </a:r>
            <a:r>
              <a:rPr lang="en-US" altLang="ko-KR" dirty="0"/>
              <a:t>+ </a:t>
            </a:r>
            <a:r>
              <a:rPr lang="ko-KR" altLang="en-US" dirty="0"/>
              <a:t>개인 </a:t>
            </a:r>
            <a:r>
              <a:rPr lang="en-US" altLang="ko-KR" dirty="0"/>
              <a:t>PC)</a:t>
            </a:r>
            <a:endParaRPr lang="en-US" altLang="ko-KR" dirty="0">
              <a:cs typeface="lato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63C482-67FC-4B65-1E0E-5633BB6CE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42ECD58-2C56-9913-B9FF-5CE9DB00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2" y="2789601"/>
            <a:ext cx="10807699" cy="12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5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42246-E1BD-8912-EABF-4C78AC60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B1688-2259-8762-B353-F4A6763D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yum repository </a:t>
            </a:r>
            <a:r>
              <a:rPr lang="ko-KR" altLang="en-US" dirty="0"/>
              <a:t>추가 </a:t>
            </a:r>
            <a:endParaRPr lang="en-US" altLang="ko-KR" dirty="0"/>
          </a:p>
          <a:p>
            <a:pPr marL="575945" lvl="1"/>
            <a:r>
              <a:rPr lang="en-US" altLang="ko-KR" dirty="0" err="1"/>
              <a:t>Redhat</a:t>
            </a:r>
            <a:r>
              <a:rPr lang="en-US" altLang="ko-KR" dirty="0"/>
              <a:t> </a:t>
            </a:r>
            <a:r>
              <a:rPr lang="ko-KR" altLang="en-US" dirty="0"/>
              <a:t>계열 </a:t>
            </a:r>
            <a:r>
              <a:rPr lang="en-US" altLang="ko-KR" dirty="0"/>
              <a:t>OS</a:t>
            </a:r>
            <a:r>
              <a:rPr lang="ko-KR" altLang="en-US" dirty="0"/>
              <a:t>만 적용 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/>
              <a:t>yum</a:t>
            </a:r>
            <a:r>
              <a:rPr lang="ko-KR" altLang="en-US" dirty="0"/>
              <a:t>을 통해 </a:t>
            </a:r>
            <a:r>
              <a:rPr lang="en-US" altLang="ko-KR" dirty="0" err="1"/>
              <a:t>ceph</a:t>
            </a:r>
            <a:r>
              <a:rPr lang="en-US" altLang="ko-KR" dirty="0"/>
              <a:t>-deploy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install </a:t>
            </a:r>
            <a:r>
              <a:rPr lang="ko-KR" altLang="en-US" dirty="0"/>
              <a:t>하기 위해 </a:t>
            </a:r>
            <a:r>
              <a:rPr lang="ko-KR" altLang="en-US" dirty="0" err="1"/>
              <a:t>yum</a:t>
            </a:r>
            <a:r>
              <a:rPr lang="ko-KR" altLang="en-US" dirty="0"/>
              <a:t> </a:t>
            </a:r>
            <a:r>
              <a:rPr lang="ko-KR" altLang="en-US" dirty="0" err="1"/>
              <a:t>repository</a:t>
            </a:r>
            <a:r>
              <a:rPr lang="ko-KR" altLang="en-US" dirty="0"/>
              <a:t> 추가 </a:t>
            </a:r>
            <a:endParaRPr lang="en-US" altLang="ko-KR" dirty="0"/>
          </a:p>
          <a:p>
            <a:pPr marL="575945" lvl="1"/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etc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yum.repos.d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ceph.repo</a:t>
            </a:r>
            <a:r>
              <a:rPr lang="ko-KR" altLang="en-US" dirty="0">
                <a:cs typeface="lato"/>
              </a:rPr>
              <a:t> 파일 추가 </a:t>
            </a:r>
          </a:p>
          <a:p>
            <a:pPr marL="575945" lvl="1"/>
            <a:r>
              <a:rPr lang="ko-KR" altLang="en-US" dirty="0" err="1">
                <a:cs typeface="lato"/>
              </a:rPr>
              <a:t>ceph.repo추가</a:t>
            </a:r>
            <a:r>
              <a:rPr lang="ko-KR" altLang="en-US" dirty="0">
                <a:cs typeface="lato"/>
              </a:rPr>
              <a:t> 후 </a:t>
            </a:r>
            <a:r>
              <a:rPr lang="ko-KR" altLang="en-US" dirty="0" err="1">
                <a:cs typeface="lato"/>
              </a:rPr>
              <a:t>yum</a:t>
            </a:r>
            <a:r>
              <a:rPr lang="ko-KR" altLang="en-US" dirty="0">
                <a:cs typeface="lato"/>
              </a:rPr>
              <a:t> 업데이트 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51DCB-A541-46D3-7ABB-53E936405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E4F5298-84CC-8674-3EDE-41431A82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954" y="2896680"/>
            <a:ext cx="4891489" cy="3405724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509E534-9130-7D43-A49B-663C449F5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3" y="3617548"/>
            <a:ext cx="6048260" cy="1073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8FBED3-285D-CC5B-DC74-2721D15A7D7B}"/>
              </a:ext>
            </a:extLst>
          </p:cNvPr>
          <p:cNvSpPr txBox="1"/>
          <p:nvPr/>
        </p:nvSpPr>
        <p:spPr>
          <a:xfrm>
            <a:off x="8639059" y="2533879"/>
            <a:ext cx="2276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i="1" dirty="0" err="1">
                <a:cs typeface="lato"/>
              </a:rPr>
              <a:t>ceph.repo</a:t>
            </a:r>
          </a:p>
        </p:txBody>
      </p:sp>
    </p:spTree>
    <p:extLst>
      <p:ext uri="{BB962C8B-B14F-4D97-AF65-F5344CB8AC3E}">
        <p14:creationId xmlns:p14="http://schemas.microsoft.com/office/powerpoint/2010/main" val="354904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C9D7E-669C-1D66-775B-030C737F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Install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0B5C6-3037-D7CD-831B-9B82E253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/hosts </a:t>
            </a:r>
            <a:r>
              <a:rPr lang="ko-KR" altLang="en-US" dirty="0"/>
              <a:t>파일에 호스트 정보 추가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노드 이름</a:t>
            </a:r>
            <a:r>
              <a:rPr lang="en-US" altLang="ko-KR" dirty="0"/>
              <a:t>]</a:t>
            </a:r>
            <a:r>
              <a:rPr lang="ko-KR" altLang="en-US" dirty="0"/>
              <a:t>으로 작성</a:t>
            </a:r>
            <a:endParaRPr lang="en-US" altLang="ko-KR" dirty="0"/>
          </a:p>
          <a:p>
            <a:pPr lvl="1"/>
            <a:r>
              <a:rPr lang="en-US" altLang="ko-KR" dirty="0"/>
              <a:t>ex: 10.100.54.164 noslab-gpu2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26B568-CBD3-06EC-EE85-261831EA0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B343B08-7F6E-5E6F-C57B-E2A9781E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06" y="3090221"/>
            <a:ext cx="5791199" cy="23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5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Microsoft Office PowerPoint</Application>
  <PresentationFormat>와이드스크린</PresentationFormat>
  <Paragraphs>171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Wingdings</vt:lpstr>
      <vt:lpstr>roboto</vt:lpstr>
      <vt:lpstr>Arial</vt:lpstr>
      <vt:lpstr>lato</vt:lpstr>
      <vt:lpstr>맑은 고딕</vt:lpstr>
      <vt:lpstr>Office 테마</vt:lpstr>
      <vt:lpstr>PowerPoint 프레젠테이션</vt:lpstr>
      <vt:lpstr>Ceph</vt:lpstr>
      <vt:lpstr>Ceph</vt:lpstr>
      <vt:lpstr>Ceph</vt:lpstr>
      <vt:lpstr>Ceph</vt:lpstr>
      <vt:lpstr>Ceph Architecture</vt:lpstr>
      <vt:lpstr>Ceph Install</vt:lpstr>
      <vt:lpstr>Ceph Install</vt:lpstr>
      <vt:lpstr>Ceph Install </vt:lpstr>
      <vt:lpstr>Ceph Install</vt:lpstr>
      <vt:lpstr>Ceph Install</vt:lpstr>
      <vt:lpstr>Ceph Install</vt:lpstr>
      <vt:lpstr>Ceph Install</vt:lpstr>
      <vt:lpstr>Ceph Install</vt:lpstr>
      <vt:lpstr>Ceph Install</vt:lpstr>
      <vt:lpstr>Ceph Install</vt:lpstr>
      <vt:lpstr>Ceph Install</vt:lpstr>
      <vt:lpstr>Ceph Install</vt:lpstr>
      <vt:lpstr>Install CentOS</vt:lpstr>
      <vt:lpstr>Ceph </vt:lpstr>
      <vt:lpstr>Rados Bench</vt:lpstr>
      <vt:lpstr>Rados Bench</vt:lpstr>
      <vt:lpstr>Rados Bench</vt:lpstr>
      <vt:lpstr>Rados Bench </vt:lpstr>
      <vt:lpstr>Bench Result</vt:lpstr>
      <vt:lpstr>Bench Result</vt:lpstr>
      <vt:lpstr>Rados Bench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884</cp:revision>
  <dcterms:created xsi:type="dcterms:W3CDTF">2020-03-06T02:35:36Z</dcterms:created>
  <dcterms:modified xsi:type="dcterms:W3CDTF">2022-10-17T10:46:15Z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