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64" r:id="rId7"/>
    <p:sldId id="267" r:id="rId8"/>
    <p:sldId id="265" r:id="rId9"/>
    <p:sldId id="266" r:id="rId10"/>
    <p:sldId id="258" r:id="rId11"/>
    <p:sldId id="268" r:id="rId12"/>
    <p:sldId id="269" r:id="rId13"/>
    <p:sldId id="270" r:id="rId14"/>
    <p:sldId id="271" r:id="rId15"/>
    <p:sldId id="272" r:id="rId16"/>
    <p:sldId id="259" r:id="rId17"/>
    <p:sldId id="273" r:id="rId18"/>
    <p:sldId id="274" r:id="rId19"/>
    <p:sldId id="275" r:id="rId20"/>
    <p:sldId id="260" r:id="rId21"/>
    <p:sldId id="263" r:id="rId22"/>
    <p:sldId id="276" r:id="rId23"/>
    <p:sldId id="277" r:id="rId24"/>
    <p:sldId id="278" r:id="rId25"/>
    <p:sldId id="261" r:id="rId26"/>
    <p:sldId id="262" r:id="rId27"/>
  </p:sldIdLst>
  <p:sldSz cx="12192000" cy="6858000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A1C"/>
    <a:srgbClr val="077D02"/>
    <a:srgbClr val="5B9BD5"/>
    <a:srgbClr val="2A8661"/>
    <a:srgbClr val="FFFFFF"/>
    <a:srgbClr val="3B3B3B"/>
    <a:srgbClr val="4472C4"/>
    <a:srgbClr val="4B88C0"/>
    <a:srgbClr val="99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  <p1510:client id="{FCD3E685-7FC2-4BDF-9F5C-91237A2D37B5}" v="317" dt="2022-08-31T00:56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35" autoAdjust="0"/>
  </p:normalViewPr>
  <p:slideViewPr>
    <p:cSldViewPr snapToGrid="0" showGuides="1">
      <p:cViewPr varScale="1">
        <p:scale>
          <a:sx n="98" d="100"/>
          <a:sy n="98" d="100"/>
        </p:scale>
        <p:origin x="1014" y="84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미래에 </a:t>
            </a:r>
            <a:r>
              <a:rPr lang="en-US" altLang="ko-KR" dirty="0" err="1"/>
              <a:t>BlueStore</a:t>
            </a:r>
            <a:r>
              <a:rPr lang="ko-KR" altLang="en-US" dirty="0"/>
              <a:t>를 독립적으로 사용할 때의 편의성을 위해 일반적인 기능을 가진 라이브러리를 만들었다</a:t>
            </a:r>
            <a:endParaRPr lang="en-US" altLang="ko-KR" dirty="0"/>
          </a:p>
          <a:p>
            <a:r>
              <a:rPr lang="en-US" altLang="ko-KR" dirty="0"/>
              <a:t>JULEA</a:t>
            </a:r>
            <a:r>
              <a:rPr lang="ko-KR" altLang="en-US" dirty="0"/>
              <a:t>에서 </a:t>
            </a:r>
            <a:r>
              <a:rPr lang="en-US" altLang="ko-KR" dirty="0" err="1"/>
              <a:t>BlueStore</a:t>
            </a:r>
            <a:r>
              <a:rPr lang="ko-KR" altLang="en-US" dirty="0"/>
              <a:t>를 사용하기 위해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의존성을 </a:t>
            </a:r>
            <a:r>
              <a:rPr lang="ko-KR" altLang="en-US" dirty="0" err="1"/>
              <a:t>설치해야하고</a:t>
            </a:r>
            <a:r>
              <a:rPr lang="en-US" altLang="ko-KR" dirty="0"/>
              <a:t>, </a:t>
            </a:r>
            <a:r>
              <a:rPr lang="ko-KR" altLang="en-US" dirty="0"/>
              <a:t>블루스토어 라이브러리를 사용하기 위해 </a:t>
            </a:r>
            <a:r>
              <a:rPr lang="en-US" altLang="ko-KR" dirty="0" err="1"/>
              <a:t>ceph</a:t>
            </a:r>
            <a:r>
              <a:rPr lang="ko-KR" altLang="en-US" dirty="0"/>
              <a:t>을 </a:t>
            </a:r>
            <a:r>
              <a:rPr lang="ko-KR" altLang="en-US" dirty="0" err="1"/>
              <a:t>컴파일해야한다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저자들의 목표인 완전한 </a:t>
            </a:r>
            <a:r>
              <a:rPr lang="en-US" altLang="ko-KR" dirty="0" err="1"/>
              <a:t>bluestore</a:t>
            </a:r>
            <a:r>
              <a:rPr lang="ko-KR" altLang="en-US" dirty="0"/>
              <a:t>의 추출과는 거리가 멀지만</a:t>
            </a:r>
            <a:r>
              <a:rPr lang="en-US" altLang="ko-KR" dirty="0"/>
              <a:t>, </a:t>
            </a:r>
            <a:r>
              <a:rPr lang="ko-KR" altLang="en-US" dirty="0"/>
              <a:t>여전히 완전한 </a:t>
            </a:r>
            <a:r>
              <a:rPr lang="en-US" altLang="ko-KR" dirty="0" err="1"/>
              <a:t>ceph</a:t>
            </a:r>
            <a:r>
              <a:rPr lang="ko-KR" altLang="en-US" dirty="0"/>
              <a:t>을 </a:t>
            </a:r>
            <a:r>
              <a:rPr lang="ko-KR" altLang="en-US" dirty="0" err="1"/>
              <a:t>사용하는것보다</a:t>
            </a:r>
            <a:r>
              <a:rPr lang="ko-KR" altLang="en-US" dirty="0"/>
              <a:t> 훨씬 간단하다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4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HW &amp; SW </a:t>
            </a:r>
            <a:r>
              <a:rPr lang="ko-KR" altLang="en-US" dirty="0"/>
              <a:t>구성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52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검증은 </a:t>
            </a:r>
            <a:r>
              <a:rPr lang="en-US" altLang="ko-KR" dirty="0" err="1"/>
              <a:t>BlueStore</a:t>
            </a:r>
            <a:r>
              <a:rPr lang="ko-KR" altLang="en-US" dirty="0"/>
              <a:t>의 이해 및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없이 사용하는 첫 번째 실험이라는 데에 의의를 둠</a:t>
            </a:r>
            <a:endParaRPr lang="en-US" altLang="ko-KR" dirty="0"/>
          </a:p>
          <a:p>
            <a:r>
              <a:rPr lang="ko-KR" altLang="en-US" dirty="0"/>
              <a:t>줄리아를 통해 </a:t>
            </a:r>
            <a:r>
              <a:rPr lang="en-US" altLang="ko-KR" dirty="0"/>
              <a:t>POSIX </a:t>
            </a:r>
            <a:r>
              <a:rPr lang="ko-KR" altLang="en-US" dirty="0"/>
              <a:t>기반과 </a:t>
            </a:r>
            <a:r>
              <a:rPr lang="en-US" altLang="ko-KR" dirty="0" err="1"/>
              <a:t>BlueStore</a:t>
            </a:r>
            <a:r>
              <a:rPr lang="en-US" altLang="ko-KR" dirty="0"/>
              <a:t> </a:t>
            </a:r>
            <a:r>
              <a:rPr lang="ko-KR" altLang="en-US" dirty="0"/>
              <a:t>사용시의 성능을 비교함 </a:t>
            </a:r>
            <a:endParaRPr lang="en-US" altLang="ko-KR" dirty="0"/>
          </a:p>
          <a:p>
            <a:r>
              <a:rPr lang="ko-KR" altLang="en-US" dirty="0"/>
              <a:t>하나의 노드를 통해 실험했음 </a:t>
            </a:r>
            <a:r>
              <a:rPr lang="en-US" altLang="ko-KR" dirty="0"/>
              <a:t>– </a:t>
            </a:r>
            <a:r>
              <a:rPr lang="ko-KR" altLang="en-US" dirty="0"/>
              <a:t>실험 클러스터의 </a:t>
            </a:r>
            <a:r>
              <a:rPr lang="en-US" altLang="ko-KR" dirty="0" err="1"/>
              <a:t>NetworFileSystem</a:t>
            </a:r>
            <a:r>
              <a:rPr lang="ko-KR" altLang="en-US" dirty="0"/>
              <a:t>과의 충돌을 피하기 위해 </a:t>
            </a:r>
            <a:endParaRPr lang="en-US" altLang="ko-KR" dirty="0"/>
          </a:p>
          <a:p>
            <a:r>
              <a:rPr lang="ko-KR" altLang="en-US" dirty="0"/>
              <a:t>측정은 다양한 시간동안 수행했는데</a:t>
            </a:r>
            <a:r>
              <a:rPr lang="en-US" altLang="ko-KR" dirty="0"/>
              <a:t>, </a:t>
            </a:r>
            <a:r>
              <a:rPr lang="ko-KR" altLang="en-US" dirty="0"/>
              <a:t>큰 차이가 없어서  </a:t>
            </a:r>
            <a:r>
              <a:rPr lang="en-US" altLang="ko-KR" dirty="0"/>
              <a:t>10</a:t>
            </a:r>
            <a:r>
              <a:rPr lang="ko-KR" altLang="en-US" dirty="0"/>
              <a:t>번씩 수행한 블록 크기 </a:t>
            </a:r>
            <a:r>
              <a:rPr lang="en-US" altLang="ko-KR" dirty="0"/>
              <a:t>4kib ~ 4096 </a:t>
            </a:r>
            <a:r>
              <a:rPr lang="en-US" altLang="ko-KR" dirty="0" err="1"/>
              <a:t>kib</a:t>
            </a:r>
            <a:r>
              <a:rPr lang="ko-KR" altLang="en-US" dirty="0"/>
              <a:t>당 </a:t>
            </a:r>
            <a:r>
              <a:rPr lang="en-US" altLang="ko-KR" dirty="0"/>
              <a:t>4</a:t>
            </a:r>
            <a:r>
              <a:rPr lang="ko-KR" altLang="en-US" dirty="0"/>
              <a:t>초동안의 결과를 제시함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4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2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6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고화질 시뮬레이터는 대용량 데이터셋을 빠르게 생성한다  </a:t>
            </a:r>
            <a:endParaRPr lang="en-US" altLang="ko-KR" dirty="0"/>
          </a:p>
          <a:p>
            <a:r>
              <a:rPr lang="ko-KR" altLang="en-US" dirty="0" err="1"/>
              <a:t>의미있는</a:t>
            </a:r>
            <a:r>
              <a:rPr lang="ko-KR" altLang="en-US" dirty="0"/>
              <a:t> 분석을 위해서는 복잡한 데이터 관리 솔루션이 필요하다 </a:t>
            </a:r>
            <a:endParaRPr lang="en-US" altLang="ko-KR" dirty="0"/>
          </a:p>
          <a:p>
            <a:r>
              <a:rPr lang="ko-KR" altLang="en-US" dirty="0"/>
              <a:t>이를 관리하기 위해 효율적인 데이터 선별 기술이 필수적이다</a:t>
            </a:r>
            <a:endParaRPr lang="en-US" altLang="ko-KR" dirty="0"/>
          </a:p>
          <a:p>
            <a:r>
              <a:rPr lang="ko-KR" altLang="en-US" dirty="0"/>
              <a:t>고성능컴퓨팅에서 대규모 시스템은 이런 작업이 복잡하다</a:t>
            </a:r>
            <a:endParaRPr lang="en-US" altLang="ko-KR" dirty="0"/>
          </a:p>
          <a:p>
            <a:r>
              <a:rPr lang="ko-KR" altLang="en-US" dirty="0"/>
              <a:t>전형적인 </a:t>
            </a:r>
            <a:r>
              <a:rPr lang="en-US" altLang="ko-KR" dirty="0"/>
              <a:t>I/O </a:t>
            </a:r>
            <a:r>
              <a:rPr lang="ko-KR" altLang="en-US" dirty="0"/>
              <a:t>스택은 그림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(a)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r>
              <a:rPr lang="ko-KR" altLang="en-US" dirty="0"/>
              <a:t>각 레이어들을 손쉽게 교체할 수 있지만</a:t>
            </a:r>
            <a:r>
              <a:rPr lang="en-US" altLang="ko-KR" dirty="0"/>
              <a:t>, </a:t>
            </a:r>
            <a:r>
              <a:rPr lang="ko-KR" altLang="en-US" dirty="0"/>
              <a:t>이런 편리성은 성능을 담보로 한다</a:t>
            </a:r>
            <a:r>
              <a:rPr lang="en-US" altLang="ko-KR" dirty="0"/>
              <a:t>. </a:t>
            </a:r>
            <a:r>
              <a:rPr lang="ko-KR" altLang="en-US" dirty="0"/>
              <a:t>각 레이어는 다른 목적을 위해 최적화 되어 있기 때문이다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I/O</a:t>
            </a:r>
            <a:r>
              <a:rPr lang="ko-KR" altLang="en-US" dirty="0"/>
              <a:t> 라이브러리들은 데이터 관리를 쉽게 도와준다 </a:t>
            </a:r>
            <a:r>
              <a:rPr lang="en-US" altLang="ko-KR" dirty="0" err="1"/>
              <a:t>NetCDF</a:t>
            </a:r>
            <a:r>
              <a:rPr lang="en-US" altLang="ko-KR" dirty="0"/>
              <a:t>, HDF5 ADIOS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이런 </a:t>
            </a:r>
            <a:r>
              <a:rPr lang="en-US" altLang="ko-KR" dirty="0"/>
              <a:t>associated self-describing data formats</a:t>
            </a:r>
            <a:r>
              <a:rPr lang="ko-KR" altLang="en-US" dirty="0"/>
              <a:t>는 스토리지 레이어에 관계 없이 잠재적 성능을 제한한다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심지어 </a:t>
            </a:r>
            <a:r>
              <a:rPr lang="en-US" altLang="ko-KR" dirty="0"/>
              <a:t>POSIX</a:t>
            </a:r>
            <a:r>
              <a:rPr lang="ko-KR" altLang="en-US" dirty="0"/>
              <a:t>를 기반으로 하고 있는데</a:t>
            </a:r>
            <a:r>
              <a:rPr lang="en-US" altLang="ko-KR" dirty="0"/>
              <a:t>, </a:t>
            </a:r>
            <a:r>
              <a:rPr lang="ko-KR" altLang="en-US" dirty="0"/>
              <a:t>이는 엄격한 파일단위의 구분을 강제하기 때문에 </a:t>
            </a:r>
            <a:r>
              <a:rPr lang="ko-KR" altLang="en-US" dirty="0" err="1"/>
              <a:t>로우레벨에서</a:t>
            </a:r>
            <a:r>
              <a:rPr lang="ko-KR" altLang="en-US" dirty="0"/>
              <a:t> 데이터를 활용하기 어려움</a:t>
            </a:r>
            <a:endParaRPr lang="en-US" altLang="ko-KR" dirty="0"/>
          </a:p>
          <a:p>
            <a:r>
              <a:rPr lang="ko-KR" altLang="en-US" dirty="0"/>
              <a:t>따라서 많은 연구자들은 </a:t>
            </a:r>
            <a:r>
              <a:rPr lang="en-US" altLang="ko-KR" dirty="0"/>
              <a:t>POSIX</a:t>
            </a:r>
            <a:r>
              <a:rPr lang="ko-KR" altLang="en-US" dirty="0"/>
              <a:t>를 없애려고 함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9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제한을 피하기 위해 사용하는 흔한 방법 </a:t>
            </a:r>
            <a:r>
              <a:rPr lang="en-US" altLang="ko-KR" dirty="0"/>
              <a:t>: </a:t>
            </a:r>
            <a:r>
              <a:rPr lang="ko-KR" altLang="en-US" dirty="0"/>
              <a:t>파일 데이터는 </a:t>
            </a:r>
            <a:r>
              <a:rPr lang="en-US" altLang="ko-KR" dirty="0"/>
              <a:t>Object, fs </a:t>
            </a:r>
            <a:r>
              <a:rPr lang="ko-KR" altLang="en-US" dirty="0"/>
              <a:t>메타데이터는 </a:t>
            </a:r>
            <a:r>
              <a:rPr lang="en-US" altLang="ko-KR" dirty="0"/>
              <a:t>key-value</a:t>
            </a:r>
            <a:r>
              <a:rPr lang="ko-KR" altLang="en-US" dirty="0"/>
              <a:t>에 저장하는 방식 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OSD,</a:t>
            </a:r>
            <a:r>
              <a:rPr lang="ko-KR" altLang="en-US" dirty="0"/>
              <a:t> </a:t>
            </a:r>
            <a:r>
              <a:rPr lang="en-US" altLang="ko-KR" dirty="0" err="1"/>
              <a:t>kvs</a:t>
            </a:r>
            <a:r>
              <a:rPr lang="ko-KR" altLang="en-US" dirty="0"/>
              <a:t>가 발전하고 많이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중요한 예시가 </a:t>
            </a:r>
            <a:r>
              <a:rPr lang="en-US" altLang="ko-KR" dirty="0" err="1"/>
              <a:t>Ceph</a:t>
            </a:r>
            <a:r>
              <a:rPr lang="ko-KR" altLang="en-US" dirty="0"/>
              <a:t>의 </a:t>
            </a:r>
            <a:r>
              <a:rPr lang="en-US" altLang="ko-KR" dirty="0" err="1"/>
              <a:t>BlueStore</a:t>
            </a:r>
            <a:r>
              <a:rPr lang="ko-KR" altLang="en-US" dirty="0"/>
              <a:t>이다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개발자들은 </a:t>
            </a:r>
            <a:r>
              <a:rPr lang="en-US" altLang="ko-KR" dirty="0"/>
              <a:t>fs</a:t>
            </a:r>
            <a:r>
              <a:rPr lang="ko-KR" altLang="en-US" dirty="0"/>
              <a:t>위에 동작하는 </a:t>
            </a:r>
            <a:r>
              <a:rPr lang="en-US" altLang="ko-KR" dirty="0"/>
              <a:t>storage backend</a:t>
            </a:r>
            <a:r>
              <a:rPr lang="ko-KR" altLang="en-US" dirty="0"/>
              <a:t>가 부적합하다고 여겨서 새로운 </a:t>
            </a:r>
            <a:r>
              <a:rPr lang="en-US" altLang="ko-KR" dirty="0" err="1"/>
              <a:t>BlueStore</a:t>
            </a:r>
            <a:r>
              <a:rPr lang="ko-KR" altLang="en-US" dirty="0"/>
              <a:t>를 개발한다</a:t>
            </a:r>
            <a:endParaRPr lang="en-US" altLang="ko-KR" dirty="0"/>
          </a:p>
          <a:p>
            <a:r>
              <a:rPr lang="ko-KR" altLang="en-US" dirty="0"/>
              <a:t>직접 </a:t>
            </a:r>
            <a:r>
              <a:rPr lang="en-US" altLang="ko-KR" dirty="0"/>
              <a:t>raw storage</a:t>
            </a:r>
            <a:r>
              <a:rPr lang="ko-KR" altLang="en-US" dirty="0"/>
              <a:t> 위에서 동작하며</a:t>
            </a:r>
            <a:r>
              <a:rPr lang="en-US" altLang="ko-KR" dirty="0"/>
              <a:t>, </a:t>
            </a:r>
            <a:r>
              <a:rPr lang="ko-KR" altLang="en-US" dirty="0"/>
              <a:t>유저공간에서 동작한다</a:t>
            </a:r>
            <a:r>
              <a:rPr lang="en-US" altLang="ko-KR" dirty="0"/>
              <a:t> </a:t>
            </a:r>
            <a:r>
              <a:rPr lang="ko-KR" altLang="en-US" dirty="0"/>
              <a:t>이는 </a:t>
            </a:r>
            <a:r>
              <a:rPr lang="en-US" altLang="ko-KR" dirty="0"/>
              <a:t>I/O </a:t>
            </a:r>
            <a:r>
              <a:rPr lang="ko-KR" altLang="en-US" dirty="0"/>
              <a:t>스택에 더 많은 제어가 가능하게 하고</a:t>
            </a:r>
            <a:r>
              <a:rPr lang="en-US" altLang="ko-KR" dirty="0"/>
              <a:t>, </a:t>
            </a:r>
            <a:r>
              <a:rPr lang="ko-KR" altLang="en-US" dirty="0"/>
              <a:t>성능 변동폭을 줄일 수 있게 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저자들은 이 </a:t>
            </a:r>
            <a:r>
              <a:rPr lang="en-US" altLang="ko-KR" dirty="0" err="1"/>
              <a:t>BlueStore</a:t>
            </a:r>
            <a:r>
              <a:rPr lang="ko-KR" altLang="en-US" dirty="0"/>
              <a:t>를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없이 사용할 수 있는지 확인하고 싶었다 </a:t>
            </a:r>
            <a:endParaRPr lang="en-US" altLang="ko-KR" dirty="0"/>
          </a:p>
          <a:p>
            <a:r>
              <a:rPr lang="en-US" altLang="ko-KR" dirty="0" err="1"/>
              <a:t>BlueStore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JULEA</a:t>
            </a:r>
            <a:r>
              <a:rPr lang="ko-KR" altLang="en-US" dirty="0"/>
              <a:t>에 통합하기로 동작하기로 결정했다 이는 </a:t>
            </a:r>
            <a:r>
              <a:rPr lang="en-US" altLang="ko-KR" dirty="0"/>
              <a:t>HDF5, ADIOS2</a:t>
            </a:r>
            <a:r>
              <a:rPr lang="ko-KR" altLang="en-US" dirty="0"/>
              <a:t>를 상위 레이어에서 동작할 수 있기 때문이다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저자들이 개발한 프로토타입은 기능적이고 최적화가 충분히 되지 않은 상태이다 </a:t>
            </a:r>
            <a:r>
              <a:rPr lang="en-US" altLang="ko-KR" dirty="0"/>
              <a:t>– </a:t>
            </a:r>
            <a:r>
              <a:rPr lang="ko-KR" altLang="en-US" dirty="0"/>
              <a:t>성능이 충분하지 않을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은 다양한 스토리지 </a:t>
            </a:r>
            <a:r>
              <a:rPr lang="ko-KR" altLang="en-US" dirty="0" err="1"/>
              <a:t>백엔드를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direct I/O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메타데이터는 유저공간 </a:t>
            </a:r>
            <a:r>
              <a:rPr lang="en-US" altLang="ko-KR" dirty="0"/>
              <a:t>FS</a:t>
            </a:r>
            <a:r>
              <a:rPr lang="ko-KR" altLang="en-US" dirty="0"/>
              <a:t>인 </a:t>
            </a:r>
            <a:r>
              <a:rPr lang="en-US" altLang="ko-KR" dirty="0" err="1"/>
              <a:t>BlueFS</a:t>
            </a:r>
            <a:r>
              <a:rPr lang="ko-KR" altLang="en-US" dirty="0"/>
              <a:t>가 관리하는 </a:t>
            </a:r>
            <a:r>
              <a:rPr lang="en-US" altLang="ko-KR" dirty="0" err="1"/>
              <a:t>RocksDB</a:t>
            </a:r>
            <a:r>
              <a:rPr lang="ko-KR" altLang="en-US" dirty="0"/>
              <a:t>에서 관리</a:t>
            </a:r>
            <a:endParaRPr lang="en-US" altLang="ko-KR" dirty="0"/>
          </a:p>
          <a:p>
            <a:r>
              <a:rPr lang="en-US" altLang="ko-KR" dirty="0" err="1"/>
              <a:t>BlueStore</a:t>
            </a:r>
            <a:r>
              <a:rPr lang="ko-KR" altLang="en-US" dirty="0"/>
              <a:t>는 </a:t>
            </a:r>
            <a:r>
              <a:rPr lang="ko-KR" altLang="ko-KR" dirty="0"/>
              <a:t>디스크 공간 </a:t>
            </a:r>
            <a:r>
              <a:rPr lang="ko-KR" altLang="ko-KR" dirty="0" err="1"/>
              <a:t>TB당</a:t>
            </a:r>
            <a:r>
              <a:rPr lang="ko-KR" altLang="ko-KR" dirty="0"/>
              <a:t> 고정 메모리 크기를 사용하는 공간 할당자를 사용합니다.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8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유연함을 제공하는 스토리지 프레임워크</a:t>
            </a:r>
            <a:endParaRPr lang="en-US" altLang="ko-KR" dirty="0"/>
          </a:p>
          <a:p>
            <a:r>
              <a:rPr lang="ko-KR" altLang="en-US" dirty="0"/>
              <a:t>유저공간에서 동작 </a:t>
            </a:r>
            <a:r>
              <a:rPr lang="en-US" altLang="ko-KR" dirty="0"/>
              <a:t>– </a:t>
            </a:r>
            <a:r>
              <a:rPr lang="ko-KR" altLang="en-US" dirty="0"/>
              <a:t>쉬운 개발 및 디버그 </a:t>
            </a:r>
            <a:r>
              <a:rPr lang="en-US" altLang="ko-KR" dirty="0"/>
              <a:t>,</a:t>
            </a:r>
            <a:r>
              <a:rPr lang="ko-KR" altLang="en-US" dirty="0"/>
              <a:t> 루트권한이 필요하지 않음 </a:t>
            </a:r>
            <a:endParaRPr lang="en-US" altLang="ko-KR" dirty="0"/>
          </a:p>
          <a:p>
            <a:r>
              <a:rPr lang="ko-KR" altLang="en-US" dirty="0"/>
              <a:t>많은 기술을 지원함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1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JULEA</a:t>
            </a:r>
            <a:r>
              <a:rPr lang="ko-KR" altLang="en-US" dirty="0"/>
              <a:t>를 사용할 때 클라이언트는 줄리아 </a:t>
            </a:r>
            <a:r>
              <a:rPr lang="ko-KR" altLang="en-US" dirty="0" err="1"/>
              <a:t>백엔드와</a:t>
            </a:r>
            <a:r>
              <a:rPr lang="ko-KR" altLang="en-US" dirty="0"/>
              <a:t> 상호작용하고</a:t>
            </a:r>
            <a:r>
              <a:rPr lang="en-US" altLang="ko-KR" dirty="0"/>
              <a:t>, </a:t>
            </a:r>
            <a:r>
              <a:rPr lang="ko-KR" altLang="en-US" dirty="0"/>
              <a:t>따라서 일반적인 인터페이스를 제공하는 것으로 실제 구현이 쉽게 변환될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다른 구성을 적용함으로써 스토리지 </a:t>
            </a:r>
            <a:r>
              <a:rPr lang="ko-KR" altLang="en-US" dirty="0" err="1"/>
              <a:t>백엔드를</a:t>
            </a:r>
            <a:r>
              <a:rPr lang="ko-KR" altLang="en-US" dirty="0"/>
              <a:t> 교체할 수 있다</a:t>
            </a:r>
            <a:r>
              <a:rPr lang="en-US" altLang="ko-KR" dirty="0"/>
              <a:t>. – </a:t>
            </a:r>
            <a:r>
              <a:rPr lang="ko-KR" altLang="en-US" dirty="0" err="1"/>
              <a:t>몽고디비</a:t>
            </a:r>
            <a:r>
              <a:rPr lang="ko-KR" altLang="en-US" dirty="0"/>
              <a:t> </a:t>
            </a:r>
            <a:r>
              <a:rPr lang="en-US" altLang="ko-KR" dirty="0"/>
              <a:t>- &gt; </a:t>
            </a:r>
            <a:r>
              <a:rPr lang="ko-KR" altLang="en-US" dirty="0"/>
              <a:t>마리아 </a:t>
            </a:r>
            <a:r>
              <a:rPr lang="ko-KR" altLang="en-US" dirty="0" err="1"/>
              <a:t>디비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현재는</a:t>
            </a:r>
            <a:r>
              <a:rPr lang="en-US" altLang="ko-KR" dirty="0"/>
              <a:t>, </a:t>
            </a:r>
            <a:r>
              <a:rPr lang="ko-KR" altLang="en-US" dirty="0"/>
              <a:t>오브젝트 스토리지가</a:t>
            </a:r>
            <a:r>
              <a:rPr lang="en-US" altLang="ko-KR" dirty="0"/>
              <a:t> POSIX</a:t>
            </a:r>
            <a:r>
              <a:rPr lang="ko-KR" altLang="en-US" dirty="0"/>
              <a:t>에 직접 데이터를 저장하도록 구현된 프로토타입</a:t>
            </a:r>
            <a:r>
              <a:rPr lang="en-US" altLang="ko-KR" dirty="0"/>
              <a:t>, </a:t>
            </a:r>
            <a:r>
              <a:rPr lang="ko-KR" altLang="en-US" dirty="0"/>
              <a:t>이는 서론에서 언급한 제한 사항을 가져올 수 있음</a:t>
            </a:r>
            <a:r>
              <a:rPr lang="en-US" altLang="ko-KR" dirty="0"/>
              <a:t>(</a:t>
            </a:r>
            <a:r>
              <a:rPr lang="ko-KR" altLang="en-US" dirty="0"/>
              <a:t>최적화 </a:t>
            </a:r>
            <a:r>
              <a:rPr lang="en-US" altLang="ko-KR" dirty="0"/>
              <a:t>X</a:t>
            </a:r>
            <a:r>
              <a:rPr lang="ko-KR" altLang="en-US" dirty="0"/>
              <a:t>로 인한 성능 저하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6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Using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Ceph’s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BlueStore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as Object Storage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in HPC Storage Framework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Kira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Duwe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Michael Kuhn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1330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Otto von Guericke University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6CD97-666F-CB09-6B06-1D2350B8A9A9}"/>
              </a:ext>
            </a:extLst>
          </p:cNvPr>
          <p:cNvSpPr txBox="1"/>
          <p:nvPr/>
        </p:nvSpPr>
        <p:spPr>
          <a:xfrm>
            <a:off x="3021330" y="50108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CHEOPS ’21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8CC3-30A2-65BF-6F4C-2DA560F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B0082C-8F91-AF1F-FFCC-4D5DED06D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3A11E50-88C5-C926-E5DB-B422B460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80" y="927088"/>
            <a:ext cx="7148119" cy="5146052"/>
          </a:xfrm>
        </p:spPr>
        <p:txBody>
          <a:bodyPr/>
          <a:lstStyle/>
          <a:p>
            <a:r>
              <a:rPr lang="en-US" altLang="ko-KR" dirty="0"/>
              <a:t>Figure 2(b) is evolved version </a:t>
            </a:r>
          </a:p>
          <a:p>
            <a:r>
              <a:rPr lang="en-US" altLang="ko-KR" dirty="0"/>
              <a:t>Without a separate </a:t>
            </a:r>
            <a:r>
              <a:rPr lang="en-US" altLang="ko-KR" dirty="0" err="1"/>
              <a:t>Ceph</a:t>
            </a:r>
            <a:r>
              <a:rPr lang="en-US" altLang="ko-KR" dirty="0"/>
              <a:t> journal</a:t>
            </a:r>
          </a:p>
          <a:p>
            <a:r>
              <a:rPr lang="en-US" altLang="ko-KR" dirty="0" err="1"/>
              <a:t>Ceph</a:t>
            </a:r>
            <a:r>
              <a:rPr lang="en-US" altLang="ko-KR" dirty="0"/>
              <a:t> journal handle objects and metadata with a key-value interface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53EA9F-4AD6-5055-0B85-F91A33B41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91"/>
          <a:stretch/>
        </p:blipFill>
        <p:spPr>
          <a:xfrm>
            <a:off x="205740" y="927088"/>
            <a:ext cx="1279111" cy="48203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7D37F0-EA54-A071-8BB7-2767CB0C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50" y="994200"/>
            <a:ext cx="2876951" cy="45916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98C531-4137-FA95-4094-E28E91AAE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0"/>
          <a:stretch/>
        </p:blipFill>
        <p:spPr>
          <a:xfrm>
            <a:off x="1484850" y="927088"/>
            <a:ext cx="294105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8CC3-30A2-65BF-6F4C-2DA560F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B0082C-8F91-AF1F-FFCC-4D5DED06D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3A11E50-88C5-C926-E5DB-B422B460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259" y="927088"/>
            <a:ext cx="4388140" cy="5146052"/>
          </a:xfrm>
        </p:spPr>
        <p:txBody>
          <a:bodyPr/>
          <a:lstStyle/>
          <a:p>
            <a:r>
              <a:rPr lang="en-US" altLang="ko-KR" dirty="0" err="1"/>
              <a:t>BlueStore</a:t>
            </a:r>
            <a:r>
              <a:rPr lang="en-US" altLang="ko-KR" dirty="0"/>
              <a:t> is very different as shown in Figure 2(c)</a:t>
            </a:r>
          </a:p>
          <a:p>
            <a:r>
              <a:rPr lang="en-US" altLang="ko-KR" dirty="0"/>
              <a:t>Figure 2(d) shows our approach using both JULEA and </a:t>
            </a:r>
            <a:r>
              <a:rPr lang="en-US" altLang="ko-KR" dirty="0" err="1"/>
              <a:t>BlueStore</a:t>
            </a:r>
            <a:r>
              <a:rPr lang="en-US" altLang="ko-KR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53EA9F-4AD6-5055-0B85-F91A33B41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91"/>
          <a:stretch/>
        </p:blipFill>
        <p:spPr>
          <a:xfrm>
            <a:off x="205740" y="927088"/>
            <a:ext cx="1279111" cy="48203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2722A0-18B5-AFEE-C36D-2AE935EAA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"/>
          <a:stretch/>
        </p:blipFill>
        <p:spPr>
          <a:xfrm>
            <a:off x="1468073" y="975184"/>
            <a:ext cx="6215716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1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3D411-1DE2-C5B7-6BFB-2745BAC4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BlueStore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08854-E8F7-FC98-4489-B3348C33A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BlueStore</a:t>
            </a:r>
            <a:r>
              <a:rPr lang="en-US" altLang="ko-KR" dirty="0"/>
              <a:t> writes the data to the raw storage device using direct I/O</a:t>
            </a:r>
          </a:p>
          <a:p>
            <a:r>
              <a:rPr lang="en-US" altLang="ko-KR" dirty="0"/>
              <a:t> The metadata is managed by </a:t>
            </a:r>
            <a:r>
              <a:rPr lang="en-US" altLang="ko-KR" dirty="0" err="1"/>
              <a:t>RocksDB</a:t>
            </a:r>
            <a:r>
              <a:rPr lang="en-US" altLang="ko-KR" dirty="0"/>
              <a:t>, which runs on a thin user-space file system called </a:t>
            </a:r>
            <a:r>
              <a:rPr lang="en-US" altLang="ko-KR" dirty="0" err="1"/>
              <a:t>BlueFS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5D142-E6A6-FC36-3D66-22868B7D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1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Design &amp; Implementation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3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538DE-21FC-AF5E-EA51-7872E1C6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&amp; 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24151-66E5-412C-85D6-513C2264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JULEA </a:t>
            </a:r>
          </a:p>
          <a:p>
            <a:pPr lvl="1"/>
            <a:r>
              <a:rPr lang="en-US" altLang="ko-KR" dirty="0"/>
              <a:t>JULEA is a storage framework offering high flexibility</a:t>
            </a:r>
          </a:p>
          <a:p>
            <a:pPr lvl="1"/>
            <a:r>
              <a:rPr lang="en-US" altLang="ko-KR" dirty="0"/>
              <a:t>It is user-space system and thereby allows easy development, debugging</a:t>
            </a:r>
          </a:p>
          <a:p>
            <a:pPr lvl="1"/>
            <a:r>
              <a:rPr lang="en-US" altLang="ko-KR" dirty="0"/>
              <a:t>No root access is necessary to run it </a:t>
            </a:r>
          </a:p>
          <a:p>
            <a:pPr lvl="1"/>
            <a:r>
              <a:rPr lang="en-US" altLang="ko-KR" dirty="0"/>
              <a:t>Supports a multitude of technologies (SQLite, MariaDB, MongoDB, LMDB, </a:t>
            </a:r>
            <a:r>
              <a:rPr lang="en-US" altLang="ko-KR" dirty="0" err="1"/>
              <a:t>LevelDB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89D892-8168-1A08-5548-9075E9FA3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DBD739-8CA0-5AFC-3CD2-5800E2BA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32" y="3500114"/>
            <a:ext cx="554432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0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95596-A930-DF07-BE1F-6015B005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&amp; 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F64CB-86A4-5F8E-5A59-A8FD9F57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using JULEA, application interacts with JULEA clients with the appropriate backends</a:t>
            </a:r>
          </a:p>
          <a:p>
            <a:pPr lvl="1"/>
            <a:r>
              <a:rPr lang="en-US" altLang="ko-KR" dirty="0"/>
              <a:t>By offering a generic interface for every one of these concepts, the actual implementation can be easily exchanged</a:t>
            </a:r>
          </a:p>
          <a:p>
            <a:pPr lvl="1"/>
            <a:r>
              <a:rPr lang="en-US" altLang="ko-KR" dirty="0"/>
              <a:t>It’s possible, just by adapting the configuration, to switch the database backend</a:t>
            </a:r>
          </a:p>
          <a:p>
            <a:r>
              <a:rPr lang="en-US" altLang="ko-KR" dirty="0"/>
              <a:t>Currently, the object store is a prototype built to store the data directly in POSIX</a:t>
            </a:r>
          </a:p>
          <a:p>
            <a:pPr lvl="1"/>
            <a:r>
              <a:rPr lang="en-US" altLang="ko-KR" dirty="0"/>
              <a:t>This brings along the expected limitations discussed in the introduction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0BA2B-D18C-C985-5328-A8E393D3C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5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BB5DF-D1FE-AF0F-86A2-45C2ADA6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&amp; 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35052-CBCC-7D2D-F444-EFCFAD98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BlueStore</a:t>
            </a:r>
            <a:r>
              <a:rPr lang="en-US" altLang="ko-KR" dirty="0"/>
              <a:t> Library</a:t>
            </a:r>
          </a:p>
          <a:p>
            <a:pPr lvl="1"/>
            <a:r>
              <a:rPr lang="en-US" altLang="ko-KR" dirty="0"/>
              <a:t>To ease the future usage of </a:t>
            </a:r>
            <a:r>
              <a:rPr lang="en-US" altLang="ko-KR" dirty="0" err="1"/>
              <a:t>BlueStore</a:t>
            </a:r>
            <a:r>
              <a:rPr lang="en-US" altLang="ko-KR" dirty="0"/>
              <a:t> independently of </a:t>
            </a:r>
            <a:r>
              <a:rPr lang="en-US" altLang="ko-KR" dirty="0" err="1"/>
              <a:t>Ceph</a:t>
            </a:r>
            <a:r>
              <a:rPr lang="en-US" altLang="ko-KR" dirty="0"/>
              <a:t>, we developed a small library providing the general functionality </a:t>
            </a:r>
          </a:p>
          <a:p>
            <a:pPr lvl="1"/>
            <a:r>
              <a:rPr lang="en-US" altLang="ko-KR" b="1" i="1" dirty="0" err="1"/>
              <a:t>init</a:t>
            </a:r>
            <a:r>
              <a:rPr lang="en-US" altLang="ko-KR" b="1" i="1" dirty="0"/>
              <a:t>, </a:t>
            </a:r>
            <a:r>
              <a:rPr lang="en-US" altLang="ko-KR" b="1" i="1" dirty="0" err="1"/>
              <a:t>mkfs</a:t>
            </a:r>
            <a:r>
              <a:rPr lang="en-US" altLang="ko-KR" b="1" i="1" dirty="0"/>
              <a:t>, mount, create collection, </a:t>
            </a:r>
            <a:r>
              <a:rPr lang="en-US" altLang="ko-KR" b="1" i="1" dirty="0" err="1"/>
              <a:t>umonut</a:t>
            </a:r>
            <a:r>
              <a:rPr lang="en-US" altLang="ko-KR" b="1" i="1" dirty="0"/>
              <a:t>, create, delete, write, read, status</a:t>
            </a:r>
          </a:p>
          <a:p>
            <a:r>
              <a:rPr lang="en-US" altLang="ko-KR" dirty="0"/>
              <a:t>How To</a:t>
            </a:r>
          </a:p>
          <a:p>
            <a:pPr lvl="1"/>
            <a:r>
              <a:rPr lang="en-US" altLang="ko-KR" dirty="0"/>
              <a:t>To use </a:t>
            </a:r>
            <a:r>
              <a:rPr lang="en-US" altLang="ko-KR" dirty="0" err="1"/>
              <a:t>BlueStore</a:t>
            </a:r>
            <a:r>
              <a:rPr lang="en-US" altLang="ko-KR" dirty="0"/>
              <a:t> with JULEA, the user needs to be able to either install the </a:t>
            </a:r>
            <a:r>
              <a:rPr lang="en-US" altLang="ko-KR" dirty="0" err="1"/>
              <a:t>Ceph</a:t>
            </a:r>
            <a:r>
              <a:rPr lang="en-US" altLang="ko-KR" dirty="0"/>
              <a:t> dependencies themselves</a:t>
            </a:r>
          </a:p>
          <a:p>
            <a:pPr lvl="1"/>
            <a:r>
              <a:rPr lang="en-US" altLang="ko-KR" dirty="0"/>
              <a:t>Then, </a:t>
            </a:r>
            <a:r>
              <a:rPr lang="en-US" altLang="ko-KR" dirty="0" err="1"/>
              <a:t>Ceph</a:t>
            </a:r>
            <a:r>
              <a:rPr lang="en-US" altLang="ko-KR" dirty="0"/>
              <a:t> needs to be compiled to obtain the necessary </a:t>
            </a:r>
            <a:r>
              <a:rPr lang="en-US" altLang="ko-KR" dirty="0" err="1"/>
              <a:t>BlueStore</a:t>
            </a:r>
            <a:r>
              <a:rPr lang="en-US" altLang="ko-KR" dirty="0"/>
              <a:t> libraries</a:t>
            </a:r>
          </a:p>
          <a:p>
            <a:pPr lvl="1"/>
            <a:r>
              <a:rPr lang="en-US" altLang="ko-KR" dirty="0"/>
              <a:t>It offers a considerable simplification compared to the only previous option of running a full-fledged </a:t>
            </a:r>
            <a:r>
              <a:rPr lang="en-US" altLang="ko-KR" dirty="0" err="1"/>
              <a:t>Ceph</a:t>
            </a:r>
            <a:r>
              <a:rPr lang="en-US" altLang="ko-KR" dirty="0"/>
              <a:t> cluster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7D624-A0BC-A744-643A-1CD315FC6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2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Design &amp; Implementation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6AFE1-B37D-83A8-DD3F-3C25FB96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3C09F-29AD-756E-7947-6BDBC546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Hardware</a:t>
            </a:r>
          </a:p>
          <a:p>
            <a:pPr lvl="1"/>
            <a:r>
              <a:rPr lang="en-US" altLang="ko-KR" dirty="0"/>
              <a:t>4 x AMD Opteron 6344</a:t>
            </a:r>
          </a:p>
          <a:p>
            <a:pPr lvl="1"/>
            <a:r>
              <a:rPr lang="en-US" altLang="ko-KR" dirty="0"/>
              <a:t>128 GB of main memory</a:t>
            </a:r>
          </a:p>
          <a:p>
            <a:pPr lvl="1"/>
            <a:r>
              <a:rPr lang="en-US" altLang="ko-KR" dirty="0"/>
              <a:t>1 TB WDC WD1003FBYZ-010FB0 HDD(max throughput: roughly 130 MB/s)</a:t>
            </a:r>
          </a:p>
          <a:p>
            <a:r>
              <a:rPr lang="en-US" altLang="ko-KR" dirty="0"/>
              <a:t>Software</a:t>
            </a:r>
          </a:p>
          <a:p>
            <a:pPr lvl="1"/>
            <a:r>
              <a:rPr lang="en-US" altLang="ko-KR" dirty="0"/>
              <a:t>OS + Kernel: Ubuntu 4.15.0-118-generic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: master from 2021-02-13</a:t>
            </a:r>
          </a:p>
          <a:p>
            <a:pPr lvl="1"/>
            <a:r>
              <a:rPr lang="en-US" altLang="ko-KR" dirty="0"/>
              <a:t>JULEA </a:t>
            </a:r>
            <a:r>
              <a:rPr lang="en-US" altLang="ko-KR" dirty="0" err="1"/>
              <a:t>BlueStore</a:t>
            </a:r>
            <a:r>
              <a:rPr lang="en-US" altLang="ko-KR" dirty="0"/>
              <a:t>: from 2021-02-23</a:t>
            </a:r>
          </a:p>
          <a:p>
            <a:pPr lvl="1"/>
            <a:r>
              <a:rPr lang="en-US" altLang="ko-KR" dirty="0"/>
              <a:t>Compiler: GCC 9.3.0</a:t>
            </a:r>
            <a:endParaRPr lang="ko-KR" altLang="en-US" dirty="0"/>
          </a:p>
          <a:p>
            <a:pPr marL="3474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123AEE-A589-8266-4BA8-905AD97EF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6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72BAA-0BE0-BA95-CD21-0A8AF565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CC4BF-CA46-1B66-94AD-DE991F0E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 evaluation is meant as a first step towards an understanding of </a:t>
            </a:r>
            <a:r>
              <a:rPr lang="en-US" altLang="ko-KR" dirty="0" err="1"/>
              <a:t>BlueStore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We compared JULEA using the </a:t>
            </a:r>
            <a:r>
              <a:rPr lang="en-US" altLang="ko-KR" dirty="0" err="1"/>
              <a:t>BlueStore</a:t>
            </a:r>
            <a:r>
              <a:rPr lang="en-US" altLang="ko-KR" dirty="0"/>
              <a:t> backend against JULEA using the POSIX based object store</a:t>
            </a:r>
          </a:p>
          <a:p>
            <a:pPr lvl="1"/>
            <a:r>
              <a:rPr lang="en-US" altLang="ko-KR" dirty="0"/>
              <a:t>We used one compute node to avoid conflicts between </a:t>
            </a:r>
            <a:r>
              <a:rPr lang="en-US" altLang="ko-KR" dirty="0" err="1"/>
              <a:t>Ceph</a:t>
            </a:r>
            <a:r>
              <a:rPr lang="en-US" altLang="ko-KR" dirty="0"/>
              <a:t> and the NFS of our cluster</a:t>
            </a:r>
          </a:p>
          <a:p>
            <a:r>
              <a:rPr lang="en-US" altLang="ko-KR" dirty="0"/>
              <a:t>Measurements</a:t>
            </a:r>
          </a:p>
          <a:p>
            <a:pPr lvl="1"/>
            <a:r>
              <a:rPr lang="en-US" altLang="ko-KR" dirty="0"/>
              <a:t>Performed measurements for various durations to rule out variability over time</a:t>
            </a:r>
          </a:p>
          <a:p>
            <a:pPr lvl="1"/>
            <a:r>
              <a:rPr lang="en-US" altLang="ko-KR" dirty="0"/>
              <a:t>As we found none, we present the results for a duration of 4 seconds per block size over a total of 10 runs for block sizes from 4 KiB to 4,096 KiB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2A7D7-1CDF-D996-7085-C829EEF98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Design &amp; Implementation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8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BE76-A929-EE16-BFB4-91F4161F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D6DD-0BE6-458F-19B1-4282C8FC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 every operation is directly synced to the HDD </a:t>
            </a:r>
            <a:r>
              <a:rPr lang="en-US" altLang="ko-KR" b="1" i="1" dirty="0"/>
              <a:t>(storage=safety)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2498B-728D-658D-D4FB-3C89ABB3C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3B00FA-2005-80DF-DCBD-9F1AA09C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3" y="1731523"/>
            <a:ext cx="10979694" cy="4706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84E799-6A0E-E44E-7544-C8EBE41817D2}"/>
              </a:ext>
            </a:extLst>
          </p:cNvPr>
          <p:cNvSpPr txBox="1"/>
          <p:nvPr/>
        </p:nvSpPr>
        <p:spPr>
          <a:xfrm>
            <a:off x="2461098" y="2504401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077D02"/>
                </a:solidFill>
              </a:rPr>
              <a:t>20.5 MB/s</a:t>
            </a:r>
            <a:endParaRPr lang="ko-KR" altLang="en-US" i="1" dirty="0">
              <a:solidFill>
                <a:srgbClr val="077D0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01AA7-55FE-1ED6-4E95-EF254E6E592B}"/>
              </a:ext>
            </a:extLst>
          </p:cNvPr>
          <p:cNvSpPr txBox="1"/>
          <p:nvPr/>
        </p:nvSpPr>
        <p:spPr>
          <a:xfrm>
            <a:off x="7607029" y="2504401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077D02"/>
                </a:solidFill>
              </a:rPr>
              <a:t>50 MB/s</a:t>
            </a:r>
            <a:endParaRPr lang="ko-KR" altLang="en-US" i="1" dirty="0">
              <a:solidFill>
                <a:srgbClr val="077D0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074485-3440-71E3-6E5D-F39B4628E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229600" y="2873733"/>
            <a:ext cx="311285" cy="139014"/>
          </a:xfrm>
          <a:prstGeom prst="straightConnector1">
            <a:avLst/>
          </a:prstGeom>
          <a:ln>
            <a:solidFill>
              <a:srgbClr val="077D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D21444-DCD3-3DD0-4197-C5CE7BE49E9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083669" y="2873733"/>
            <a:ext cx="350195" cy="326667"/>
          </a:xfrm>
          <a:prstGeom prst="straightConnector1">
            <a:avLst/>
          </a:prstGeom>
          <a:ln>
            <a:solidFill>
              <a:srgbClr val="077D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272F41-76AA-C99D-EF1B-29A26984456C}"/>
              </a:ext>
            </a:extLst>
          </p:cNvPr>
          <p:cNvSpPr txBox="1"/>
          <p:nvPr/>
        </p:nvSpPr>
        <p:spPr>
          <a:xfrm>
            <a:off x="2013625" y="2504401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AD1A1C"/>
                </a:solidFill>
              </a:rPr>
              <a:t>24.9 MB/s</a:t>
            </a:r>
            <a:endParaRPr lang="ko-KR" altLang="en-US" i="1" dirty="0">
              <a:solidFill>
                <a:srgbClr val="AD1A1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063E5-2C12-C4FE-DEC0-B8F7994B9486}"/>
              </a:ext>
            </a:extLst>
          </p:cNvPr>
          <p:cNvSpPr txBox="1"/>
          <p:nvPr/>
        </p:nvSpPr>
        <p:spPr>
          <a:xfrm>
            <a:off x="7159556" y="2369778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AD1A1C"/>
                </a:solidFill>
              </a:rPr>
              <a:t>94 MB/s</a:t>
            </a:r>
            <a:endParaRPr lang="ko-KR" altLang="en-US" i="1" dirty="0">
              <a:solidFill>
                <a:srgbClr val="AD1A1C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214115-0D0E-86CA-9C72-3E201E45FBB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782127" y="2739110"/>
            <a:ext cx="301558" cy="134623"/>
          </a:xfrm>
          <a:prstGeom prst="straightConnector1">
            <a:avLst/>
          </a:prstGeom>
          <a:ln>
            <a:solidFill>
              <a:srgbClr val="AD1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84754C-73F7-91CF-0F43-CD6694C2784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36196" y="2873733"/>
            <a:ext cx="223737" cy="326667"/>
          </a:xfrm>
          <a:prstGeom prst="straightConnector1">
            <a:avLst/>
          </a:prstGeom>
          <a:ln>
            <a:solidFill>
              <a:srgbClr val="AD1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CCE76D-AAE3-9B93-4F76-D6C427143594}"/>
              </a:ext>
            </a:extLst>
          </p:cNvPr>
          <p:cNvSpPr txBox="1"/>
          <p:nvPr/>
        </p:nvSpPr>
        <p:spPr>
          <a:xfrm>
            <a:off x="2859933" y="3660588"/>
            <a:ext cx="61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002060"/>
                </a:solidFill>
              </a:rPr>
              <a:t>Large Drops is unexpected and still have to be investigated</a:t>
            </a:r>
            <a:endParaRPr lang="ko-KR" altLang="en-US" i="1" dirty="0">
              <a:solidFill>
                <a:srgbClr val="00206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D3D090-E529-279B-AEFD-08712EE762C3}"/>
              </a:ext>
            </a:extLst>
          </p:cNvPr>
          <p:cNvCxnSpPr>
            <a:cxnSpLocks/>
          </p:cNvCxnSpPr>
          <p:nvPr/>
        </p:nvCxnSpPr>
        <p:spPr>
          <a:xfrm flipH="1" flipV="1">
            <a:off x="2957209" y="3295329"/>
            <a:ext cx="749030" cy="41892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3E9F30-8D50-E27D-B385-CC330848C730}"/>
              </a:ext>
            </a:extLst>
          </p:cNvPr>
          <p:cNvCxnSpPr>
            <a:cxnSpLocks/>
          </p:cNvCxnSpPr>
          <p:nvPr/>
        </p:nvCxnSpPr>
        <p:spPr>
          <a:xfrm flipV="1">
            <a:off x="6702357" y="3012747"/>
            <a:ext cx="1381328" cy="8325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2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8" grpId="0"/>
      <p:bldP spid="18" grpId="1"/>
      <p:bldP spid="19" grpId="0"/>
      <p:bldP spid="19" grpId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57363AA-8C81-FFEE-BE8A-1CB5E55CD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6909"/>
          <a:stretch/>
        </p:blipFill>
        <p:spPr>
          <a:xfrm>
            <a:off x="2652762" y="2002519"/>
            <a:ext cx="6335596" cy="44631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5E4512-2823-CDD0-02C1-F121004F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42A25-B738-2E4B-2EF3-B1DF5F12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results for synced and </a:t>
            </a:r>
            <a:r>
              <a:rPr lang="en-US" altLang="ko-KR" dirty="0" err="1"/>
              <a:t>unsynced</a:t>
            </a:r>
            <a:r>
              <a:rPr lang="en-US" altLang="ko-KR" dirty="0"/>
              <a:t> reading are very similar for both backends</a:t>
            </a:r>
          </a:p>
          <a:p>
            <a:pPr lvl="1"/>
            <a:r>
              <a:rPr lang="en-US" altLang="ko-KR" dirty="0"/>
              <a:t>explicit syncing in JULEA does not considerably change the internal behavior for reading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169E1-461D-8D42-5A44-F15641E9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2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Design &amp; Implementation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Conclusion &amp; Future Work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4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9B751-38AF-1C39-602E-5DDFA069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 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AC7AF-2D67-6FE1-672B-F9F905DB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Showed that </a:t>
            </a:r>
            <a:r>
              <a:rPr lang="en-US" altLang="ko-KR" dirty="0" err="1"/>
              <a:t>BlueStore</a:t>
            </a:r>
            <a:r>
              <a:rPr lang="en-US" altLang="ko-KR" dirty="0"/>
              <a:t> can be used as semi-standalone object store</a:t>
            </a:r>
          </a:p>
          <a:p>
            <a:r>
              <a:rPr lang="en-US" altLang="ko-KR" dirty="0"/>
              <a:t>While there are still a lot of untapped potential, their simple </a:t>
            </a:r>
            <a:r>
              <a:rPr lang="en-US" altLang="ko-KR" dirty="0" err="1"/>
              <a:t>BlueStore</a:t>
            </a:r>
            <a:r>
              <a:rPr lang="en-US" altLang="ko-KR" dirty="0"/>
              <a:t> backend works well</a:t>
            </a:r>
          </a:p>
          <a:p>
            <a:endParaRPr lang="en-US" altLang="ko-KR" dirty="0"/>
          </a:p>
          <a:p>
            <a:r>
              <a:rPr lang="en-US" altLang="ko-KR" dirty="0"/>
              <a:t>In the future, they will decouple </a:t>
            </a:r>
            <a:r>
              <a:rPr lang="en-US" altLang="ko-KR" dirty="0" err="1"/>
              <a:t>BlueStore</a:t>
            </a:r>
            <a:r>
              <a:rPr lang="en-US" altLang="ko-KR" dirty="0"/>
              <a:t> from </a:t>
            </a:r>
            <a:r>
              <a:rPr lang="en-US" altLang="ko-KR" dirty="0" err="1"/>
              <a:t>Ceph</a:t>
            </a:r>
            <a:r>
              <a:rPr lang="en-US" altLang="ko-KR" dirty="0"/>
              <a:t> further</a:t>
            </a:r>
          </a:p>
          <a:p>
            <a:r>
              <a:rPr lang="en-US" altLang="ko-KR" dirty="0"/>
              <a:t>They will make use of more in-depth </a:t>
            </a:r>
            <a:r>
              <a:rPr lang="en-US" altLang="ko-KR" dirty="0" err="1"/>
              <a:t>Ceph</a:t>
            </a:r>
            <a:r>
              <a:rPr lang="en-US" altLang="ko-KR" dirty="0"/>
              <a:t> functionality to optimize the behavior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69C314-5017-0FDF-ACC7-E3E2A2224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9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80DEEA-A91B-9EEB-3547-FF8A0971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257" y="2935867"/>
            <a:ext cx="4056003" cy="35214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3063BA-E3CB-3CFF-E3C9-B9DDAC38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E18AA-FB83-EC6D-802D-3E1AB222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High-resolution simulations generate rapidly growing data sets</a:t>
            </a:r>
          </a:p>
          <a:p>
            <a:pPr lvl="1"/>
            <a:r>
              <a:rPr lang="en-US" altLang="ko-KR" dirty="0"/>
              <a:t>This require complex management solutions to perform meaningful analysis</a:t>
            </a:r>
          </a:p>
          <a:p>
            <a:pPr lvl="1"/>
            <a:r>
              <a:rPr lang="en-US" altLang="ko-KR" dirty="0"/>
              <a:t>To these management solutions, efficient data sifting techniques are essential</a:t>
            </a:r>
          </a:p>
          <a:p>
            <a:r>
              <a:rPr lang="en-US" altLang="ko-KR" dirty="0"/>
              <a:t>Large scale systems in HPC(High-Performing Computing) complicate this task</a:t>
            </a:r>
          </a:p>
          <a:p>
            <a:r>
              <a:rPr lang="en-US" altLang="ko-KR" dirty="0"/>
              <a:t>A Typical I/O stack looks similar to Figure 1(a)</a:t>
            </a:r>
          </a:p>
          <a:p>
            <a:pPr lvl="1"/>
            <a:r>
              <a:rPr lang="en-US" altLang="ko-KR" dirty="0"/>
              <a:t>Separations between layers  allow exchanging them easily</a:t>
            </a:r>
          </a:p>
          <a:p>
            <a:pPr lvl="1"/>
            <a:r>
              <a:rPr lang="en-US" altLang="ko-KR" dirty="0"/>
              <a:t>This convenience comes at the price of performance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C8671-89E1-F2E7-1A2B-FD835821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D527E-C174-4A96-6D16-5425DB42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CE109-9B9A-BCF7-FC56-35D44A0D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I/O libraries make data handling easier </a:t>
            </a:r>
          </a:p>
          <a:p>
            <a:pPr lvl="1"/>
            <a:r>
              <a:rPr lang="en-US" altLang="ko-KR" dirty="0" err="1"/>
              <a:t>NetCDF</a:t>
            </a:r>
            <a:r>
              <a:rPr lang="en-US" altLang="ko-KR" dirty="0"/>
              <a:t>(Network Common Data Form)</a:t>
            </a:r>
          </a:p>
          <a:p>
            <a:pPr lvl="1"/>
            <a:r>
              <a:rPr lang="en-US" altLang="ko-KR" dirty="0"/>
              <a:t>HDF5(Hierarchical Data Format)</a:t>
            </a:r>
          </a:p>
          <a:p>
            <a:pPr lvl="1"/>
            <a:r>
              <a:rPr lang="en-US" altLang="ko-KR" dirty="0"/>
              <a:t>ADIOS(Adaptable IO System) </a:t>
            </a:r>
          </a:p>
          <a:p>
            <a:r>
              <a:rPr lang="en-US" altLang="ko-KR" dirty="0"/>
              <a:t>But the associated *self-describing data formats are storage layer agnostic, capping the potential performance </a:t>
            </a:r>
          </a:p>
          <a:p>
            <a:r>
              <a:rPr lang="en-US" altLang="ko-KR" dirty="0"/>
              <a:t>Furthermore, these are mostly rely on the POSIX(Portable Operating System Interface)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7C133-6575-4A6F-A141-66191E5E1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7722B-C405-4F10-68C5-C6312CD35F82}"/>
              </a:ext>
            </a:extLst>
          </p:cNvPr>
          <p:cNvSpPr txBox="1"/>
          <p:nvPr/>
        </p:nvSpPr>
        <p:spPr>
          <a:xfrm>
            <a:off x="127918" y="5930912"/>
            <a:ext cx="11757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1" dirty="0">
                <a:solidFill>
                  <a:schemeClr val="tx2"/>
                </a:solidFill>
                <a:effectLst/>
                <a:latin typeface="+mn-ea"/>
              </a:rPr>
              <a:t>* Self–describing data formats: A message that contains data as well as the metadata that describes the format and the meaning</a:t>
            </a:r>
            <a:endParaRPr lang="ko-KR" altLang="en-US" sz="1600" i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187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E2D2F-3D71-E2EF-4514-54D4F645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49595-134F-1767-B8AF-D00C4BB7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53856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 common approach to circumvent these restrictions is to store structured information like the file system metadata in key-value stores, while unstructured data, like the file content, is stored in object stores</a:t>
            </a:r>
          </a:p>
          <a:p>
            <a:r>
              <a:rPr lang="en-US" altLang="ko-KR" dirty="0"/>
              <a:t>Therefore, highly scalable key-value and object stores become increasingly relevant  (Amazon S3, Google Cloud Storage, </a:t>
            </a:r>
            <a:r>
              <a:rPr lang="en-US" altLang="ko-KR" dirty="0" err="1"/>
              <a:t>MinIO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Another prominent example is </a:t>
            </a:r>
            <a:r>
              <a:rPr lang="en-US" altLang="ko-KR" dirty="0" err="1"/>
              <a:t>Ceph’s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BlueStore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developers deem </a:t>
            </a:r>
            <a:r>
              <a:rPr lang="en-US" altLang="ko-KR"/>
              <a:t>that storage </a:t>
            </a:r>
            <a:r>
              <a:rPr lang="en-US" altLang="ko-KR" dirty="0"/>
              <a:t>backends on local file system is</a:t>
            </a:r>
            <a:r>
              <a:rPr lang="ko-KR" altLang="en-US" dirty="0"/>
              <a:t> </a:t>
            </a:r>
            <a:r>
              <a:rPr lang="en-US" altLang="ko-KR" dirty="0"/>
              <a:t>unfit for distributed storage backends </a:t>
            </a:r>
          </a:p>
          <a:p>
            <a:pPr lvl="1"/>
            <a:r>
              <a:rPr lang="en-US" altLang="ko-KR" dirty="0" err="1"/>
              <a:t>BlueStore</a:t>
            </a:r>
            <a:r>
              <a:rPr lang="en-US" altLang="ko-KR" dirty="0"/>
              <a:t> works directly on raw storage devices and runs in user-space</a:t>
            </a:r>
          </a:p>
          <a:p>
            <a:pPr lvl="1"/>
            <a:r>
              <a:rPr lang="en-US" altLang="ko-KR" dirty="0"/>
              <a:t>This decision gives more control over the I/O stack and allows them to decrease performance variability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C3C5A-0050-DF43-EB36-54E35713C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5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36118-5D31-7D54-05F7-895A305E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BlueStore</a:t>
            </a:r>
            <a:r>
              <a:rPr lang="en-US" altLang="ko-KR" dirty="0"/>
              <a:t> with JULEA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C5954-5E36-1552-8AFB-0FE0A035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wanted to know whether it would be possible to use </a:t>
            </a:r>
            <a:r>
              <a:rPr lang="en-US" altLang="ko-KR" dirty="0" err="1"/>
              <a:t>BlueStore</a:t>
            </a:r>
            <a:r>
              <a:rPr lang="en-US" altLang="ko-KR" dirty="0"/>
              <a:t> without running a full-fledged </a:t>
            </a:r>
            <a:r>
              <a:rPr lang="en-US" altLang="ko-KR" dirty="0" err="1"/>
              <a:t>Ceph</a:t>
            </a:r>
            <a:r>
              <a:rPr lang="en-US" altLang="ko-KR" dirty="0"/>
              <a:t> Cluster</a:t>
            </a:r>
          </a:p>
          <a:p>
            <a:r>
              <a:rPr lang="en-US" altLang="ko-KR" dirty="0"/>
              <a:t>We decided to integrate </a:t>
            </a:r>
            <a:r>
              <a:rPr lang="en-US" altLang="ko-KR" dirty="0" err="1"/>
              <a:t>BlueStore</a:t>
            </a:r>
            <a:r>
              <a:rPr lang="en-US" altLang="ko-KR" dirty="0"/>
              <a:t> into the JULEA storage framework by Kuhn as it allows running HDF5 and ADIOS2 applications on top</a:t>
            </a:r>
          </a:p>
          <a:p>
            <a:pPr lvl="1"/>
            <a:r>
              <a:rPr lang="en-US" altLang="ko-KR" dirty="0"/>
              <a:t>Figure 1(b) is using JULEA</a:t>
            </a:r>
          </a:p>
          <a:p>
            <a:pPr lvl="1"/>
            <a:r>
              <a:rPr lang="en-US" altLang="ko-KR" dirty="0"/>
              <a:t>Figure 1(c) is using JULEA with </a:t>
            </a:r>
            <a:r>
              <a:rPr lang="en-US" altLang="ko-KR" dirty="0" err="1"/>
              <a:t>BlueStore</a:t>
            </a:r>
            <a:endParaRPr lang="en-US" altLang="ko-KR" dirty="0"/>
          </a:p>
          <a:p>
            <a:r>
              <a:rPr lang="en-US" altLang="ko-KR" dirty="0"/>
              <a:t>Prototype is functional yet not optimized enough 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38980-49EA-E4F9-6712-8580DF7E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4BAA71-C097-0125-0446-A8A98E88D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4"/>
          <a:stretch/>
        </p:blipFill>
        <p:spPr>
          <a:xfrm>
            <a:off x="8107612" y="3112851"/>
            <a:ext cx="4056003" cy="33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Design &amp; Implementation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6BD5A-D1D5-57A7-06E0-3CD19590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04EFD-FFFD-7B77-345E-6697AF63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provides a multitude of storage backends, three of which are shown in Figure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3C125-E758-01D1-F201-0247A0768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E53D2CEE-FC98-5E59-9303-2CAEDF77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1446226"/>
            <a:ext cx="11757025" cy="50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3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8CC3-30A2-65BF-6F4C-2DA560F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B0082C-8F91-AF1F-FFCC-4D5DED06D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3A11E50-88C5-C926-E5DB-B422B460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80" y="927088"/>
            <a:ext cx="7148119" cy="5146052"/>
          </a:xfrm>
        </p:spPr>
        <p:txBody>
          <a:bodyPr/>
          <a:lstStyle/>
          <a:p>
            <a:r>
              <a:rPr lang="en-US" altLang="ko-KR" dirty="0"/>
              <a:t>Figure 2(a) depicts </a:t>
            </a:r>
            <a:r>
              <a:rPr lang="en-US" altLang="ko-KR" dirty="0" err="1"/>
              <a:t>FileStore</a:t>
            </a:r>
            <a:endParaRPr lang="en-US" altLang="ko-KR" dirty="0"/>
          </a:p>
          <a:p>
            <a:r>
              <a:rPr lang="en-US" altLang="ko-KR" dirty="0"/>
              <a:t>Object Store built on top of POSIX</a:t>
            </a:r>
          </a:p>
          <a:p>
            <a:r>
              <a:rPr lang="en-US" altLang="ko-KR" dirty="0"/>
              <a:t>Objects are mapped to files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53EA9F-4AD6-5055-0B85-F91A33B4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927088"/>
            <a:ext cx="422016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Office PowerPoint</Application>
  <PresentationFormat>와이드스크린</PresentationFormat>
  <Paragraphs>204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lato</vt:lpstr>
      <vt:lpstr>Wingdings</vt:lpstr>
      <vt:lpstr>Arial</vt:lpstr>
      <vt:lpstr>roboto</vt:lpstr>
      <vt:lpstr>Office 테마</vt:lpstr>
      <vt:lpstr>PowerPoint 프레젠테이션</vt:lpstr>
      <vt:lpstr>Contents</vt:lpstr>
      <vt:lpstr>Introduction</vt:lpstr>
      <vt:lpstr>Introduction</vt:lpstr>
      <vt:lpstr>Object Storage</vt:lpstr>
      <vt:lpstr>BlueStore with JULEA</vt:lpstr>
      <vt:lpstr>Contents</vt:lpstr>
      <vt:lpstr>Ceph</vt:lpstr>
      <vt:lpstr>Ceph</vt:lpstr>
      <vt:lpstr>Ceph</vt:lpstr>
      <vt:lpstr>Ceph</vt:lpstr>
      <vt:lpstr>BlueStore</vt:lpstr>
      <vt:lpstr>Contents</vt:lpstr>
      <vt:lpstr>Design &amp; Implementation</vt:lpstr>
      <vt:lpstr>Design &amp; Implementation</vt:lpstr>
      <vt:lpstr>Design &amp; Implementation</vt:lpstr>
      <vt:lpstr>Contents</vt:lpstr>
      <vt:lpstr>Evaluation</vt:lpstr>
      <vt:lpstr>Evaluation</vt:lpstr>
      <vt:lpstr>Evaluation</vt:lpstr>
      <vt:lpstr>Evaluation</vt:lpstr>
      <vt:lpstr>Contents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660</cp:revision>
  <dcterms:created xsi:type="dcterms:W3CDTF">2020-03-06T02:35:36Z</dcterms:created>
  <dcterms:modified xsi:type="dcterms:W3CDTF">2022-10-13T00:12:45Z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