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59" r:id="rId14"/>
    <p:sldId id="268" r:id="rId15"/>
    <p:sldId id="273" r:id="rId16"/>
    <p:sldId id="260" r:id="rId17"/>
    <p:sldId id="269" r:id="rId18"/>
    <p:sldId id="271" r:id="rId19"/>
    <p:sldId id="272" r:id="rId20"/>
    <p:sldId id="261" r:id="rId21"/>
    <p:sldId id="270" r:id="rId22"/>
  </p:sldIdLst>
  <p:sldSz cx="12192000" cy="6858000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A1C"/>
    <a:srgbClr val="077D02"/>
    <a:srgbClr val="5B9BD5"/>
    <a:srgbClr val="2A8661"/>
    <a:srgbClr val="FFFFFF"/>
    <a:srgbClr val="3B3B3B"/>
    <a:srgbClr val="4472C4"/>
    <a:srgbClr val="4B88C0"/>
    <a:srgbClr val="99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  <p1510:client id="{FCD3E685-7FC2-4BDF-9F5C-91237A2D37B5}" v="317" dt="2022-08-31T00:56:4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235" autoAdjust="0"/>
  </p:normalViewPr>
  <p:slideViewPr>
    <p:cSldViewPr snapToGrid="0" showGuides="1">
      <p:cViewPr varScale="1">
        <p:scale>
          <a:sx n="98" d="100"/>
          <a:sy n="98" d="100"/>
        </p:scale>
        <p:origin x="1014" y="84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8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4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Toward Reconfigurable Kernel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Datapaths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with Learned Optimizations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Yiming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Qiu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Hongyi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Liu, *Thomas Anderson,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Yingyan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Lin, Ang Chen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1330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/>
              <a:t>Rice </a:t>
            </a:r>
            <a:r>
              <a:rPr lang="en-US" altLang="ko-KR" sz="2400" dirty="0" err="1"/>
              <a:t>Universit</a:t>
            </a:r>
            <a:r>
              <a:rPr lang="en-US" altLang="ko-KR" sz="2400" dirty="0"/>
              <a:t>, *University of Washington</a:t>
            </a:r>
            <a:endParaRPr lang="en-US" altLang="ko-KR" sz="24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6CD97-666F-CB09-6B06-1D2350B8A9A9}"/>
              </a:ext>
            </a:extLst>
          </p:cNvPr>
          <p:cNvSpPr txBox="1"/>
          <p:nvPr/>
        </p:nvSpPr>
        <p:spPr>
          <a:xfrm>
            <a:off x="3021330" y="50108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HotOS</a:t>
            </a: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'21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Reconfigurable Kernel </a:t>
            </a:r>
            <a:r>
              <a:rPr lang="en-US" altLang="ko-KR" dirty="0" err="1">
                <a:solidFill>
                  <a:schemeClr val="tx2"/>
                </a:solidFill>
              </a:rPr>
              <a:t>Datapaths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Initial Validation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5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416E1-EAEB-CF62-0A0B-A78F59EC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Reconfigurable Kernel Datapath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0FA16-1528-3490-7DD2-91A71326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RMT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en-US" altLang="ko-KR" dirty="0"/>
              <a:t>RMT </a:t>
            </a:r>
            <a:r>
              <a:rPr lang="ko-KR" altLang="en-US" dirty="0"/>
              <a:t>프로그램은 </a:t>
            </a:r>
            <a:r>
              <a:rPr lang="en-US" altLang="ko-KR" dirty="0"/>
              <a:t>match/action </a:t>
            </a:r>
            <a:r>
              <a:rPr lang="ko-KR" altLang="en-US" dirty="0"/>
              <a:t>테이블의 파이프라인 </a:t>
            </a:r>
            <a:endParaRPr lang="en-US" altLang="ko-KR" dirty="0"/>
          </a:p>
          <a:p>
            <a:pPr lvl="1"/>
            <a:r>
              <a:rPr lang="ko-KR" altLang="en-US" dirty="0"/>
              <a:t>각 테이블은 실행에 대한 데이터 수집</a:t>
            </a:r>
            <a:r>
              <a:rPr lang="en-US" altLang="ko-KR" dirty="0"/>
              <a:t>, </a:t>
            </a:r>
            <a:r>
              <a:rPr lang="ko-KR" altLang="en-US" dirty="0"/>
              <a:t>커널 이벤트 </a:t>
            </a:r>
            <a:r>
              <a:rPr lang="en-US" altLang="ko-KR" dirty="0"/>
              <a:t>interrupt, </a:t>
            </a:r>
            <a:r>
              <a:rPr lang="ko-KR" altLang="en-US" dirty="0"/>
              <a:t>실행 </a:t>
            </a:r>
            <a:r>
              <a:rPr lang="en-US" altLang="ko-KR" dirty="0"/>
              <a:t>context </a:t>
            </a:r>
            <a:r>
              <a:rPr lang="ko-KR" altLang="en-US" dirty="0"/>
              <a:t>기반으로 </a:t>
            </a:r>
            <a:r>
              <a:rPr lang="en-US" altLang="ko-KR" dirty="0"/>
              <a:t>ML </a:t>
            </a:r>
            <a:r>
              <a:rPr lang="ko-KR" altLang="en-US" dirty="0"/>
              <a:t>모델을 참조할 수 있는 커널 </a:t>
            </a:r>
            <a:r>
              <a:rPr lang="en-US" altLang="ko-KR" dirty="0"/>
              <a:t>hooking </a:t>
            </a:r>
            <a:r>
              <a:rPr lang="ko-KR" altLang="en-US" dirty="0"/>
              <a:t>지점을 나타냄 </a:t>
            </a:r>
            <a:endParaRPr lang="en-US" altLang="ko-KR" dirty="0"/>
          </a:p>
          <a:p>
            <a:r>
              <a:rPr lang="en-US" altLang="ko-KR" dirty="0"/>
              <a:t>Table </a:t>
            </a:r>
          </a:p>
          <a:p>
            <a:pPr lvl="1"/>
            <a:r>
              <a:rPr lang="ko-KR" altLang="en-US" dirty="0"/>
              <a:t>각 테이블은 커널 데이터 경로의 주요 결정 지점을 나타냄 </a:t>
            </a:r>
            <a:endParaRPr lang="en-US" altLang="ko-KR" dirty="0"/>
          </a:p>
          <a:p>
            <a:pPr lvl="1"/>
            <a:r>
              <a:rPr lang="ko-KR" altLang="en-US" dirty="0"/>
              <a:t>각 테이블에는 </a:t>
            </a:r>
            <a:r>
              <a:rPr lang="en-US" altLang="ko-KR" dirty="0"/>
              <a:t>RMT </a:t>
            </a:r>
            <a:r>
              <a:rPr lang="ko-KR" altLang="en-US" dirty="0"/>
              <a:t>프로그램에서 런타임시 </a:t>
            </a:r>
            <a:r>
              <a:rPr lang="en-US" altLang="ko-KR" dirty="0"/>
              <a:t>API</a:t>
            </a:r>
            <a:r>
              <a:rPr lang="ko-KR" altLang="en-US" dirty="0"/>
              <a:t>를 통해 삽입 혹은 제거될 수 있는 일련의 </a:t>
            </a:r>
            <a:r>
              <a:rPr lang="en-US" altLang="ko-KR" dirty="0"/>
              <a:t>match/action entries</a:t>
            </a:r>
            <a:r>
              <a:rPr lang="ko-KR" altLang="en-US" dirty="0"/>
              <a:t>가 포함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2B955-FB09-5877-3AE1-F10F14756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98E3B-2A6C-E48A-0876-C7177878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Reconfigurable Kernel Datapath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47C22-534E-8C70-E598-A7B099EF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Match/action entries</a:t>
            </a:r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en-US" altLang="ko-KR" dirty="0" err="1"/>
              <a:t>entrie</a:t>
            </a:r>
            <a:r>
              <a:rPr lang="ko-KR" altLang="en-US" dirty="0"/>
              <a:t>는 의사결정 제어 흐름을 나타냄 </a:t>
            </a:r>
            <a:endParaRPr lang="en-US" altLang="ko-KR" dirty="0"/>
          </a:p>
          <a:p>
            <a:pPr lvl="1"/>
            <a:r>
              <a:rPr lang="ko-KR" altLang="en-US" dirty="0"/>
              <a:t>예를 들어 파일 별 접근 패턴을 수집하기 위해 파일을 열 때 새 항목 생성</a:t>
            </a:r>
            <a:endParaRPr lang="en-US" altLang="ko-KR" dirty="0"/>
          </a:p>
          <a:p>
            <a:r>
              <a:rPr lang="en-US" altLang="ko-KR" dirty="0"/>
              <a:t>RMT entries </a:t>
            </a:r>
            <a:r>
              <a:rPr lang="ko-KR" altLang="en-US" dirty="0"/>
              <a:t>업데이트 </a:t>
            </a:r>
            <a:endParaRPr lang="en-US" altLang="ko-KR" dirty="0"/>
          </a:p>
          <a:p>
            <a:pPr lvl="1"/>
            <a:r>
              <a:rPr lang="en-US" altLang="ko-KR" dirty="0"/>
              <a:t>RMT </a:t>
            </a:r>
            <a:r>
              <a:rPr lang="en-US" altLang="ko-KR" dirty="0" err="1"/>
              <a:t>datapath</a:t>
            </a:r>
            <a:r>
              <a:rPr lang="ko-KR" altLang="en-US" dirty="0"/>
              <a:t>는 결정 포인트를 나타내지만</a:t>
            </a:r>
            <a:r>
              <a:rPr lang="en-US" altLang="ko-KR" dirty="0"/>
              <a:t>, policies</a:t>
            </a:r>
            <a:r>
              <a:rPr lang="ko-KR" altLang="en-US" dirty="0"/>
              <a:t> 는 </a:t>
            </a:r>
            <a:r>
              <a:rPr lang="en-US" altLang="ko-KR" dirty="0"/>
              <a:t>control plane API</a:t>
            </a:r>
            <a:r>
              <a:rPr lang="ko-KR" altLang="en-US" dirty="0"/>
              <a:t>를 통해 결정됨 </a:t>
            </a:r>
            <a:endParaRPr lang="en-US" altLang="ko-KR" dirty="0"/>
          </a:p>
          <a:p>
            <a:pPr lvl="1"/>
            <a:r>
              <a:rPr lang="en-US" altLang="ko-KR" dirty="0"/>
              <a:t>control plane</a:t>
            </a:r>
            <a:r>
              <a:rPr lang="ko-KR" altLang="en-US" dirty="0"/>
              <a:t>은 </a:t>
            </a:r>
            <a:r>
              <a:rPr lang="en-US" altLang="ko-KR" dirty="0"/>
              <a:t>ML </a:t>
            </a:r>
            <a:r>
              <a:rPr lang="ko-KR" altLang="en-US" dirty="0"/>
              <a:t>학습 결과를 통해 더 나은 결과를 만들어 내기 위해 </a:t>
            </a:r>
            <a:r>
              <a:rPr lang="en-US" altLang="ko-KR" dirty="0"/>
              <a:t>RMT </a:t>
            </a:r>
            <a:r>
              <a:rPr lang="ko-KR" altLang="en-US" dirty="0"/>
              <a:t>테이블을 재구성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27AB7-C46A-757C-5773-4C6EB7114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1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Reconfigurable Kernel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Datapaths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Initial Validation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150E6-7B36-D128-3FF3-F4E4524A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05943-AFD7-5999-5844-BF2AA537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kernel v5.9.15</a:t>
            </a:r>
            <a:r>
              <a:rPr lang="ko-KR" altLang="en-US" dirty="0"/>
              <a:t>에서 </a:t>
            </a:r>
            <a:r>
              <a:rPr lang="en-US" altLang="ko-KR" dirty="0"/>
              <a:t>hardcoding</a:t>
            </a:r>
            <a:r>
              <a:rPr lang="ko-KR" altLang="en-US" dirty="0"/>
              <a:t>한 프로토타입을 사용하여 검증</a:t>
            </a:r>
            <a:endParaRPr lang="en-US" altLang="ko-KR" dirty="0"/>
          </a:p>
          <a:p>
            <a:r>
              <a:rPr lang="en-US" altLang="ko-KR" dirty="0"/>
              <a:t>Case study #1</a:t>
            </a:r>
          </a:p>
          <a:p>
            <a:pPr lvl="1"/>
            <a:r>
              <a:rPr lang="en-US" altLang="ko-KR" dirty="0"/>
              <a:t>Linux page prefetcher</a:t>
            </a:r>
            <a:r>
              <a:rPr lang="ko-KR" altLang="en-US" dirty="0"/>
              <a:t>는 메모리와 디스크의 속도 차이를 줄이는 역할을 함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prefetcher</a:t>
            </a:r>
            <a:r>
              <a:rPr lang="ko-KR" altLang="en-US" dirty="0"/>
              <a:t>는 순차적으로 다음 페이지를 </a:t>
            </a:r>
            <a:r>
              <a:rPr lang="en-US" altLang="ko-KR" dirty="0" err="1"/>
              <a:t>prefetche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최근 연구 </a:t>
            </a:r>
            <a:r>
              <a:rPr lang="en-US" altLang="ko-KR" dirty="0"/>
              <a:t>Leap</a:t>
            </a:r>
            <a:r>
              <a:rPr lang="ko-KR" altLang="en-US" dirty="0"/>
              <a:t>는 </a:t>
            </a:r>
            <a:r>
              <a:rPr lang="en-US" altLang="ko-KR" dirty="0"/>
              <a:t>striding </a:t>
            </a:r>
            <a:r>
              <a:rPr lang="ko-KR" altLang="en-US" dirty="0"/>
              <a:t>패턴으로 확장함 </a:t>
            </a:r>
            <a:endParaRPr lang="en-US" altLang="ko-KR" dirty="0"/>
          </a:p>
          <a:p>
            <a:r>
              <a:rPr lang="en-US" altLang="ko-KR" dirty="0"/>
              <a:t>Case study #2 </a:t>
            </a:r>
          </a:p>
          <a:p>
            <a:pPr lvl="1"/>
            <a:r>
              <a:rPr lang="en-US" altLang="ko-KR" dirty="0"/>
              <a:t>Linux Completely Fair Scheduler</a:t>
            </a:r>
            <a:r>
              <a:rPr lang="ko-KR" altLang="en-US" dirty="0"/>
              <a:t>은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부하 분산을 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간에 작업을 정기적으로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migration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함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최근 프로젝트에서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MLP 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모델이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Linux CFS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결정을 효과적으로 모방할 수 있음을 나타냄 </a:t>
            </a:r>
            <a:endParaRPr lang="en-US" altLang="ko-K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MLP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와 비교하여 작업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migration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여부 예측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B52FD-B8CC-1661-7094-B196A2BF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9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1BAD-2A17-3F09-4CBC-650EFCF7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Study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44052-8950-C7C6-481F-C795E0E1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다음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어플리케이션에서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Linux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에 대한 인프라의 성능을 비교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OpenCV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비디오 크기 조정 애플리케이션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Numpy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행렬곱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연산 프로그램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Linux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에 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28%-80%, Leap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에 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23%-44%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의 정확도 향상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2520C-17C3-1E82-E61C-B10B60581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284EA-8E5E-4842-8E82-9B8B1D4E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606" y="3832651"/>
            <a:ext cx="7834009" cy="26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42D1B-D2BC-2D32-AA9B-53FB6805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4F41F-1B0D-1A8A-1DC0-F47957D7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기법은 모델을 </a:t>
            </a:r>
            <a:r>
              <a:rPr lang="ko-KR" altLang="en-US" dirty="0" err="1"/>
              <a:t>양자화하여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최근 연구에서 수행한 실험과 동일한 실험들을 수행</a:t>
            </a:r>
            <a:endParaRPr lang="en-US" altLang="ko-KR" dirty="0"/>
          </a:p>
          <a:p>
            <a:pPr lvl="1"/>
            <a:r>
              <a:rPr lang="en-US" altLang="ko-KR" dirty="0" err="1"/>
              <a:t>Blackscholes</a:t>
            </a:r>
            <a:r>
              <a:rPr lang="en-US" altLang="ko-KR" dirty="0"/>
              <a:t>, </a:t>
            </a:r>
            <a:r>
              <a:rPr lang="en-US" altLang="ko-KR" dirty="0" err="1"/>
              <a:t>Streamcluster</a:t>
            </a:r>
            <a:r>
              <a:rPr lang="en-US" altLang="ko-KR" dirty="0"/>
              <a:t>, </a:t>
            </a:r>
            <a:r>
              <a:rPr lang="ko-KR" altLang="en-US" dirty="0"/>
              <a:t>피보나치 연산</a:t>
            </a:r>
            <a:r>
              <a:rPr lang="en-US" altLang="ko-KR" dirty="0"/>
              <a:t>, </a:t>
            </a:r>
            <a:r>
              <a:rPr lang="ko-KR" altLang="en-US" dirty="0" err="1"/>
              <a:t>행렬곱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94% </a:t>
            </a:r>
            <a:r>
              <a:rPr lang="ko-KR" altLang="en-US" dirty="0"/>
              <a:t>이상의 정확도를 나타내며 실행 시간에서 경쟁력 있는 결과를 나타냄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B3BB04-C73E-F146-12DF-96E42B312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6426D0-1084-24D0-28CD-F39E6786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81" y="3989473"/>
            <a:ext cx="6647234" cy="23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Reconfigurable Kernel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Datapaths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Initial Validation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Summary &amp; Future Work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1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7C282-54BA-F594-FCAD-47E5DA78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and Future Work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9171-5B9A-B536-BDA5-83CDA978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RMT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기반의 새로운 재구성 가능한 커널 데이터 경로 아키텍처를 제시함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Reconfigurable Kernel Datapath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두 가지 사례 연구로 몇 가지 초기 결과를 제시함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추후에는 다음과 같은 다양한 연구를 수행할 예정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다양한 커널 하위 시스템에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기술 사용자 지정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오버헤드와 예측 정확도 간의 균형</a:t>
            </a:r>
            <a:endParaRPr lang="en-US" altLang="ko-K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GPU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와 같은 가속기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의 호출 시간 및 방법</a:t>
            </a:r>
            <a:endParaRPr lang="en-US" altLang="ko-K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커널에서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RMT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의 전체 설계 및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23D62-5B2C-5AF6-2587-3E8A4DDE6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3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Reconfigurable Kernel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Datapaths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Initial Validation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8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7BCF5-93A0-B57A-5787-7F16A194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DA365-E913-12AA-4F00-9F537D2D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커널은 다양한 어플리케이션 및 </a:t>
            </a:r>
            <a:r>
              <a:rPr lang="en-US" altLang="ko-KR" dirty="0"/>
              <a:t>H/W </a:t>
            </a:r>
            <a:r>
              <a:rPr lang="ko-KR" altLang="en-US" dirty="0"/>
              <a:t>플랫폼을 지원해야 함</a:t>
            </a:r>
            <a:endParaRPr lang="en-US" altLang="ko-KR" dirty="0"/>
          </a:p>
          <a:p>
            <a:r>
              <a:rPr lang="ko-KR" altLang="en-US" dirty="0"/>
              <a:t>따라서 모든 경우에 적합한 최적화 기법을 구현하기 어려움 </a:t>
            </a:r>
            <a:endParaRPr lang="en-US" altLang="ko-KR" dirty="0"/>
          </a:p>
          <a:p>
            <a:pPr lvl="1"/>
            <a:r>
              <a:rPr lang="ko-KR" altLang="en-US" dirty="0"/>
              <a:t>어플리케이션 </a:t>
            </a:r>
            <a:endParaRPr lang="en-US" altLang="ko-KR" dirty="0"/>
          </a:p>
          <a:p>
            <a:pPr lvl="2"/>
            <a:r>
              <a:rPr lang="ko-KR" altLang="en-US" dirty="0"/>
              <a:t>마이크로 서비스 워크로드</a:t>
            </a:r>
            <a:r>
              <a:rPr lang="en-US" altLang="ko-KR" dirty="0"/>
              <a:t> – </a:t>
            </a:r>
            <a:r>
              <a:rPr lang="ko-KR" altLang="en-US" dirty="0"/>
              <a:t>지연 시간에 민감</a:t>
            </a:r>
            <a:endParaRPr lang="en-US" altLang="ko-KR" dirty="0"/>
          </a:p>
          <a:p>
            <a:pPr lvl="2"/>
            <a:r>
              <a:rPr lang="en-US" altLang="ko-KR" dirty="0"/>
              <a:t>MapReduce</a:t>
            </a:r>
            <a:r>
              <a:rPr lang="ko-KR" altLang="en-US" dirty="0"/>
              <a:t> 등의 데이터 처리작업 </a:t>
            </a:r>
            <a:r>
              <a:rPr lang="en-US" altLang="ko-KR" dirty="0"/>
              <a:t>– </a:t>
            </a:r>
            <a:r>
              <a:rPr lang="ko-KR" altLang="en-US" dirty="0"/>
              <a:t>집중적인 </a:t>
            </a:r>
            <a:r>
              <a:rPr lang="en-US" altLang="ko-KR" dirty="0"/>
              <a:t>I/O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2"/>
            <a:r>
              <a:rPr lang="ko-KR" altLang="en-US" dirty="0"/>
              <a:t>문서 및 사진 편집 등 </a:t>
            </a:r>
            <a:r>
              <a:rPr lang="en-US" altLang="ko-KR" dirty="0"/>
              <a:t>-  </a:t>
            </a:r>
            <a:r>
              <a:rPr lang="ko-KR" altLang="en-US" dirty="0"/>
              <a:t>복잡한 </a:t>
            </a:r>
            <a:r>
              <a:rPr lang="en-US" altLang="ko-KR" dirty="0"/>
              <a:t>I/O </a:t>
            </a:r>
            <a:r>
              <a:rPr lang="ko-KR" altLang="en-US" dirty="0"/>
              <a:t>패턴 및 클라우드와의 상호작용</a:t>
            </a:r>
            <a:endParaRPr lang="en-US" altLang="ko-KR" dirty="0"/>
          </a:p>
          <a:p>
            <a:pPr lvl="1"/>
            <a:r>
              <a:rPr lang="en-US" altLang="ko-KR" dirty="0"/>
              <a:t>H/W</a:t>
            </a:r>
          </a:p>
          <a:p>
            <a:pPr lvl="2"/>
            <a:r>
              <a:rPr lang="en-US" altLang="ko-KR" dirty="0"/>
              <a:t>HDD</a:t>
            </a:r>
            <a:r>
              <a:rPr lang="ko-KR" altLang="en-US" dirty="0"/>
              <a:t>를 위해 최적화된 </a:t>
            </a:r>
            <a:r>
              <a:rPr lang="en-US" altLang="ko-KR" dirty="0"/>
              <a:t>I/O </a:t>
            </a:r>
            <a:r>
              <a:rPr lang="ko-KR" altLang="en-US" dirty="0"/>
              <a:t>스케줄링은 </a:t>
            </a:r>
            <a:r>
              <a:rPr lang="en-US" altLang="ko-KR" dirty="0"/>
              <a:t>SSD</a:t>
            </a:r>
            <a:r>
              <a:rPr lang="ko-KR" altLang="en-US" dirty="0"/>
              <a:t>에서 최적으로 동작하지 않음</a:t>
            </a:r>
            <a:endParaRPr lang="en-US" altLang="ko-KR" dirty="0"/>
          </a:p>
          <a:p>
            <a:pPr lvl="2"/>
            <a:r>
              <a:rPr lang="ko-KR" altLang="en-US" dirty="0"/>
              <a:t>최근</a:t>
            </a:r>
            <a:r>
              <a:rPr lang="en-US" altLang="ko-KR" dirty="0"/>
              <a:t>, smart H/W</a:t>
            </a:r>
            <a:r>
              <a:rPr lang="ko-KR" altLang="en-US" dirty="0"/>
              <a:t>의 등장으로 더욱 더 복잡해짐</a:t>
            </a:r>
            <a:endParaRPr lang="en-US" altLang="ko-KR" dirty="0"/>
          </a:p>
          <a:p>
            <a:r>
              <a:rPr lang="ko-KR" altLang="en-US" dirty="0"/>
              <a:t>해당 시나리오를 모두 만족하는 커널 최적화가 어려움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2F5AE6-BB02-5F8A-5E1B-12F0B9106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0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2B257-883B-34FF-5A43-2E1A64E3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9AEF6-CC6A-B046-500B-3F6F270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2</a:t>
            </a:r>
            <a:r>
              <a:rPr lang="ko-KR" altLang="en-US" dirty="0"/>
              <a:t>가지 방식이 범용적인 커널 최적화를 위한 방법으로 제시됨</a:t>
            </a:r>
            <a:endParaRPr lang="en-US" altLang="ko-KR" dirty="0"/>
          </a:p>
          <a:p>
            <a:r>
              <a:rPr lang="en-US" altLang="ko-KR" dirty="0"/>
              <a:t>Kernel-Bypass</a:t>
            </a:r>
          </a:p>
          <a:p>
            <a:pPr lvl="1"/>
            <a:r>
              <a:rPr lang="ko-KR" altLang="en-US" dirty="0"/>
              <a:t>리소스 관리를 어플리케이션이 수행하는 것이 최적이라고 주장 </a:t>
            </a:r>
            <a:endParaRPr lang="en-US" altLang="ko-KR" dirty="0"/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와 어플리케이션 간의 상호작용을 통해 최적화를 수행</a:t>
            </a:r>
            <a:endParaRPr lang="en-US" altLang="ko-KR" dirty="0"/>
          </a:p>
          <a:p>
            <a:r>
              <a:rPr lang="en-US" altLang="ko-KR" dirty="0" err="1"/>
              <a:t>eBPF</a:t>
            </a:r>
            <a:endParaRPr lang="en-US" altLang="ko-KR" dirty="0"/>
          </a:p>
          <a:p>
            <a:pPr lvl="1"/>
            <a:r>
              <a:rPr lang="ko-KR" altLang="en-US" dirty="0"/>
              <a:t>커널 내부 </a:t>
            </a:r>
            <a:r>
              <a:rPr lang="en-US" altLang="ko-KR" dirty="0"/>
              <a:t>instruction set</a:t>
            </a:r>
            <a:r>
              <a:rPr lang="ko-KR" altLang="en-US" dirty="0"/>
              <a:t> 및 실행 환경</a:t>
            </a:r>
            <a:endParaRPr lang="en-US" altLang="ko-KR" dirty="0"/>
          </a:p>
          <a:p>
            <a:pPr lvl="1"/>
            <a:r>
              <a:rPr lang="ko-KR" altLang="en-US" dirty="0"/>
              <a:t>런타임시 </a:t>
            </a:r>
            <a:r>
              <a:rPr lang="en-US" altLang="ko-KR" dirty="0"/>
              <a:t>kernel programmability</a:t>
            </a:r>
            <a:r>
              <a:rPr lang="ko-KR" altLang="en-US" dirty="0"/>
              <a:t>를 지원함 </a:t>
            </a:r>
            <a:endParaRPr lang="en-US" altLang="ko-KR" dirty="0"/>
          </a:p>
          <a:p>
            <a:pPr lvl="1"/>
            <a:r>
              <a:rPr lang="ko-KR" altLang="en-US" dirty="0"/>
              <a:t>제한적인 소스코드 </a:t>
            </a:r>
            <a:r>
              <a:rPr lang="en-US" altLang="ko-KR" dirty="0"/>
              <a:t>injection</a:t>
            </a:r>
            <a:r>
              <a:rPr lang="ko-KR" altLang="en-US" dirty="0"/>
              <a:t>이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BFE70-E273-B5B3-C22A-CF828D15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0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FC533-F78B-3177-9695-827DED44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89992-04E7-7CE5-CF10-A3F387F6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앞선 두 방법 모두 언제 어떻게 최적화를 구현해야 하는지에 대해 명확하지 않음</a:t>
            </a:r>
            <a:endParaRPr lang="en-US" altLang="ko-KR" dirty="0"/>
          </a:p>
          <a:p>
            <a:r>
              <a:rPr lang="ko-KR" altLang="en-US" dirty="0"/>
              <a:t>어플리케이션은 충분한 </a:t>
            </a:r>
            <a:r>
              <a:rPr lang="en-US" altLang="ko-KR" dirty="0"/>
              <a:t>S/W </a:t>
            </a:r>
            <a:r>
              <a:rPr lang="ko-KR" altLang="en-US" dirty="0"/>
              <a:t>및</a:t>
            </a:r>
            <a:r>
              <a:rPr lang="en-US" altLang="ko-KR" dirty="0"/>
              <a:t> H/W </a:t>
            </a:r>
            <a:r>
              <a:rPr lang="ko-KR" altLang="en-US" dirty="0"/>
              <a:t>스택에 대한 정보가 없기 때문에 적절한 최적화 구현이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저자들은 </a:t>
            </a:r>
            <a:r>
              <a:rPr lang="en-US" altLang="ko-KR" dirty="0"/>
              <a:t>Reconfigurable Kernel </a:t>
            </a:r>
            <a:r>
              <a:rPr lang="en-US" altLang="ko-KR" dirty="0" err="1"/>
              <a:t>Datapaths</a:t>
            </a:r>
            <a:r>
              <a:rPr lang="ko-KR" altLang="en-US" dirty="0"/>
              <a:t>를 제안</a:t>
            </a:r>
            <a:endParaRPr lang="en-US" altLang="ko-KR" dirty="0"/>
          </a:p>
          <a:p>
            <a:pPr lvl="1"/>
            <a:r>
              <a:rPr lang="en-US" altLang="ko-KR" dirty="0"/>
              <a:t>RMT </a:t>
            </a:r>
            <a:r>
              <a:rPr lang="ko-KR" altLang="en-US" dirty="0"/>
              <a:t>기법에 </a:t>
            </a:r>
            <a:r>
              <a:rPr lang="en-US" altLang="ko-KR" dirty="0"/>
              <a:t>ML</a:t>
            </a:r>
            <a:r>
              <a:rPr lang="ko-KR" altLang="en-US" dirty="0"/>
              <a:t>을 접목하여 재구성 가능한 커널 </a:t>
            </a:r>
            <a:r>
              <a:rPr lang="en-US" altLang="ko-KR" dirty="0" err="1"/>
              <a:t>datapath</a:t>
            </a:r>
            <a:r>
              <a:rPr lang="ko-KR" altLang="en-US" dirty="0"/>
              <a:t>를 개발하는 것 </a:t>
            </a:r>
            <a:endParaRPr lang="en-US" altLang="ko-KR" dirty="0"/>
          </a:p>
          <a:p>
            <a:pPr lvl="1"/>
            <a:r>
              <a:rPr lang="ko-KR" altLang="en-US" dirty="0"/>
              <a:t>커널은 </a:t>
            </a:r>
            <a:r>
              <a:rPr lang="en-US" altLang="ko-KR" dirty="0"/>
              <a:t>RMT </a:t>
            </a:r>
            <a:r>
              <a:rPr lang="ko-KR" altLang="en-US" dirty="0"/>
              <a:t>메커니즘을 기반으로 </a:t>
            </a:r>
            <a:r>
              <a:rPr lang="en-US" altLang="ko-KR" dirty="0"/>
              <a:t>policy</a:t>
            </a:r>
            <a:r>
              <a:rPr lang="ko-KR" altLang="en-US" dirty="0"/>
              <a:t>는 </a:t>
            </a:r>
            <a:r>
              <a:rPr lang="en-US" altLang="ko-KR" dirty="0"/>
              <a:t>ML</a:t>
            </a:r>
            <a:r>
              <a:rPr lang="ko-KR" altLang="en-US" dirty="0"/>
              <a:t>을 통해 학습</a:t>
            </a:r>
            <a:endParaRPr lang="en-US" altLang="ko-KR" dirty="0"/>
          </a:p>
          <a:p>
            <a:pPr lvl="1"/>
            <a:r>
              <a:rPr lang="en-US" altLang="ko-KR" dirty="0"/>
              <a:t>ML</a:t>
            </a:r>
            <a:r>
              <a:rPr lang="ko-KR" altLang="en-US" dirty="0"/>
              <a:t>을 이용하여 처음 접하는 워크로드</a:t>
            </a:r>
            <a:r>
              <a:rPr lang="en-US" altLang="ko-KR" dirty="0"/>
              <a:t>, </a:t>
            </a:r>
            <a:r>
              <a:rPr lang="ko-KR" altLang="en-US" dirty="0"/>
              <a:t>어플리케이션 및 </a:t>
            </a:r>
            <a:r>
              <a:rPr lang="en-US" altLang="ko-KR" dirty="0"/>
              <a:t>H/W </a:t>
            </a:r>
            <a:r>
              <a:rPr lang="ko-KR" altLang="en-US" dirty="0"/>
              <a:t>플랫폼으로도 일반화 가능한 최적화를 지원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1B3BED-8EFA-6736-403C-FE38640F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8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Reconfigurable Kernel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Datapaths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Initial Validation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49F8-B758-CC03-B314-E2C7BD16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80582-5203-9014-D007-9FD87D556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 </a:t>
            </a:r>
            <a:r>
              <a:rPr lang="ko-KR" altLang="en-US" dirty="0"/>
              <a:t>사용을 위해서 다음 세 가지를 만족 해야 함 </a:t>
            </a:r>
            <a:endParaRPr lang="en-US" altLang="ko-KR" dirty="0"/>
          </a:p>
          <a:p>
            <a:pPr lvl="1"/>
            <a:r>
              <a:rPr lang="en-US" altLang="ko-KR" dirty="0"/>
              <a:t>Sufficiently general: </a:t>
            </a:r>
            <a:r>
              <a:rPr lang="ko-KR" altLang="en-US" dirty="0"/>
              <a:t>다양한 유형으로 재구성</a:t>
            </a:r>
            <a:r>
              <a:rPr lang="en-US" altLang="ko-KR" dirty="0"/>
              <a:t>, </a:t>
            </a:r>
            <a:r>
              <a:rPr lang="ko-KR" altLang="en-US" dirty="0"/>
              <a:t>요구사항을 구현할 수 있는 일반적인 아키텍처 필요 </a:t>
            </a:r>
          </a:p>
          <a:p>
            <a:pPr lvl="1"/>
            <a:r>
              <a:rPr lang="en-US" altLang="ko-KR" dirty="0"/>
              <a:t>Restricted: </a:t>
            </a:r>
            <a:r>
              <a:rPr lang="ko-KR" altLang="en-US" dirty="0"/>
              <a:t>재구성을 제한해야 구성에 대해 정확히 추론하고 확인할 수 있음 </a:t>
            </a:r>
          </a:p>
          <a:p>
            <a:pPr lvl="1"/>
            <a:r>
              <a:rPr lang="en-US" altLang="ko-KR" dirty="0"/>
              <a:t>Lightweight: </a:t>
            </a:r>
            <a:r>
              <a:rPr lang="ko-KR" altLang="en-US" dirty="0"/>
              <a:t>오버헤드가 작아야 함</a:t>
            </a:r>
            <a:r>
              <a:rPr lang="en-US" altLang="ko-KR" dirty="0"/>
              <a:t>. </a:t>
            </a:r>
            <a:r>
              <a:rPr lang="ko-KR" altLang="en-US" dirty="0"/>
              <a:t>이상적으로는 하드웨어 친화적이어야 함 </a:t>
            </a:r>
            <a:endParaRPr lang="en-US" altLang="ko-KR" dirty="0"/>
          </a:p>
          <a:p>
            <a:r>
              <a:rPr lang="ko-KR" altLang="en-US" dirty="0"/>
              <a:t>이를 만족하는 </a:t>
            </a:r>
            <a:r>
              <a:rPr lang="en-US" altLang="ko-KR" dirty="0"/>
              <a:t>RMT(Reconfigurable Match Table) 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네트워크 커뮤니티에서 개발된 </a:t>
            </a:r>
            <a:r>
              <a:rPr lang="en-US" altLang="ko-KR" dirty="0"/>
              <a:t>data plane</a:t>
            </a:r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RMT </a:t>
            </a:r>
            <a:r>
              <a:rPr lang="ko-KR" altLang="en-US" dirty="0"/>
              <a:t>프로그램은 특별한 패킷 처리를 수행하는 </a:t>
            </a:r>
            <a:r>
              <a:rPr lang="en-US" altLang="ko-KR" dirty="0"/>
              <a:t>reconfigurable</a:t>
            </a:r>
            <a:r>
              <a:rPr lang="ko-KR" altLang="en-US" dirty="0"/>
              <a:t>한 테이블의 파이프라인으로 구성 </a:t>
            </a:r>
            <a:endParaRPr lang="en-US" altLang="ko-KR" dirty="0"/>
          </a:p>
          <a:p>
            <a:pPr lvl="1"/>
            <a:r>
              <a:rPr lang="en-US" altLang="ko-KR" dirty="0"/>
              <a:t>RMT </a:t>
            </a:r>
            <a:r>
              <a:rPr lang="ko-KR" altLang="en-US" dirty="0"/>
              <a:t>프로그래밍 모델은 제한적이지만</a:t>
            </a:r>
            <a:r>
              <a:rPr lang="en-US" altLang="ko-KR" dirty="0"/>
              <a:t>, </a:t>
            </a:r>
            <a:r>
              <a:rPr lang="ko-KR" altLang="en-US" dirty="0"/>
              <a:t>재구성 시나리오에 충분히 일반적이며 고속의 환경에서도 실행 가능한 것으로 입증됨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726F0F-7FD4-A217-4332-B3A0A975C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3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3CDE7-70A4-459A-CBC4-22E6CD21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D0BDE-2372-BB3A-1C30-7C7662AF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제안 기법은 </a:t>
            </a:r>
            <a:r>
              <a:rPr lang="en-US" altLang="ko-KR" dirty="0"/>
              <a:t>4</a:t>
            </a:r>
            <a:r>
              <a:rPr lang="ko-KR" altLang="en-US" dirty="0"/>
              <a:t>가지 이점을 제공 가능</a:t>
            </a:r>
            <a:endParaRPr lang="en-US" altLang="ko-KR" dirty="0"/>
          </a:p>
          <a:p>
            <a:r>
              <a:rPr lang="en-US" altLang="ko-KR" dirty="0"/>
              <a:t>Lean monitoring </a:t>
            </a:r>
          </a:p>
          <a:p>
            <a:pPr lvl="1"/>
            <a:r>
              <a:rPr lang="ko-KR" altLang="en-US" dirty="0"/>
              <a:t>커널은 다양한 모니터링을 수행하며 이는 오버헤드를 유발하고</a:t>
            </a:r>
            <a:r>
              <a:rPr lang="en-US" altLang="ko-KR" dirty="0"/>
              <a:t>, </a:t>
            </a:r>
            <a:r>
              <a:rPr lang="ko-KR" altLang="en-US" dirty="0"/>
              <a:t>특정 경우에는 성능 저하를 초래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ML</a:t>
            </a:r>
            <a:r>
              <a:rPr lang="ko-KR" altLang="en-US" dirty="0"/>
              <a:t>을 도입하여 유용한 기능을 제공하지 않는 이벤트의 모니터링을 중지하도록 할 수 있기 때문에 모니터링의 양을 감소</a:t>
            </a:r>
          </a:p>
          <a:p>
            <a:r>
              <a:rPr lang="en-US" altLang="ko-KR" dirty="0"/>
              <a:t>Better configurations </a:t>
            </a:r>
          </a:p>
          <a:p>
            <a:pPr lvl="1"/>
            <a:r>
              <a:rPr lang="ko-KR" altLang="en-US" dirty="0"/>
              <a:t>더 나은 구성을 위한 커널의 파라미터를 조정하는 것은 어려움</a:t>
            </a:r>
          </a:p>
          <a:p>
            <a:pPr lvl="1"/>
            <a:r>
              <a:rPr lang="ko-KR" altLang="en-US" dirty="0"/>
              <a:t>만일 </a:t>
            </a:r>
            <a:r>
              <a:rPr lang="en-US" altLang="ko-KR" dirty="0"/>
              <a:t>ML</a:t>
            </a:r>
            <a:r>
              <a:rPr lang="ko-KR" altLang="en-US" dirty="0"/>
              <a:t>으로 인해 어플리케이션의 행동을 예측한다면 어플리케이션이 실행되자마자 적절한 구성을 활성화 할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D51D4B-45ED-AC99-6882-27695494A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5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F67FF-CD1B-6322-4730-0AC03DF8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99E4A-B0CF-90FD-23C5-BA7BA992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Generalization</a:t>
            </a:r>
          </a:p>
          <a:p>
            <a:pPr lvl="1"/>
            <a:r>
              <a:rPr lang="ko-KR" altLang="en-US" dirty="0"/>
              <a:t>특정 작업에 대해 보이지 않는 포인트를 일반화 할 수 있음</a:t>
            </a:r>
            <a:endParaRPr lang="en-US" altLang="ko-KR" dirty="0"/>
          </a:p>
          <a:p>
            <a:pPr lvl="1"/>
            <a:r>
              <a:rPr lang="ko-KR" altLang="en-US" dirty="0"/>
              <a:t>커널의 </a:t>
            </a:r>
            <a:r>
              <a:rPr lang="en-US" altLang="ko-KR" dirty="0"/>
              <a:t>heuristics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포인트들을 </a:t>
            </a:r>
            <a:r>
              <a:rPr lang="en-US" altLang="ko-KR" dirty="0"/>
              <a:t>ML</a:t>
            </a:r>
            <a:r>
              <a:rPr lang="ko-KR" altLang="en-US" dirty="0"/>
              <a:t>을 통해 대체할 수 있음 </a:t>
            </a:r>
          </a:p>
          <a:p>
            <a:r>
              <a:rPr lang="en-US" altLang="ko-KR" dirty="0"/>
              <a:t>Cross-application optimization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어플리케이션 간의 관계 및 동작을 최적화 할 수 있고</a:t>
            </a:r>
            <a:r>
              <a:rPr lang="en-US" altLang="ko-KR" dirty="0"/>
              <a:t>, </a:t>
            </a:r>
            <a:r>
              <a:rPr lang="ko-KR" altLang="en-US" dirty="0"/>
              <a:t>이를 통해 리소스 할당 개선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3567EC-4710-839E-92E0-65EEB07E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Office PowerPoint</Application>
  <PresentationFormat>와이드스크린</PresentationFormat>
  <Paragraphs>148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Wingdings</vt:lpstr>
      <vt:lpstr>roboto</vt:lpstr>
      <vt:lpstr>lato</vt:lpstr>
      <vt:lpstr>Arial</vt:lpstr>
      <vt:lpstr>맑은 고딕</vt:lpstr>
      <vt:lpstr>Office 테마</vt:lpstr>
      <vt:lpstr>PowerPoint 프레젠테이션</vt:lpstr>
      <vt:lpstr>Contents</vt:lpstr>
      <vt:lpstr>Introduction </vt:lpstr>
      <vt:lpstr>Introduction </vt:lpstr>
      <vt:lpstr>Introduction</vt:lpstr>
      <vt:lpstr>Contents</vt:lpstr>
      <vt:lpstr>Motivation</vt:lpstr>
      <vt:lpstr>Motivation</vt:lpstr>
      <vt:lpstr>Motivation</vt:lpstr>
      <vt:lpstr>Contents</vt:lpstr>
      <vt:lpstr>Reconfigurable Kernel Datapath</vt:lpstr>
      <vt:lpstr>Reconfigurable Kernel Datapath</vt:lpstr>
      <vt:lpstr>Contents</vt:lpstr>
      <vt:lpstr>Initial Validation</vt:lpstr>
      <vt:lpstr>Case Study 1</vt:lpstr>
      <vt:lpstr>Case Study 2</vt:lpstr>
      <vt:lpstr>Contents</vt:lpstr>
      <vt:lpstr>Summary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660</cp:revision>
  <dcterms:created xsi:type="dcterms:W3CDTF">2020-03-06T02:35:36Z</dcterms:created>
  <dcterms:modified xsi:type="dcterms:W3CDTF">2022-11-14T09:55:15Z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