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93" r:id="rId6"/>
    <p:sldId id="298" r:id="rId7"/>
    <p:sldId id="301" r:id="rId8"/>
    <p:sldId id="294" r:id="rId9"/>
    <p:sldId id="299" r:id="rId10"/>
    <p:sldId id="302" r:id="rId11"/>
    <p:sldId id="295" r:id="rId12"/>
    <p:sldId id="300" r:id="rId13"/>
    <p:sldId id="303" r:id="rId14"/>
    <p:sldId id="306" r:id="rId15"/>
    <p:sldId id="296" r:id="rId16"/>
    <p:sldId id="304" r:id="rId17"/>
    <p:sldId id="307" r:id="rId18"/>
    <p:sldId id="308" r:id="rId19"/>
    <p:sldId id="297" r:id="rId20"/>
    <p:sldId id="305" r:id="rId21"/>
  </p:sldIdLst>
  <p:sldSz cx="12192000" cy="6858000"/>
  <p:notesSz cx="6858000" cy="9144000"/>
  <p:embeddedFontLst>
    <p:embeddedFont>
      <p:font typeface="lato" panose="020B0600000101010101" charset="0"/>
      <p:regular r:id="rId23"/>
      <p:bold r:id="rId24"/>
      <p:italic r:id="rId25"/>
      <p:boldItalic r:id="rId26"/>
    </p:embeddedFont>
    <p:embeddedFont>
      <p:font typeface="roboto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363" autoAdjust="0"/>
  </p:normalViewPr>
  <p:slideViewPr>
    <p:cSldViewPr snapToGrid="0" showGuides="1">
      <p:cViewPr>
        <p:scale>
          <a:sx n="67" d="100"/>
          <a:sy n="67" d="100"/>
        </p:scale>
        <p:origin x="1248" y="53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는 추후에  </a:t>
            </a:r>
            <a:r>
              <a:rPr lang="en-US" altLang="ko-KR" dirty="0"/>
              <a:t>Background </a:t>
            </a:r>
            <a:r>
              <a:rPr lang="ko-KR" altLang="en-US" dirty="0"/>
              <a:t>에서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9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SkyhookDM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: Data Processing in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with Programmable Storage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Jeff LeFevre, Carlos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Maltzahn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FBB7-A914-94DF-8EA0-8853D98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Methodology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C61A-347C-8158-0660-43A00A38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데이터를 직렬화</a:t>
            </a:r>
            <a:r>
              <a:rPr lang="en-US" altLang="ko-KR" dirty="0">
                <a:solidFill>
                  <a:schemeClr val="tx2"/>
                </a:solidFill>
              </a:rPr>
              <a:t>(Serialization)</a:t>
            </a:r>
            <a:r>
              <a:rPr lang="ko-KR" altLang="en-US" dirty="0">
                <a:solidFill>
                  <a:schemeClr val="tx2"/>
                </a:solidFill>
              </a:rPr>
              <a:t> 하여 구조화된 상태로 저장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Apache Arrow, Google </a:t>
            </a:r>
            <a:r>
              <a:rPr lang="en-US" altLang="ko-KR" dirty="0" err="1">
                <a:solidFill>
                  <a:schemeClr val="tx2"/>
                </a:solidFill>
              </a:rPr>
              <a:t>FlatBuffers</a:t>
            </a:r>
            <a:r>
              <a:rPr lang="ko-KR" altLang="en-US" dirty="0">
                <a:solidFill>
                  <a:schemeClr val="tx2"/>
                </a:solidFill>
              </a:rPr>
              <a:t>와 같은 효율적인 직렬화 라이브러리 사용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아래 그림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은 해당 구조화된 데이터를 나타냄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유연성을 위해 구조화된 데이터에는 압축 여부 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데이터의 길이 등을 표기하는 메타데이터가 포함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해당 메타데이터를 통해 다양한 형식으로 데이터를 저장 및 처리 가능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760F8-6F1A-32F9-631D-AA8BDC0A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BC361-3213-D554-1C4B-5535201F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7" y="3930547"/>
            <a:ext cx="735432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8FBB7-A914-94DF-8EA0-8853D98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Methodology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C61A-347C-8158-0660-43A00A38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2"/>
                </a:solidFill>
              </a:rPr>
              <a:t>table_name.partition_num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등과 같은 규칙으로 데이터 분할 및 파티션의 이름 지정 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테이블당 일정한 크기의 데이터의 정보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이름 생성 함수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총 개체 수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를 기록하는 메타데이터 생성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해당 </a:t>
            </a:r>
            <a:r>
              <a:rPr lang="en-US" altLang="ko-KR" dirty="0">
                <a:solidFill>
                  <a:schemeClr val="tx2"/>
                </a:solidFill>
              </a:rPr>
              <a:t>partitioning</a:t>
            </a:r>
            <a:r>
              <a:rPr lang="ko-KR" altLang="en-US" dirty="0">
                <a:solidFill>
                  <a:schemeClr val="tx2"/>
                </a:solidFill>
              </a:rPr>
              <a:t>을 통해 </a:t>
            </a:r>
            <a:r>
              <a:rPr lang="en-US" altLang="ko-KR" dirty="0">
                <a:solidFill>
                  <a:schemeClr val="tx2"/>
                </a:solidFill>
              </a:rPr>
              <a:t>logical </a:t>
            </a:r>
            <a:r>
              <a:rPr lang="ko-KR" altLang="en-US" dirty="0">
                <a:solidFill>
                  <a:schemeClr val="tx2"/>
                </a:solidFill>
              </a:rPr>
              <a:t>혹은 </a:t>
            </a:r>
            <a:r>
              <a:rPr lang="en-US" altLang="ko-KR" dirty="0">
                <a:solidFill>
                  <a:schemeClr val="tx2"/>
                </a:solidFill>
              </a:rPr>
              <a:t>physical </a:t>
            </a:r>
            <a:r>
              <a:rPr lang="ko-KR" altLang="en-US" dirty="0">
                <a:solidFill>
                  <a:schemeClr val="tx2"/>
                </a:solidFill>
              </a:rPr>
              <a:t>정렬을 달성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각 파티션 내에 데이터의 의미를 포함하여 각 파티션을 독립적으로 처리 가능하게 만듦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즉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스토리지의 서버 수를 확장하면 높은 수준의 병렬 처리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760F8-6F1A-32F9-631D-AA8BDC0A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FBBA5B-1842-F35E-5F71-FC2912B4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74" y="3378020"/>
            <a:ext cx="728764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7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1AEA-D6F7-FE77-C55A-70700633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75E2-1017-5952-3A77-9CB266F7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Cloudlab</a:t>
            </a:r>
            <a:r>
              <a:rPr lang="en-US" altLang="ko-KR" dirty="0"/>
              <a:t> </a:t>
            </a:r>
            <a:r>
              <a:rPr lang="ko-KR" altLang="en-US" dirty="0"/>
              <a:t>환경에서 실험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연구개발용 클라우드 환경을 조성하는 테스트베드</a:t>
            </a:r>
            <a:endParaRPr lang="en-US" altLang="ko-KR" dirty="0"/>
          </a:p>
          <a:p>
            <a:r>
              <a:rPr lang="ko-KR" altLang="en-US" dirty="0"/>
              <a:t>하드웨어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데이터셋 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억 행이 있는 표준 </a:t>
            </a:r>
            <a:r>
              <a:rPr lang="en-US" altLang="ko-KR" dirty="0"/>
              <a:t>TPC-H  </a:t>
            </a:r>
            <a:r>
              <a:rPr lang="ko-KR" altLang="en-US" dirty="0"/>
              <a:t>데이터베이스 벤치마크의 </a:t>
            </a:r>
            <a:r>
              <a:rPr lang="en-US" altLang="ko-KR" dirty="0"/>
              <a:t>LINEITEM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ko-KR" altLang="en-US" dirty="0"/>
              <a:t>해당 테이블을 동일한 행을 가진 </a:t>
            </a:r>
            <a:r>
              <a:rPr lang="en-US" altLang="ko-KR" dirty="0"/>
              <a:t>10,000</a:t>
            </a:r>
            <a:r>
              <a:rPr lang="ko-KR" altLang="en-US" dirty="0"/>
              <a:t>개의 </a:t>
            </a:r>
            <a:r>
              <a:rPr lang="en-US" altLang="ko-KR" dirty="0"/>
              <a:t>object</a:t>
            </a:r>
            <a:r>
              <a:rPr lang="ko-KR" altLang="en-US" dirty="0"/>
              <a:t>로 변환하여 저장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7821B-677A-C1AB-D5D2-18DFAD85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26C63F1-A6A4-C151-330F-A171C31F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2838"/>
              </p:ext>
            </p:extLst>
          </p:nvPr>
        </p:nvGraphicFramePr>
        <p:xfrm>
          <a:off x="607236" y="2544597"/>
          <a:ext cx="563407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665">
                  <a:extLst>
                    <a:ext uri="{9D8B030D-6E8A-4147-A177-3AD203B41FA5}">
                      <a16:colId xmlns:a16="http://schemas.microsoft.com/office/drawing/2014/main" val="1599434233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735775626"/>
                    </a:ext>
                  </a:extLst>
                </a:gridCol>
              </a:tblGrid>
              <a:tr h="316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2x Intel Xeon Silver 2.2 GHz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5801487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192 GB RAM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755390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TB HDD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634187"/>
                  </a:ext>
                </a:extLst>
              </a:tr>
              <a:tr h="341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Internet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GbE 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2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E2D6-DA51-DBD5-B63E-7ECF626B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3ABC5-16B1-2EE6-7502-D590979D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Storage</a:t>
            </a:r>
            <a:r>
              <a:rPr lang="ko-KR" altLang="en-US" dirty="0"/>
              <a:t> 서버 수 증가에 따른 쿼리 실행 시간 감소</a:t>
            </a:r>
            <a:endParaRPr lang="en-US" altLang="ko-KR" dirty="0"/>
          </a:p>
          <a:p>
            <a:pPr lvl="1"/>
            <a:r>
              <a:rPr lang="en-US" altLang="ko-KR" dirty="0"/>
              <a:t>NO PROCESSING : </a:t>
            </a:r>
            <a:r>
              <a:rPr lang="ko-KR" altLang="en-US" dirty="0"/>
              <a:t>모든 데이터의 표준 </a:t>
            </a:r>
            <a:r>
              <a:rPr lang="en-US" altLang="ko-KR" dirty="0"/>
              <a:t>read</a:t>
            </a:r>
          </a:p>
          <a:p>
            <a:pPr lvl="1"/>
            <a:r>
              <a:rPr lang="en-US" altLang="ko-KR" dirty="0"/>
              <a:t>SELECTIVITY 1%, 10% : SELECT </a:t>
            </a:r>
            <a:r>
              <a:rPr lang="ko-KR" altLang="en-US" dirty="0"/>
              <a:t>쿼리의</a:t>
            </a:r>
            <a:r>
              <a:rPr lang="en-US" altLang="ko-KR" dirty="0"/>
              <a:t> 1% </a:t>
            </a:r>
            <a:r>
              <a:rPr lang="ko-KR" altLang="en-US" dirty="0"/>
              <a:t>및 </a:t>
            </a:r>
            <a:r>
              <a:rPr lang="en-US" altLang="ko-KR" dirty="0"/>
              <a:t>10% </a:t>
            </a:r>
            <a:r>
              <a:rPr lang="ko-KR" altLang="en-US" dirty="0"/>
              <a:t>오프로드 </a:t>
            </a:r>
            <a:endParaRPr lang="en-US" altLang="ko-KR" dirty="0"/>
          </a:p>
          <a:p>
            <a:pPr lvl="1"/>
            <a:r>
              <a:rPr lang="ko-KR" altLang="en-US" dirty="0"/>
              <a:t>실행 시간은 크게 증가하지 않고</a:t>
            </a:r>
            <a:r>
              <a:rPr lang="en-US" altLang="ko-KR" dirty="0"/>
              <a:t>, client</a:t>
            </a:r>
            <a:r>
              <a:rPr lang="ko-KR" altLang="en-US" dirty="0"/>
              <a:t>의 </a:t>
            </a:r>
            <a:r>
              <a:rPr lang="en-US" altLang="ko-KR" dirty="0"/>
              <a:t>CPU </a:t>
            </a:r>
            <a:r>
              <a:rPr lang="ko-KR" altLang="en-US" dirty="0" err="1"/>
              <a:t>사용랑</a:t>
            </a:r>
            <a:r>
              <a:rPr lang="ko-KR" altLang="en-US" dirty="0"/>
              <a:t> 크게 감소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155689-85AD-F210-62F6-2B670BFF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C8558B-E173-DC2E-13C4-173D706D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70" y="3120390"/>
            <a:ext cx="5955534" cy="33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485D75-9ED0-A0C1-600B-0F854C92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2187115"/>
            <a:ext cx="9118784" cy="42537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96F43B-D415-E378-19B9-C5A215C6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DFD62-59B9-77B9-203F-B5A509F1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CPU </a:t>
            </a:r>
            <a:r>
              <a:rPr lang="ko-KR" altLang="en-US" dirty="0"/>
              <a:t>사용률 </a:t>
            </a:r>
            <a:endParaRPr lang="en-US" altLang="ko-KR" dirty="0"/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Offloading</a:t>
            </a:r>
            <a:r>
              <a:rPr lang="ko-KR" altLang="en-US" dirty="0"/>
              <a:t>을 사용하지 않을 때 </a:t>
            </a:r>
            <a:r>
              <a:rPr lang="en-US" altLang="ko-KR" dirty="0"/>
              <a:t>5% </a:t>
            </a:r>
            <a:r>
              <a:rPr lang="ko-KR" altLang="en-US" dirty="0"/>
              <a:t>이상</a:t>
            </a:r>
            <a:r>
              <a:rPr lang="en-US" altLang="ko-KR" dirty="0"/>
              <a:t>, Offloading</a:t>
            </a:r>
            <a:r>
              <a:rPr lang="ko-KR" altLang="en-US" dirty="0"/>
              <a:t>을 사용시 거의 </a:t>
            </a:r>
            <a:r>
              <a:rPr lang="en-US" altLang="ko-KR" dirty="0"/>
              <a:t>0%</a:t>
            </a:r>
          </a:p>
          <a:p>
            <a:pPr marL="804600" lvl="1" indent="-457200">
              <a:buFont typeface="+mj-lt"/>
              <a:buAutoNum type="arabicPeriod"/>
            </a:pPr>
            <a:r>
              <a:rPr lang="en-US" altLang="ko-KR" dirty="0"/>
              <a:t>Storage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은 </a:t>
            </a:r>
            <a:r>
              <a:rPr lang="en-US" altLang="ko-KR" dirty="0"/>
              <a:t>offloading</a:t>
            </a:r>
            <a:r>
              <a:rPr lang="ko-KR" altLang="en-US" dirty="0"/>
              <a:t>을 사용 시 </a:t>
            </a:r>
            <a:r>
              <a:rPr lang="en-US" altLang="ko-KR" dirty="0"/>
              <a:t>CPU </a:t>
            </a:r>
            <a:r>
              <a:rPr lang="ko-KR" altLang="en-US" dirty="0"/>
              <a:t>사용량 증가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C3EE1-6B43-84F4-C6A6-8A9DD2CB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D4B342-A673-E990-8A60-B65679723E94}"/>
              </a:ext>
            </a:extLst>
          </p:cNvPr>
          <p:cNvSpPr/>
          <p:nvPr/>
        </p:nvSpPr>
        <p:spPr>
          <a:xfrm>
            <a:off x="2406106" y="2458538"/>
            <a:ext cx="3183164" cy="367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AFD090-BC44-744F-409F-ED95685BB1FD}"/>
              </a:ext>
            </a:extLst>
          </p:cNvPr>
          <p:cNvSpPr/>
          <p:nvPr/>
        </p:nvSpPr>
        <p:spPr>
          <a:xfrm>
            <a:off x="5633812" y="2458538"/>
            <a:ext cx="3183164" cy="367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Conclusion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8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5A89-E2A0-7BFE-1286-E94AA97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3AEBE-1123-B698-FBAF-5E0E832F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Skyhook DM</a:t>
            </a:r>
            <a:r>
              <a:rPr lang="ko-KR" altLang="en-US" dirty="0"/>
              <a:t>은 고속 직렬화 라이브러리를 통해 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를 확장</a:t>
            </a:r>
            <a:endParaRPr lang="en-US" altLang="ko-KR" dirty="0"/>
          </a:p>
          <a:p>
            <a:pPr lvl="1"/>
            <a:r>
              <a:rPr lang="ko-KR" altLang="en-US" dirty="0"/>
              <a:t>계산 및 데이터 관리 작업을 스토리지로</a:t>
            </a:r>
            <a:r>
              <a:rPr lang="en-US" altLang="ko-KR" dirty="0"/>
              <a:t> offload</a:t>
            </a:r>
          </a:p>
          <a:p>
            <a:r>
              <a:rPr lang="ko-KR" altLang="en-US" dirty="0"/>
              <a:t>제안 기법은 스토리지 서버의 수에 따라 성능이 향상되며 최소한의 오버헤드를 가짐</a:t>
            </a:r>
            <a:endParaRPr lang="en-US" altLang="ko-KR" dirty="0"/>
          </a:p>
          <a:p>
            <a:r>
              <a:rPr lang="ko-KR" altLang="en-US" dirty="0"/>
              <a:t>열 기반 혹은 행 기반 데이터 형식을 동적으로 변환하여 유연한 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97A01-1883-D8BB-9146-1418F87D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11D27-3073-AE6E-A041-3E141CB5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7264-0815-5659-5B1B-5015881B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객체 스토리지</a:t>
            </a:r>
            <a:r>
              <a:rPr lang="en-US" altLang="ko-KR" dirty="0"/>
              <a:t>(Distributed Object </a:t>
            </a:r>
            <a:r>
              <a:rPr lang="ko-KR" altLang="en-US" dirty="0"/>
              <a:t>스토리지</a:t>
            </a:r>
            <a:r>
              <a:rPr lang="en-US" altLang="ko-KR" dirty="0"/>
              <a:t>)</a:t>
            </a:r>
            <a:r>
              <a:rPr lang="ko-KR" altLang="en-US" dirty="0"/>
              <a:t>에 대한 관심도 증가</a:t>
            </a:r>
            <a:endParaRPr lang="en-US" altLang="ko-KR" dirty="0"/>
          </a:p>
          <a:p>
            <a:r>
              <a:rPr lang="en-US" altLang="ko-KR" dirty="0"/>
              <a:t>Skyhook</a:t>
            </a:r>
            <a:r>
              <a:rPr lang="ko-KR" altLang="en-US" dirty="0"/>
              <a:t> </a:t>
            </a:r>
            <a:r>
              <a:rPr lang="en-US" altLang="ko-KR" dirty="0"/>
              <a:t>Data Management</a:t>
            </a:r>
            <a:r>
              <a:rPr lang="ko-KR" altLang="en-US" dirty="0"/>
              <a:t>는 </a:t>
            </a:r>
            <a:r>
              <a:rPr lang="en-US" altLang="ko-KR" dirty="0"/>
              <a:t>programmable </a:t>
            </a:r>
            <a:r>
              <a:rPr lang="ko-KR" altLang="en-US" dirty="0"/>
              <a:t>스토리지 기법을 사용</a:t>
            </a:r>
            <a:r>
              <a:rPr lang="en-US" altLang="ko-KR" dirty="0"/>
              <a:t>, </a:t>
            </a:r>
            <a:r>
              <a:rPr lang="en-US" altLang="ko-KR" dirty="0" err="1"/>
              <a:t>ceph</a:t>
            </a:r>
            <a:r>
              <a:rPr lang="ko-KR" altLang="en-US" dirty="0"/>
              <a:t>을 확장</a:t>
            </a:r>
            <a:endParaRPr lang="en-US" altLang="ko-KR" dirty="0"/>
          </a:p>
          <a:p>
            <a:pPr lvl="1"/>
            <a:r>
              <a:rPr lang="ko-KR" altLang="en-US" dirty="0"/>
              <a:t>스토리지 </a:t>
            </a:r>
            <a:r>
              <a:rPr lang="en-US" altLang="ko-KR" dirty="0"/>
              <a:t>System</a:t>
            </a:r>
            <a:r>
              <a:rPr lang="ko-KR" altLang="en-US" dirty="0"/>
              <a:t>이 데이터를 의미적으로 해석</a:t>
            </a:r>
            <a:r>
              <a:rPr lang="en-US" altLang="ko-KR" dirty="0"/>
              <a:t>, </a:t>
            </a:r>
            <a:r>
              <a:rPr lang="ko-KR" altLang="en-US" dirty="0"/>
              <a:t>관리 및 처리할 수 있도록 하여 데이터 관리를 단순화하고 데이터 이동을 최소화 </a:t>
            </a:r>
            <a:endParaRPr lang="en-US" altLang="ko-KR" dirty="0"/>
          </a:p>
          <a:p>
            <a:pPr lvl="1"/>
            <a:r>
              <a:rPr lang="ko-KR" altLang="en-US" dirty="0"/>
              <a:t>이로 인해 상위 어플리케이션 레이어에서 필요한 리소스의 복잡성을 크게 감소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의 </a:t>
            </a:r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ko-KR" altLang="en-US" dirty="0"/>
              <a:t> 추상화를 사용하는 </a:t>
            </a:r>
            <a:r>
              <a:rPr lang="en-US" altLang="ko-KR" dirty="0"/>
              <a:t>Python client</a:t>
            </a:r>
            <a:r>
              <a:rPr lang="ko-KR" altLang="en-US" dirty="0"/>
              <a:t>를 제공한다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772C3-30DD-7770-95CD-DAD9D41DE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47BBA-2B2D-A789-F51D-B032ADBA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1C4B4-4EFA-1AB2-62B6-B455AD7E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기법이 가지는 이점</a:t>
            </a:r>
            <a:endParaRPr lang="en-US" altLang="ko-KR" dirty="0"/>
          </a:p>
          <a:p>
            <a:pPr lvl="1"/>
            <a:r>
              <a:rPr lang="ko-KR" altLang="en-US" dirty="0"/>
              <a:t>많은 스토리지 서버에 저장된 개체의 연산을 수행할 때 쿼리 성능 향상</a:t>
            </a:r>
            <a:endParaRPr lang="en-US" altLang="ko-KR" dirty="0"/>
          </a:p>
          <a:p>
            <a:pPr lvl="1"/>
            <a:r>
              <a:rPr lang="ko-KR" altLang="en-US" dirty="0"/>
              <a:t>클라이언트 및 서버 모두에서 </a:t>
            </a:r>
            <a:r>
              <a:rPr lang="en-US" altLang="ko-KR" dirty="0"/>
              <a:t>CPU </a:t>
            </a:r>
            <a:r>
              <a:rPr lang="ko-KR" altLang="en-US" dirty="0"/>
              <a:t>사용량 감소</a:t>
            </a:r>
            <a:endParaRPr lang="en-US" altLang="ko-KR" dirty="0"/>
          </a:p>
          <a:p>
            <a:pPr lvl="1"/>
            <a:r>
              <a:rPr lang="ko-KR" altLang="en-US" dirty="0"/>
              <a:t>데이터 관리를 위한 어플리케이션 복잡성 감소</a:t>
            </a:r>
            <a:endParaRPr lang="en-US" altLang="ko-KR" dirty="0"/>
          </a:p>
          <a:p>
            <a:pPr lvl="1"/>
            <a:r>
              <a:rPr lang="ko-KR" altLang="en-US" dirty="0"/>
              <a:t>여러 데이터 형식에 대한 작업 지원 및 형식에 대한 지원 확장</a:t>
            </a:r>
            <a:endParaRPr lang="en-US" altLang="ko-KR" dirty="0"/>
          </a:p>
          <a:p>
            <a:pPr lvl="1"/>
            <a:r>
              <a:rPr lang="ko-KR" altLang="en-US" dirty="0"/>
              <a:t>더 지능적인 스토리지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C5945-7834-561C-328D-9C9CB328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SkyhookDM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1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010C0-6F94-F204-3BB7-55C8186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78DA4-E8AB-ED3A-A7F7-C67A09DF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오픈소스 분산 객체 스토리지 시스템 </a:t>
            </a:r>
            <a:endParaRPr lang="en-US" altLang="ko-KR" dirty="0"/>
          </a:p>
          <a:p>
            <a:r>
              <a:rPr lang="en-US" altLang="ko-KR" dirty="0"/>
              <a:t>SDS(Software Defined Storage)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장애점</a:t>
            </a:r>
            <a:r>
              <a:rPr lang="ko-KR" altLang="en-US" dirty="0"/>
              <a:t> 없이 완전 분산된 작업을 목표로 하며</a:t>
            </a:r>
            <a:r>
              <a:rPr lang="en-US" altLang="ko-KR" dirty="0"/>
              <a:t> </a:t>
            </a:r>
            <a:r>
              <a:rPr lang="ko-KR" altLang="en-US" dirty="0"/>
              <a:t>다른 파일 시스템에 의존하지 않음 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및 </a:t>
            </a:r>
            <a:r>
              <a:rPr lang="en-US" altLang="ko-KR" dirty="0"/>
              <a:t>Lua </a:t>
            </a:r>
            <a:r>
              <a:rPr lang="ko-KR" altLang="en-US" dirty="0"/>
              <a:t>인터페이스 지원 </a:t>
            </a:r>
            <a:r>
              <a:rPr lang="en-US" altLang="ko-KR" dirty="0"/>
              <a:t>– </a:t>
            </a:r>
            <a:r>
              <a:rPr lang="ko-KR" altLang="en-US" dirty="0"/>
              <a:t>사용자 지정 </a:t>
            </a:r>
            <a:r>
              <a:rPr lang="en-US" altLang="ko-KR" dirty="0"/>
              <a:t>read, write</a:t>
            </a:r>
            <a:r>
              <a:rPr lang="ko-KR" altLang="en-US" dirty="0"/>
              <a:t>로 썸네일 이미지 생성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F5406-EF87-77DE-876F-EB846CE2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28FCF-3F0E-EFB3-201F-5C9E29F9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6" y="3306955"/>
            <a:ext cx="7835748" cy="31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66EA-1983-7CC9-FC01-D507B379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Arrow &amp; Google </a:t>
            </a:r>
            <a:r>
              <a:rPr lang="en-US" altLang="ko-KR" dirty="0" err="1"/>
              <a:t>FlatBuffers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8E61A-6565-72C0-7816-34380E81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In-memory </a:t>
            </a:r>
            <a:r>
              <a:rPr lang="ko-KR" altLang="en-US" dirty="0"/>
              <a:t>직렬화 라이브러리</a:t>
            </a:r>
            <a:r>
              <a:rPr lang="en-US" altLang="ko-KR" dirty="0"/>
              <a:t>, </a:t>
            </a:r>
            <a:r>
              <a:rPr lang="ko-KR" altLang="en-US" dirty="0"/>
              <a:t>둘 모두 고수준의 </a:t>
            </a:r>
            <a:r>
              <a:rPr lang="en-US" altLang="ko-KR" dirty="0"/>
              <a:t>table </a:t>
            </a:r>
            <a:r>
              <a:rPr lang="ko-KR" altLang="en-US" dirty="0"/>
              <a:t>추상화 제공</a:t>
            </a:r>
            <a:endParaRPr lang="en-US" altLang="ko-KR" dirty="0"/>
          </a:p>
          <a:p>
            <a:r>
              <a:rPr lang="en-US" altLang="ko-KR" dirty="0"/>
              <a:t>Apache Arrow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열 방식</a:t>
            </a:r>
            <a:r>
              <a:rPr lang="en-US" altLang="ko-KR" dirty="0"/>
              <a:t>(column)</a:t>
            </a:r>
            <a:r>
              <a:rPr lang="ko-KR" altLang="en-US" dirty="0"/>
              <a:t>처리와</a:t>
            </a:r>
            <a:r>
              <a:rPr lang="en-US" altLang="ko-KR" dirty="0"/>
              <a:t> </a:t>
            </a:r>
            <a:r>
              <a:rPr lang="ko-KR" altLang="en-US" dirty="0"/>
              <a:t>유선을 통한 데이터 공유</a:t>
            </a:r>
            <a:endParaRPr lang="en-US" altLang="ko-KR" dirty="0"/>
          </a:p>
          <a:p>
            <a:pPr lvl="1"/>
            <a:r>
              <a:rPr lang="ko-KR" altLang="en-US" dirty="0"/>
              <a:t>압축 지원</a:t>
            </a:r>
            <a:endParaRPr lang="en-US" altLang="ko-KR" dirty="0"/>
          </a:p>
          <a:p>
            <a:pPr lvl="1"/>
            <a:r>
              <a:rPr lang="ko-KR" altLang="en-US" dirty="0"/>
              <a:t>여러 형식 지원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parquet </a:t>
            </a:r>
            <a:r>
              <a:rPr lang="ko-KR" altLang="en-US" dirty="0"/>
              <a:t>형식에 잘 맞음</a:t>
            </a:r>
            <a:endParaRPr lang="en-US" altLang="ko-KR" dirty="0"/>
          </a:p>
          <a:p>
            <a:r>
              <a:rPr lang="en-US" altLang="ko-KR" dirty="0"/>
              <a:t>Google </a:t>
            </a:r>
            <a:r>
              <a:rPr lang="en-US" altLang="ko-KR" dirty="0" err="1"/>
              <a:t>FlatBuffers</a:t>
            </a:r>
            <a:endParaRPr lang="en-US" altLang="ko-KR" dirty="0"/>
          </a:p>
          <a:p>
            <a:pPr lvl="1"/>
            <a:r>
              <a:rPr lang="ko-KR" altLang="en-US" dirty="0"/>
              <a:t>행 방식</a:t>
            </a:r>
            <a:r>
              <a:rPr lang="en-US" altLang="ko-KR" dirty="0"/>
              <a:t>(raw) </a:t>
            </a:r>
            <a:r>
              <a:rPr lang="ko-KR" altLang="en-US" dirty="0"/>
              <a:t>추상화를 사용하여 게임을 위해 개발</a:t>
            </a:r>
            <a:endParaRPr lang="en-US" altLang="ko-KR" dirty="0"/>
          </a:p>
          <a:p>
            <a:pPr lvl="1"/>
            <a:r>
              <a:rPr lang="ko-KR" altLang="en-US" dirty="0"/>
              <a:t>스키마가 없는 인터페이스인 </a:t>
            </a:r>
            <a:r>
              <a:rPr lang="en-US" altLang="ko-KR" dirty="0" err="1"/>
              <a:t>FlexBuffers</a:t>
            </a:r>
            <a:r>
              <a:rPr lang="en-US" altLang="ko-KR" dirty="0"/>
              <a:t> </a:t>
            </a:r>
            <a:r>
              <a:rPr lang="ko-KR" altLang="en-US" dirty="0"/>
              <a:t>인터페이스를 지원하여 매우 유연함 </a:t>
            </a:r>
            <a:endParaRPr lang="en-US" altLang="ko-KR" dirty="0"/>
          </a:p>
          <a:p>
            <a:pPr lvl="1"/>
            <a:r>
              <a:rPr lang="en-US" altLang="ko-KR" dirty="0"/>
              <a:t>user-defined struct</a:t>
            </a:r>
            <a:r>
              <a:rPr lang="ko-KR" altLang="en-US" dirty="0"/>
              <a:t> 지원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1F72-4901-C945-477B-0A94FA79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dirty="0" err="1">
                <a:solidFill>
                  <a:schemeClr val="tx2"/>
                </a:solidFill>
              </a:rPr>
              <a:t>SkyhookDM</a:t>
            </a:r>
            <a:r>
              <a:rPr lang="en-US" altLang="ko-KR" dirty="0">
                <a:solidFill>
                  <a:schemeClr val="tx2"/>
                </a:solidFill>
              </a:rPr>
              <a:t> Architecture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6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7BFE94-03CB-D3D8-FCE0-410677BE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6" y="2102190"/>
            <a:ext cx="7402929" cy="43634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C35423-9255-FF17-264A-0883953E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AABA-9C4D-A183-D8A3-877446EB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SkyhookDM</a:t>
            </a:r>
            <a:r>
              <a:rPr lang="en-US" altLang="ko-KR" dirty="0"/>
              <a:t> </a:t>
            </a:r>
            <a:r>
              <a:rPr lang="en-US" altLang="ko-KR" dirty="0" err="1"/>
              <a:t>cls</a:t>
            </a:r>
            <a:r>
              <a:rPr lang="ko-KR" altLang="en-US" dirty="0"/>
              <a:t>가 적용된 표준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클러스터에 연결된 클라이언트 어플리케이션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48DA3-EE47-C664-D09F-DDF0967F7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E9347-8050-4E2C-DF96-E5F1993D599B}"/>
              </a:ext>
            </a:extLst>
          </p:cNvPr>
          <p:cNvSpPr txBox="1"/>
          <p:nvPr/>
        </p:nvSpPr>
        <p:spPr>
          <a:xfrm>
            <a:off x="627576" y="-199495"/>
            <a:ext cx="11314418" cy="51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F95ED-DEAD-A4C2-CDC3-54FB0FF12B12}"/>
              </a:ext>
            </a:extLst>
          </p:cNvPr>
          <p:cNvSpPr txBox="1"/>
          <p:nvPr/>
        </p:nvSpPr>
        <p:spPr>
          <a:xfrm>
            <a:off x="205740" y="1580437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/>
            </a:pP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OSD(Object Storage Device)</a:t>
            </a:r>
            <a:r>
              <a:rPr lang="ko-KR" altLang="en-US" sz="2000" dirty="0"/>
              <a:t>로 구성된 클러스터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34FFF-4BB0-C92F-F2B0-7FBF8B233D9B}"/>
              </a:ext>
            </a:extLst>
          </p:cNvPr>
          <p:cNvSpPr txBox="1"/>
          <p:nvPr/>
        </p:nvSpPr>
        <p:spPr>
          <a:xfrm>
            <a:off x="205740" y="1577325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 startAt="2"/>
            </a:pPr>
            <a:r>
              <a:rPr lang="ko-KR" altLang="en-US" sz="2000" dirty="0"/>
              <a:t>데이터 처리를 위한 자체 </a:t>
            </a:r>
            <a:r>
              <a:rPr lang="en-US" altLang="ko-KR" sz="2000" dirty="0"/>
              <a:t>CPU </a:t>
            </a:r>
            <a:r>
              <a:rPr lang="ko-KR" altLang="en-US" sz="2000" dirty="0"/>
              <a:t>및 메모리 리소스 존재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D55FA-CC1B-8AA4-2574-1B77CCEDEC7E}"/>
              </a:ext>
            </a:extLst>
          </p:cNvPr>
          <p:cNvSpPr txBox="1"/>
          <p:nvPr/>
        </p:nvSpPr>
        <p:spPr>
          <a:xfrm>
            <a:off x="205740" y="1617050"/>
            <a:ext cx="121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buFont typeface="+mj-lt"/>
              <a:buAutoNum type="arabicPeriod" startAt="3"/>
            </a:pPr>
            <a:r>
              <a:rPr lang="ko-KR" altLang="en-US" sz="2000" dirty="0"/>
              <a:t>각 </a:t>
            </a:r>
            <a:r>
              <a:rPr lang="en-US" altLang="ko-KR" sz="2000" dirty="0"/>
              <a:t>OSD</a:t>
            </a:r>
            <a:r>
              <a:rPr lang="ko-KR" altLang="en-US" sz="2000" dirty="0"/>
              <a:t>는 </a:t>
            </a:r>
            <a:r>
              <a:rPr lang="en-US" altLang="ko-KR" sz="2000" dirty="0"/>
              <a:t>object collections</a:t>
            </a:r>
            <a:r>
              <a:rPr lang="ko-KR" altLang="en-US" sz="2000" dirty="0"/>
              <a:t>를 저장하고 </a:t>
            </a:r>
            <a:r>
              <a:rPr lang="en-US" altLang="ko-KR" sz="2000" dirty="0"/>
              <a:t>indexing </a:t>
            </a:r>
            <a:r>
              <a:rPr lang="ko-KR" altLang="en-US" sz="2000" dirty="0"/>
              <a:t>메커니즘으로 활용하기 위한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존재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B37A0-5A9A-7212-EFAA-36564A649BB0}"/>
              </a:ext>
            </a:extLst>
          </p:cNvPr>
          <p:cNvSpPr/>
          <p:nvPr/>
        </p:nvSpPr>
        <p:spPr>
          <a:xfrm>
            <a:off x="4760686" y="4093028"/>
            <a:ext cx="2801257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F16520-5B2D-1565-FF1A-91777CB91FC5}"/>
              </a:ext>
            </a:extLst>
          </p:cNvPr>
          <p:cNvSpPr/>
          <p:nvPr/>
        </p:nvSpPr>
        <p:spPr>
          <a:xfrm>
            <a:off x="7561943" y="4093028"/>
            <a:ext cx="2046514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B4514-49EB-EA91-09DC-5AD07A610A3E}"/>
              </a:ext>
            </a:extLst>
          </p:cNvPr>
          <p:cNvSpPr/>
          <p:nvPr/>
        </p:nvSpPr>
        <p:spPr>
          <a:xfrm>
            <a:off x="9608456" y="4093028"/>
            <a:ext cx="2377803" cy="1654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3C3E5E-2A3C-C1D0-55C9-932A0F750B01}"/>
              </a:ext>
            </a:extLst>
          </p:cNvPr>
          <p:cNvSpPr/>
          <p:nvPr/>
        </p:nvSpPr>
        <p:spPr>
          <a:xfrm>
            <a:off x="5631542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38F88D-14C8-E700-ED89-5C2CDA6FDF9D}"/>
              </a:ext>
            </a:extLst>
          </p:cNvPr>
          <p:cNvSpPr/>
          <p:nvPr/>
        </p:nvSpPr>
        <p:spPr>
          <a:xfrm>
            <a:off x="7686906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3E1625-CB57-C13A-3609-5F0821FAB145}"/>
              </a:ext>
            </a:extLst>
          </p:cNvPr>
          <p:cNvSpPr/>
          <p:nvPr/>
        </p:nvSpPr>
        <p:spPr>
          <a:xfrm>
            <a:off x="9671835" y="4165599"/>
            <a:ext cx="1796587" cy="624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5B841E-0DEA-002C-BCA9-A46EB797398D}"/>
              </a:ext>
            </a:extLst>
          </p:cNvPr>
          <p:cNvSpPr/>
          <p:nvPr/>
        </p:nvSpPr>
        <p:spPr>
          <a:xfrm>
            <a:off x="4737827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790E8-D803-D021-85B4-851AAC3C7558}"/>
              </a:ext>
            </a:extLst>
          </p:cNvPr>
          <p:cNvSpPr/>
          <p:nvPr/>
        </p:nvSpPr>
        <p:spPr>
          <a:xfrm>
            <a:off x="7253513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2F37E6-383E-B9E2-E2A6-78209B800196}"/>
              </a:ext>
            </a:extLst>
          </p:cNvPr>
          <p:cNvSpPr/>
          <p:nvPr/>
        </p:nvSpPr>
        <p:spPr>
          <a:xfrm>
            <a:off x="10668542" y="4804226"/>
            <a:ext cx="1227545" cy="78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616CC-FA7D-1012-3675-1A8A686533D0}"/>
              </a:ext>
            </a:extLst>
          </p:cNvPr>
          <p:cNvSpPr txBox="1"/>
          <p:nvPr/>
        </p:nvSpPr>
        <p:spPr>
          <a:xfrm>
            <a:off x="205740" y="1577325"/>
            <a:ext cx="11690347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SkyhookDM</a:t>
            </a:r>
            <a:r>
              <a:rPr lang="en-US" altLang="ko-KR" sz="2000" dirty="0"/>
              <a:t> extension</a:t>
            </a:r>
            <a:r>
              <a:rPr lang="ko-KR" altLang="en-US" sz="2000" dirty="0"/>
              <a:t>은 각 </a:t>
            </a:r>
            <a:r>
              <a:rPr lang="en-US" altLang="ko-KR" sz="2000" dirty="0"/>
              <a:t>OSD</a:t>
            </a:r>
            <a:r>
              <a:rPr lang="ko-KR" altLang="en-US" sz="2000" dirty="0"/>
              <a:t>에 공유 라이브러리로 존재 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local processing</a:t>
            </a:r>
            <a:r>
              <a:rPr lang="ko-KR" altLang="en-US" sz="2000" dirty="0"/>
              <a:t>을 위해 어떠한 로컬 </a:t>
            </a:r>
            <a:r>
              <a:rPr lang="en-US" altLang="ko-KR" sz="2000" dirty="0"/>
              <a:t>object</a:t>
            </a:r>
            <a:r>
              <a:rPr lang="ko-KR" altLang="en-US" sz="2000" dirty="0"/>
              <a:t>에도 적용 될 수 있음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처리 중에 결과는 클라이언트에게 내부 저장 형식과 다른 형식으로 반환될 수 있음 </a:t>
            </a:r>
            <a:endParaRPr lang="en-US" altLang="ko-KR" sz="2000" dirty="0"/>
          </a:p>
          <a:p>
            <a:pPr marL="804600" lvl="1" indent="-457200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7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와이드스크린</PresentationFormat>
  <Paragraphs>148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lato</vt:lpstr>
      <vt:lpstr>Arial</vt:lpstr>
      <vt:lpstr>Wingdings</vt:lpstr>
      <vt:lpstr>roboto</vt:lpstr>
      <vt:lpstr>맑은 고딕</vt:lpstr>
      <vt:lpstr>Office 테마</vt:lpstr>
      <vt:lpstr>PowerPoint 프레젠테이션</vt:lpstr>
      <vt:lpstr>Contents</vt:lpstr>
      <vt:lpstr>Introduction</vt:lpstr>
      <vt:lpstr>Introduction</vt:lpstr>
      <vt:lpstr>Contents</vt:lpstr>
      <vt:lpstr>Ceph</vt:lpstr>
      <vt:lpstr>Apache Arrow &amp; Google FlatBuffers</vt:lpstr>
      <vt:lpstr>Contents</vt:lpstr>
      <vt:lpstr>SkyhookDM Architecture</vt:lpstr>
      <vt:lpstr>SkyhookDM Methodology </vt:lpstr>
      <vt:lpstr>SkyhookDM Methodology </vt:lpstr>
      <vt:lpstr>Contents</vt:lpstr>
      <vt:lpstr>Evaluation</vt:lpstr>
      <vt:lpstr>Evaluation</vt:lpstr>
      <vt:lpstr>Evaluation</vt:lpstr>
      <vt:lpstr>Contents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2022-08-10T05:44:01Z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