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7" r:id="rId4"/>
    <p:sldId id="284" r:id="rId5"/>
    <p:sldId id="285" r:id="rId6"/>
    <p:sldId id="271" r:id="rId7"/>
    <p:sldId id="288" r:id="rId8"/>
    <p:sldId id="286" r:id="rId9"/>
    <p:sldId id="270" r:id="rId10"/>
    <p:sldId id="275" r:id="rId11"/>
    <p:sldId id="287" r:id="rId12"/>
    <p:sldId id="282" r:id="rId13"/>
    <p:sldId id="268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65A1D7"/>
    <a:srgbClr val="3B3B3B"/>
    <a:srgbClr val="696969"/>
    <a:srgbClr val="FC2020"/>
    <a:srgbClr val="030687"/>
    <a:srgbClr val="414141"/>
    <a:srgbClr val="AB0E10"/>
    <a:srgbClr val="C0000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026" autoAdjust="0"/>
  </p:normalViewPr>
  <p:slideViewPr>
    <p:cSldViewPr snapToGrid="0" showGuides="1">
      <p:cViewPr varScale="1">
        <p:scale>
          <a:sx n="82" d="100"/>
          <a:sy n="82" d="100"/>
        </p:scale>
        <p:origin x="854" y="7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38675736348436"/>
          <c:y val="7.6824583866837381E-2"/>
          <c:w val="0.81259835323374296"/>
          <c:h val="0.80219228206955495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6985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accent6">
                    <a:lumMod val="75000"/>
                  </a:schemeClr>
                </a:solidFill>
                <a:ln w="698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801-4108-9084-9CB75F053F1A}"/>
              </c:ext>
            </c:extLst>
          </c:dPt>
          <c:cat>
            <c:strRef>
              <c:f>Sheet1!$J$1:$P$1</c:f>
              <c:strCache>
                <c:ptCount val="7"/>
                <c:pt idx="0">
                  <c:v>1학년-1</c:v>
                </c:pt>
                <c:pt idx="1">
                  <c:v>1학년-2</c:v>
                </c:pt>
                <c:pt idx="2">
                  <c:v>2학년-1</c:v>
                </c:pt>
                <c:pt idx="3">
                  <c:v>2학년-2</c:v>
                </c:pt>
                <c:pt idx="4">
                  <c:v> 3학년-1</c:v>
                </c:pt>
                <c:pt idx="5">
                  <c:v> 3학년-2</c:v>
                </c:pt>
                <c:pt idx="6">
                  <c:v>4학년-1</c:v>
                </c:pt>
              </c:strCache>
            </c:strRef>
          </c:cat>
          <c:val>
            <c:numRef>
              <c:f>Sheet1!$J$2:$P$2</c:f>
              <c:numCache>
                <c:formatCode>General</c:formatCode>
                <c:ptCount val="7"/>
                <c:pt idx="0">
                  <c:v>3.41</c:v>
                </c:pt>
                <c:pt idx="1">
                  <c:v>3.58</c:v>
                </c:pt>
                <c:pt idx="2">
                  <c:v>3.42</c:v>
                </c:pt>
                <c:pt idx="3">
                  <c:v>3.45</c:v>
                </c:pt>
                <c:pt idx="4">
                  <c:v>3.88</c:v>
                </c:pt>
                <c:pt idx="5">
                  <c:v>3.55</c:v>
                </c:pt>
                <c:pt idx="6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1-4108-9084-9CB75F05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580544"/>
        <c:axId val="229578048"/>
      </c:lineChart>
      <c:catAx>
        <c:axId val="2295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578048"/>
        <c:crosses val="autoZero"/>
        <c:auto val="1"/>
        <c:lblAlgn val="ctr"/>
        <c:lblOffset val="100"/>
        <c:noMultiLvlLbl val="0"/>
      </c:catAx>
      <c:valAx>
        <c:axId val="229578048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5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86482939632541E-2"/>
          <c:y val="5.1142082849399903E-2"/>
          <c:w val="0.89655796150481193"/>
          <c:h val="0.5531427474004773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3A-45A2-A03D-7AB5C055CED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A-45A2-A03D-7AB5C055CED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A-45A2-A03D-7AB5C055CED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A-45A2-A03D-7AB5C055CED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3A-45A2-A03D-7AB5C055CED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3A-45A2-A03D-7AB5C055CED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3A-45A2-A03D-7AB5C055CED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3A-45A2-A03D-7AB5C055CED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93A-45A2-A03D-7AB5C055CED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93A-45A2-A03D-7AB5C055CED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93A-45A2-A03D-7AB5C055CED8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B93A-45A2-A03D-7AB5C055CED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B93A-45A2-A03D-7AB5C055CED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B93A-45A2-A03D-7AB5C055CED8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B93A-45A2-A03D-7AB5C055CED8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B93A-45A2-A03D-7AB5C055CED8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B93A-45A2-A03D-7AB5C055CED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B93A-45A2-A03D-7AB5C055CED8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B93A-45A2-A03D-7AB5C055CED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B93A-45A2-A03D-7AB5C055CED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B93A-45A2-A03D-7AB5C055CED8}"/>
              </c:ext>
            </c:extLst>
          </c:dPt>
          <c:cat>
            <c:strRef>
              <c:f>Sheet1!$B$20:$V$20</c:f>
              <c:strCache>
                <c:ptCount val="21"/>
                <c:pt idx="0">
                  <c:v>컴퓨터프로그래밍</c:v>
                </c:pt>
                <c:pt idx="1">
                  <c:v>이산치수학</c:v>
                </c:pt>
                <c:pt idx="2">
                  <c:v>시스템프로그래밍</c:v>
                </c:pt>
                <c:pt idx="3">
                  <c:v>자료구조</c:v>
                </c:pt>
                <c:pt idx="4">
                  <c:v>전산언어프로젝트</c:v>
                </c:pt>
                <c:pt idx="5">
                  <c:v>공업수학</c:v>
                </c:pt>
                <c:pt idx="6">
                  <c:v>데이터베이스언어실습</c:v>
                </c:pt>
                <c:pt idx="7">
                  <c:v>논리설계</c:v>
                </c:pt>
                <c:pt idx="8">
                  <c:v>컴퓨터구조</c:v>
                </c:pt>
                <c:pt idx="9">
                  <c:v>데이터베이스개론</c:v>
                </c:pt>
                <c:pt idx="10">
                  <c:v>알고리즘</c:v>
                </c:pt>
                <c:pt idx="11">
                  <c:v>소프트웨어설계</c:v>
                </c:pt>
                <c:pt idx="12">
                  <c:v>데이타통신</c:v>
                </c:pt>
                <c:pt idx="13">
                  <c:v>소프트웨어공학</c:v>
                </c:pt>
                <c:pt idx="14">
                  <c:v>정보보안</c:v>
                </c:pt>
                <c:pt idx="15">
                  <c:v>프로그래밍언어론</c:v>
                </c:pt>
                <c:pt idx="16">
                  <c:v>컴퓨터구조응용</c:v>
                </c:pt>
                <c:pt idx="17">
                  <c:v>데이터베이스설계</c:v>
                </c:pt>
                <c:pt idx="18">
                  <c:v>운영체제</c:v>
                </c:pt>
                <c:pt idx="19">
                  <c:v>마이크로프로세서</c:v>
                </c:pt>
                <c:pt idx="20">
                  <c:v>컴퓨터네트워크</c:v>
                </c:pt>
              </c:strCache>
            </c:strRef>
          </c:cat>
          <c:val>
            <c:numRef>
              <c:f>Sheet1!$B$21:$V$21</c:f>
              <c:numCache>
                <c:formatCode>General</c:formatCode>
                <c:ptCount val="21"/>
                <c:pt idx="0">
                  <c:v>2.5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4.5</c:v>
                </c:pt>
                <c:pt idx="6">
                  <c:v>3</c:v>
                </c:pt>
                <c:pt idx="7">
                  <c:v>2.5</c:v>
                </c:pt>
                <c:pt idx="8">
                  <c:v>3.5</c:v>
                </c:pt>
                <c:pt idx="9">
                  <c:v>4</c:v>
                </c:pt>
                <c:pt idx="10">
                  <c:v>3.5</c:v>
                </c:pt>
                <c:pt idx="11">
                  <c:v>4.5</c:v>
                </c:pt>
                <c:pt idx="12">
                  <c:v>4</c:v>
                </c:pt>
                <c:pt idx="13">
                  <c:v>3.5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93A-45A2-A03D-7AB5C055C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487760"/>
        <c:axId val="431489008"/>
      </c:barChart>
      <c:catAx>
        <c:axId val="43148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1489008"/>
        <c:crosses val="autoZero"/>
        <c:auto val="1"/>
        <c:lblAlgn val="ctr"/>
        <c:lblOffset val="100"/>
        <c:noMultiLvlLbl val="0"/>
      </c:catAx>
      <c:valAx>
        <c:axId val="43148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148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4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8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개발팀이 개발을 진행할 때 설계서에 있는 내용을 참고하기 때문에 </a:t>
            </a:r>
            <a:r>
              <a:rPr lang="ko-KR" altLang="en-US" sz="1200" b="1" dirty="0">
                <a:solidFill>
                  <a:srgbClr val="0070C0"/>
                </a:solidFill>
              </a:rPr>
              <a:t>프로젝트에 대해 이해 가능하도록 설계서를 작성해야 한다</a:t>
            </a:r>
            <a:r>
              <a:rPr lang="ko-KR" altLang="en-US" sz="1200" dirty="0"/>
              <a:t>는 것을 알게 되었습니다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또한 폭포수 모델을 이용한 개발 방법으로 작성 중간에 수정사항을 변경하기가 힘들었기때문에 요구사항 수정이 쉬운 애자일 방법을 쓰는 이유를 알게 되었습니다</a:t>
            </a:r>
            <a:r>
              <a:rPr lang="en-US" altLang="ko-KR" sz="1200" dirty="0"/>
              <a:t>.</a:t>
            </a:r>
            <a:endParaRPr lang="en-US" altLang="ko-KR" sz="1200" dirty="0">
              <a:cs typeface="lato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7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rgbClr val="0070C0"/>
                </a:solidFill>
              </a:rPr>
              <a:t>데이터를 효율적으로 추출하기 위해서는 </a:t>
            </a:r>
            <a:r>
              <a:rPr lang="en-US" altLang="ko-KR" sz="1200" b="1" dirty="0">
                <a:solidFill>
                  <a:srgbClr val="0070C0"/>
                </a:solidFill>
              </a:rPr>
              <a:t>SQL</a:t>
            </a:r>
            <a:r>
              <a:rPr lang="ko-KR" altLang="en-US" sz="1200" b="1" dirty="0">
                <a:solidFill>
                  <a:srgbClr val="0070C0"/>
                </a:solidFill>
              </a:rPr>
              <a:t>문이 중요하다는 것을 알게 되었습니다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 중 </a:t>
            </a:r>
            <a:r>
              <a:rPr lang="en-US" altLang="ko-KR" sz="1200" dirty="0"/>
              <a:t>SELECT </a:t>
            </a:r>
            <a:r>
              <a:rPr lang="ko-KR" altLang="en-US" sz="1200" dirty="0"/>
              <a:t>문에서 전체를 검색하는 것이 아닌 필요한 데이터만 검색하고</a:t>
            </a:r>
            <a:r>
              <a:rPr lang="en-US" altLang="ko-KR" sz="1200" dirty="0"/>
              <a:t> JOIN</a:t>
            </a:r>
            <a:r>
              <a:rPr lang="ko-KR" altLang="en-US" sz="1200" dirty="0"/>
              <a:t>을 통해서 검색하면 더 효율적인 것을 알게 되었습니다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6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5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7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4C369D-0C47-E092-3A8F-DBBD3EFF92BD}"/>
              </a:ext>
            </a:extLst>
          </p:cNvPr>
          <p:cNvSpPr/>
          <p:nvPr userDrawn="1"/>
        </p:nvSpPr>
        <p:spPr>
          <a:xfrm>
            <a:off x="-5524" y="6457520"/>
            <a:ext cx="12197524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5524" y="6457520"/>
            <a:ext cx="12197524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981705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300" dirty="0" err="1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Yubin</a:t>
            </a:r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Kang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Portfolio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6.sv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6.sv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6.svg"/><Relationship Id="rId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625218@naver.com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FBFF53-3DEF-4595-4DFB-2BD122CBD5D3}"/>
              </a:ext>
            </a:extLst>
          </p:cNvPr>
          <p:cNvSpPr/>
          <p:nvPr/>
        </p:nvSpPr>
        <p:spPr>
          <a:xfrm rot="20924085">
            <a:off x="8757860" y="4777167"/>
            <a:ext cx="1303998" cy="130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9C0069-2FEF-ECCC-6A5D-94EEE96C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68" y="6205797"/>
            <a:ext cx="4801016" cy="55630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B042C89-520D-577D-07BD-BFD7D155ACA9}"/>
              </a:ext>
            </a:extLst>
          </p:cNvPr>
          <p:cNvSpPr/>
          <p:nvPr/>
        </p:nvSpPr>
        <p:spPr>
          <a:xfrm>
            <a:off x="7478369" y="2303888"/>
            <a:ext cx="1699920" cy="16999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1D952-574D-5C17-ADC9-383BC2E6CD64}"/>
              </a:ext>
            </a:extLst>
          </p:cNvPr>
          <p:cNvSpPr/>
          <p:nvPr/>
        </p:nvSpPr>
        <p:spPr>
          <a:xfrm rot="929362">
            <a:off x="1731976" y="3525319"/>
            <a:ext cx="2274082" cy="2274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2218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5"/>
                </a:solidFill>
                <a:latin typeface="+mn-ea"/>
              </a:rPr>
              <a:t>Portfolio</a:t>
            </a:r>
            <a:endParaRPr lang="ko-KR" altLang="en-US" sz="7200" b="1" dirty="0" err="1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923431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지원자 강유빈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D04698-2428-3D99-CA37-9C92AD1514A3}"/>
              </a:ext>
            </a:extLst>
          </p:cNvPr>
          <p:cNvSpPr/>
          <p:nvPr/>
        </p:nvSpPr>
        <p:spPr>
          <a:xfrm>
            <a:off x="307182" y="451712"/>
            <a:ext cx="3440800" cy="344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B4EF779-39E0-93C3-BD12-89D393A5BD42}"/>
              </a:ext>
            </a:extLst>
          </p:cNvPr>
          <p:cNvSpPr/>
          <p:nvPr/>
        </p:nvSpPr>
        <p:spPr>
          <a:xfrm rot="20009243">
            <a:off x="7707898" y="512277"/>
            <a:ext cx="3850818" cy="331967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FA2F9F86-5062-E002-925B-39DB6EFFA4CB}"/>
              </a:ext>
            </a:extLst>
          </p:cNvPr>
          <p:cNvSpPr/>
          <p:nvPr/>
        </p:nvSpPr>
        <p:spPr>
          <a:xfrm rot="20009243" flipV="1">
            <a:off x="4002179" y="446652"/>
            <a:ext cx="1817900" cy="156715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592445-272D-2D5E-E1B3-D7ABD52B8B43}"/>
              </a:ext>
            </a:extLst>
          </p:cNvPr>
          <p:cNvSpPr/>
          <p:nvPr/>
        </p:nvSpPr>
        <p:spPr>
          <a:xfrm>
            <a:off x="9874020" y="4662360"/>
            <a:ext cx="1930820" cy="19308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718B154-8DFC-5139-B7FA-8310F006AA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4125" b="34"/>
          <a:stretch/>
        </p:blipFill>
        <p:spPr>
          <a:xfrm>
            <a:off x="4685156" y="5305718"/>
            <a:ext cx="2778239" cy="7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F1B1-AF8F-D946-2BB4-3BBFF1A5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학교생활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EE52C-4EF3-C53E-CAAE-0A6FCDC8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D2CE0E-2BFA-A457-3E8D-9CF2E199EE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8"/>
          <a:stretch/>
        </p:blipFill>
        <p:spPr>
          <a:xfrm>
            <a:off x="442278" y="1708371"/>
            <a:ext cx="3334596" cy="2089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62082DE-2373-1E47-C306-FA5FE138FA12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accent5"/>
                </a:solidFill>
              </a:rPr>
              <a:t>기타활동</a:t>
            </a:r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3DDD0-BA25-5AF4-5859-39EC69BB5DAF}"/>
              </a:ext>
            </a:extLst>
          </p:cNvPr>
          <p:cNvSpPr txBox="1"/>
          <p:nvPr/>
        </p:nvSpPr>
        <p:spPr>
          <a:xfrm>
            <a:off x="3786471" y="1542496"/>
            <a:ext cx="8199790" cy="475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카페 아르바이트</a:t>
            </a:r>
            <a:br>
              <a:rPr lang="en-US" altLang="ko-KR" sz="1600" dirty="0"/>
            </a:br>
            <a:r>
              <a:rPr lang="ko-KR" altLang="en-US" sz="1600" dirty="0"/>
              <a:t>입사 초기 다른 동료보다 메뉴를 만드는 속도가 느려 이를 </a:t>
            </a:r>
            <a:r>
              <a:rPr lang="ko-KR" altLang="en-US" sz="1600" b="1" dirty="0">
                <a:solidFill>
                  <a:srgbClr val="0070C0"/>
                </a:solidFill>
              </a:rPr>
              <a:t>개선하기 위해 퇴근 후에도 레시피를 숙지</a:t>
            </a:r>
            <a:r>
              <a:rPr lang="ko-KR" altLang="en-US" sz="1600" dirty="0"/>
              <a:t>하는 노력을 했습니다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코로나</a:t>
            </a:r>
            <a:r>
              <a:rPr lang="en-US" altLang="ko-KR" sz="1600" dirty="0"/>
              <a:t>19</a:t>
            </a:r>
            <a:r>
              <a:rPr lang="ko-KR" altLang="en-US" sz="1600" dirty="0"/>
              <a:t>로 학교를 못 가는 상황에서 카페 아르바이트는 삶의 활력을 주는 일이었으며 </a:t>
            </a:r>
            <a:r>
              <a:rPr lang="ko-KR" altLang="en-US" sz="1600" b="1" dirty="0">
                <a:solidFill>
                  <a:srgbClr val="0070C0"/>
                </a:solidFill>
              </a:rPr>
              <a:t>노력 할 수록 실력이 향상되는 성취감을 느낄 수 있었습니다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3068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교육 봉사</a:t>
            </a:r>
            <a:br>
              <a:rPr lang="en-US" altLang="ko-KR" sz="1800" dirty="0"/>
            </a:br>
            <a:r>
              <a:rPr lang="en-US" altLang="ko-KR" sz="1600" dirty="0"/>
              <a:t>‘</a:t>
            </a:r>
            <a:r>
              <a:rPr lang="ko-KR" altLang="en-US" sz="1600" dirty="0" err="1"/>
              <a:t>봉림청소년문화의집</a:t>
            </a:r>
            <a:r>
              <a:rPr lang="en-US" altLang="ko-KR" sz="1600" dirty="0"/>
              <a:t>’</a:t>
            </a:r>
            <a:r>
              <a:rPr lang="ko-KR" altLang="en-US" sz="1600" dirty="0"/>
              <a:t>에 교육 봉사를 했습니다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초등학생</a:t>
            </a:r>
            <a:r>
              <a:rPr lang="en-US" altLang="ko-KR" sz="1600" dirty="0"/>
              <a:t>, </a:t>
            </a:r>
            <a:r>
              <a:rPr lang="ko-KR" altLang="en-US" sz="1600" dirty="0"/>
              <a:t>중학생 학생들과 같이 만들기 놀이를 하고 공부를 도와줬습니다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봉사를 통해 학생들에게 좋은 영향을 끼치고 싶어 자신감을 높일 수 있는 말을 해주고 일상적인 이야기를 공감해 주며 </a:t>
            </a:r>
            <a:r>
              <a:rPr lang="ko-KR" altLang="en-US" sz="1600" b="1" dirty="0">
                <a:solidFill>
                  <a:srgbClr val="0070C0"/>
                </a:solidFill>
              </a:rPr>
              <a:t>소통하는 경험</a:t>
            </a:r>
            <a:r>
              <a:rPr lang="ko-KR" altLang="en-US" sz="1600" dirty="0"/>
              <a:t>을</a:t>
            </a:r>
            <a:r>
              <a:rPr lang="ko-KR" altLang="en-US" sz="1600" b="1" dirty="0"/>
              <a:t> </a:t>
            </a:r>
            <a:r>
              <a:rPr lang="ko-KR" altLang="en-US" sz="1600" dirty="0"/>
              <a:t>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0" name="그래픽 19" descr="운송 단색으로 채워진">
            <a:extLst>
              <a:ext uri="{FF2B5EF4-FFF2-40B4-BE49-F238E27FC236}">
                <a16:creationId xmlns:a16="http://schemas.microsoft.com/office/drawing/2014/main" id="{68108487-6DB4-2610-7A9E-4249A76B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932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A98E9F8-6D63-3F2F-444E-7981E38D85CC}"/>
              </a:ext>
            </a:extLst>
          </p:cNvPr>
          <p:cNvSpPr/>
          <p:nvPr/>
        </p:nvSpPr>
        <p:spPr>
          <a:xfrm rot="11594601" flipV="1">
            <a:off x="5284285" y="4307218"/>
            <a:ext cx="1817900" cy="156715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FBFF53-3DEF-4595-4DFB-2BD122CBD5D3}"/>
              </a:ext>
            </a:extLst>
          </p:cNvPr>
          <p:cNvSpPr/>
          <p:nvPr/>
        </p:nvSpPr>
        <p:spPr>
          <a:xfrm rot="20924085">
            <a:off x="8757860" y="4777167"/>
            <a:ext cx="1303998" cy="130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042C89-520D-577D-07BD-BFD7D155ACA9}"/>
              </a:ext>
            </a:extLst>
          </p:cNvPr>
          <p:cNvSpPr/>
          <p:nvPr/>
        </p:nvSpPr>
        <p:spPr>
          <a:xfrm>
            <a:off x="7257520" y="87047"/>
            <a:ext cx="2152339" cy="22138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1D952-574D-5C17-ADC9-383BC2E6CD64}"/>
              </a:ext>
            </a:extLst>
          </p:cNvPr>
          <p:cNvSpPr/>
          <p:nvPr/>
        </p:nvSpPr>
        <p:spPr>
          <a:xfrm rot="1376187">
            <a:off x="1001093" y="3521802"/>
            <a:ext cx="2274082" cy="2274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7176" y="2854892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4472C4"/>
                </a:solidFill>
                <a:latin typeface="+mn-ea"/>
              </a:rPr>
              <a:t>지원동기</a:t>
            </a:r>
            <a:endParaRPr lang="ko-KR" altLang="en-US" sz="72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D04698-2428-3D99-CA37-9C92AD1514A3}"/>
              </a:ext>
            </a:extLst>
          </p:cNvPr>
          <p:cNvSpPr/>
          <p:nvPr/>
        </p:nvSpPr>
        <p:spPr>
          <a:xfrm>
            <a:off x="118054" y="522088"/>
            <a:ext cx="3440800" cy="344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B4EF779-39E0-93C3-BD12-89D393A5BD42}"/>
              </a:ext>
            </a:extLst>
          </p:cNvPr>
          <p:cNvSpPr/>
          <p:nvPr/>
        </p:nvSpPr>
        <p:spPr>
          <a:xfrm rot="20009243">
            <a:off x="7707898" y="512277"/>
            <a:ext cx="3850818" cy="331967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FA2F9F86-5062-E002-925B-39DB6EFFA4CB}"/>
              </a:ext>
            </a:extLst>
          </p:cNvPr>
          <p:cNvSpPr/>
          <p:nvPr/>
        </p:nvSpPr>
        <p:spPr>
          <a:xfrm rot="13869470" flipV="1">
            <a:off x="4059861" y="175957"/>
            <a:ext cx="1817900" cy="156715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592445-272D-2D5E-E1B3-D7ABD52B8B43}"/>
              </a:ext>
            </a:extLst>
          </p:cNvPr>
          <p:cNvSpPr/>
          <p:nvPr/>
        </p:nvSpPr>
        <p:spPr>
          <a:xfrm>
            <a:off x="9874020" y="4662360"/>
            <a:ext cx="1930820" cy="19308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C917DE-0D36-BA53-3E8A-6709C0732E92}"/>
              </a:ext>
            </a:extLst>
          </p:cNvPr>
          <p:cNvSpPr/>
          <p:nvPr/>
        </p:nvSpPr>
        <p:spPr>
          <a:xfrm rot="18686342">
            <a:off x="4456423" y="4597178"/>
            <a:ext cx="1692463" cy="1638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 descr="운송 단색으로 채워진">
            <a:extLst>
              <a:ext uri="{FF2B5EF4-FFF2-40B4-BE49-F238E27FC236}">
                <a16:creationId xmlns:a16="http://schemas.microsoft.com/office/drawing/2014/main" id="{3869E168-5936-2C30-D14F-4E609140A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7090" y="6151443"/>
            <a:ext cx="446412" cy="44641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7F577B-3803-54F1-8A7C-B778F3999B59}"/>
              </a:ext>
            </a:extLst>
          </p:cNvPr>
          <p:cNvGrpSpPr/>
          <p:nvPr/>
        </p:nvGrpSpPr>
        <p:grpSpPr>
          <a:xfrm>
            <a:off x="12236303" y="5407221"/>
            <a:ext cx="1043736" cy="1139188"/>
            <a:chOff x="11263179" y="5407221"/>
            <a:chExt cx="1043736" cy="1139188"/>
          </a:xfrm>
        </p:grpSpPr>
        <p:pic>
          <p:nvPicPr>
            <p:cNvPr id="34" name="그래픽 33" descr="건물 윤곽선">
              <a:extLst>
                <a:ext uri="{FF2B5EF4-FFF2-40B4-BE49-F238E27FC236}">
                  <a16:creationId xmlns:a16="http://schemas.microsoft.com/office/drawing/2014/main" id="{6CB7C249-2352-C566-9DDA-8D0051B65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2515" y="5632009"/>
              <a:ext cx="914400" cy="914400"/>
            </a:xfrm>
            <a:prstGeom prst="rect">
              <a:avLst/>
            </a:prstGeom>
          </p:spPr>
        </p:pic>
        <p:pic>
          <p:nvPicPr>
            <p:cNvPr id="35" name="그래픽 34" descr="이진수 단색으로 채워진">
              <a:extLst>
                <a:ext uri="{FF2B5EF4-FFF2-40B4-BE49-F238E27FC236}">
                  <a16:creationId xmlns:a16="http://schemas.microsoft.com/office/drawing/2014/main" id="{6BF9180E-82C3-DD00-D90F-0E618D322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1263179" y="5748318"/>
              <a:ext cx="312924" cy="312924"/>
            </a:xfrm>
            <a:prstGeom prst="rect">
              <a:avLst/>
            </a:prstGeom>
          </p:spPr>
        </p:pic>
        <p:pic>
          <p:nvPicPr>
            <p:cNvPr id="36" name="그래픽 35" descr="클라우드 컴퓨팅 단색으로 채워진">
              <a:extLst>
                <a:ext uri="{FF2B5EF4-FFF2-40B4-BE49-F238E27FC236}">
                  <a16:creationId xmlns:a16="http://schemas.microsoft.com/office/drawing/2014/main" id="{48C8FB4D-A2FB-D676-6BD5-C99435FD4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504817" y="5417942"/>
              <a:ext cx="316224" cy="316224"/>
            </a:xfrm>
            <a:prstGeom prst="rect">
              <a:avLst/>
            </a:prstGeom>
          </p:spPr>
        </p:pic>
        <p:pic>
          <p:nvPicPr>
            <p:cNvPr id="37" name="그래픽 36" descr="데이터베이스 단색으로 채워진">
              <a:extLst>
                <a:ext uri="{FF2B5EF4-FFF2-40B4-BE49-F238E27FC236}">
                  <a16:creationId xmlns:a16="http://schemas.microsoft.com/office/drawing/2014/main" id="{B869051B-781A-A446-6B8A-54CCA8ED5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900510" y="5407221"/>
              <a:ext cx="275060" cy="275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22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디에스엠이정보시스템(주)">
            <a:extLst>
              <a:ext uri="{FF2B5EF4-FFF2-40B4-BE49-F238E27FC236}">
                <a16:creationId xmlns:a16="http://schemas.microsoft.com/office/drawing/2014/main" id="{F2CEB269-8008-F570-6136-65BDCF03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82" y="4946272"/>
            <a:ext cx="46386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363F5A-E1D9-BEB9-6CD1-4CBE7A7C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0C66-51C5-4EEF-8B45-22CD1D70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EDBB75-8D77-21A1-A58B-5891D4407FCC}"/>
              </a:ext>
            </a:extLst>
          </p:cNvPr>
          <p:cNvSpPr txBox="1"/>
          <p:nvPr/>
        </p:nvSpPr>
        <p:spPr>
          <a:xfrm>
            <a:off x="205739" y="948067"/>
            <a:ext cx="11757659" cy="262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DSME </a:t>
            </a:r>
            <a:r>
              <a:rPr lang="ko-KR" altLang="en-US" sz="1600" dirty="0"/>
              <a:t>정보시스템을 알게 된 후 </a:t>
            </a:r>
            <a:r>
              <a:rPr lang="en-US" altLang="ko-KR" sz="1600" b="1" dirty="0">
                <a:solidFill>
                  <a:srgbClr val="0070C0"/>
                </a:solidFill>
              </a:rPr>
              <a:t>‘</a:t>
            </a:r>
            <a:r>
              <a:rPr lang="ko-KR" altLang="en-US" sz="1600" b="1" dirty="0">
                <a:solidFill>
                  <a:srgbClr val="0070C0"/>
                </a:solidFill>
              </a:rPr>
              <a:t>열린 소통을 통해 창조하며 도전하는 인재</a:t>
            </a:r>
            <a:r>
              <a:rPr lang="en-US" altLang="ko-KR" sz="1600" b="1" dirty="0">
                <a:solidFill>
                  <a:srgbClr val="0070C0"/>
                </a:solidFill>
              </a:rPr>
              <a:t>’</a:t>
            </a:r>
            <a:r>
              <a:rPr lang="ko-KR" altLang="en-US" sz="1600" dirty="0"/>
              <a:t>라는 인재상을 보게 되었습니다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새로운 분야에 대해 학습하며 알아가고자 하는 모습과 동료들과 어울려 소통하며 적극적인 자세로 업무에 임하고자 하는 </a:t>
            </a:r>
            <a:br>
              <a:rPr lang="en-US" altLang="ko-KR" sz="1600" dirty="0"/>
            </a:br>
            <a:r>
              <a:rPr lang="ko-KR" altLang="en-US" sz="1600" dirty="0"/>
              <a:t>저의 모습이 </a:t>
            </a:r>
            <a:r>
              <a:rPr lang="en-US" altLang="ko-KR" sz="1600" dirty="0"/>
              <a:t>DSME </a:t>
            </a:r>
            <a:r>
              <a:rPr lang="ko-KR" altLang="en-US" sz="1600" dirty="0"/>
              <a:t>정보시스템과 잘 어울린다고 생각했습니다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/>
              <a:t>또한 대우조선해양이 </a:t>
            </a:r>
            <a:r>
              <a:rPr lang="ko-KR" altLang="en-US" sz="1600" dirty="0"/>
              <a:t>디지털 전환을 통해 미래지향적인 조선업계로 변화해 나아가는 과정에서 </a:t>
            </a:r>
            <a:r>
              <a:rPr lang="en-US" altLang="ko-KR" sz="1600" dirty="0"/>
              <a:t>AI,</a:t>
            </a:r>
            <a:r>
              <a:rPr lang="ko-KR" altLang="en-US" sz="1600" dirty="0"/>
              <a:t> 빅데이터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등의 </a:t>
            </a:r>
            <a:r>
              <a:rPr lang="en-US" altLang="ko-KR" sz="1600" b="1" dirty="0">
                <a:solidFill>
                  <a:srgbClr val="0070C0"/>
                </a:solidFill>
              </a:rPr>
              <a:t>IT</a:t>
            </a:r>
            <a:r>
              <a:rPr lang="ko-KR" altLang="en-US" sz="1600" b="1" dirty="0">
                <a:solidFill>
                  <a:srgbClr val="0070C0"/>
                </a:solidFill>
              </a:rPr>
              <a:t> 기술로 기업 발전에 기여하고 싶습니다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항상 밝은 모습을 잃지 않고 적극적인 자세로 임하겠습니다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0329D-EA50-F45C-AA4E-092C5AA36305}"/>
              </a:ext>
            </a:extLst>
          </p:cNvPr>
          <p:cNvSpPr txBox="1"/>
          <p:nvPr/>
        </p:nvSpPr>
        <p:spPr>
          <a:xfrm>
            <a:off x="672270" y="4206165"/>
            <a:ext cx="2338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#</a:t>
            </a:r>
            <a:r>
              <a:rPr lang="ko-KR" altLang="en-US" sz="2000" b="1" dirty="0">
                <a:solidFill>
                  <a:srgbClr val="0070C0"/>
                </a:solidFill>
              </a:rPr>
              <a:t>조선</a:t>
            </a:r>
            <a:r>
              <a:rPr lang="en-US" altLang="ko-KR" sz="2000" b="1" dirty="0">
                <a:solidFill>
                  <a:srgbClr val="0070C0"/>
                </a:solidFill>
              </a:rPr>
              <a:t>_4</a:t>
            </a:r>
            <a:r>
              <a:rPr lang="ko-KR" altLang="en-US" sz="2000" b="1" dirty="0" err="1">
                <a:solidFill>
                  <a:srgbClr val="0070C0"/>
                </a:solidFill>
              </a:rPr>
              <a:t>차산업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en-US" altLang="ko-KR" sz="2000" b="1" dirty="0">
                <a:solidFill>
                  <a:srgbClr val="0070C0"/>
                </a:solidFill>
              </a:rPr>
              <a:t>#</a:t>
            </a:r>
            <a:r>
              <a:rPr lang="ko-KR" altLang="en-US" sz="2000" b="1" dirty="0">
                <a:solidFill>
                  <a:srgbClr val="0070C0"/>
                </a:solidFill>
              </a:rPr>
              <a:t>조선</a:t>
            </a:r>
            <a:r>
              <a:rPr lang="en-US" altLang="ko-KR" sz="2000" b="1" dirty="0">
                <a:solidFill>
                  <a:srgbClr val="0070C0"/>
                </a:solidFill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</a:rPr>
              <a:t>디지털전환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en-US" altLang="ko-KR" sz="2000" b="1" dirty="0">
                <a:solidFill>
                  <a:srgbClr val="0070C0"/>
                </a:solidFill>
              </a:rPr>
              <a:t>#AI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#</a:t>
            </a:r>
            <a:r>
              <a:rPr lang="ko-KR" altLang="en-US" sz="2000" b="1" dirty="0">
                <a:solidFill>
                  <a:srgbClr val="0070C0"/>
                </a:solidFill>
              </a:rPr>
              <a:t>데이터베이스</a:t>
            </a:r>
            <a:br>
              <a:rPr lang="en-US" altLang="ko-KR" sz="2000" b="1" dirty="0">
                <a:solidFill>
                  <a:srgbClr val="0070C0"/>
                </a:solidFill>
              </a:rPr>
            </a:br>
            <a:r>
              <a:rPr lang="en-US" altLang="ko-KR" sz="2000" b="1" dirty="0">
                <a:solidFill>
                  <a:srgbClr val="0070C0"/>
                </a:solidFill>
              </a:rPr>
              <a:t>#</a:t>
            </a:r>
            <a:r>
              <a:rPr lang="ko-KR" altLang="en-US" sz="2000" b="1" dirty="0">
                <a:solidFill>
                  <a:srgbClr val="0070C0"/>
                </a:solidFill>
              </a:rPr>
              <a:t>빅데이터</a:t>
            </a:r>
            <a:endParaRPr lang="en-US" altLang="ko-KR" sz="2000" b="1" dirty="0">
              <a:solidFill>
                <a:srgbClr val="0070C0"/>
              </a:solidFill>
            </a:endParaRPr>
          </a:p>
        </p:txBody>
      </p:sp>
      <p:pic>
        <p:nvPicPr>
          <p:cNvPr id="26" name="그래픽 25" descr="운송 단색으로 채워진">
            <a:extLst>
              <a:ext uri="{FF2B5EF4-FFF2-40B4-BE49-F238E27FC236}">
                <a16:creationId xmlns:a16="http://schemas.microsoft.com/office/drawing/2014/main" id="{EC69EDED-FD60-859E-5B71-E705561BA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4248" y="6151443"/>
            <a:ext cx="446412" cy="446412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5F0B01D-2442-2521-22A6-4B7BB65B8E19}"/>
              </a:ext>
            </a:extLst>
          </p:cNvPr>
          <p:cNvGrpSpPr/>
          <p:nvPr/>
        </p:nvGrpSpPr>
        <p:grpSpPr>
          <a:xfrm>
            <a:off x="11699407" y="5407221"/>
            <a:ext cx="1043736" cy="1139188"/>
            <a:chOff x="11263179" y="5407221"/>
            <a:chExt cx="1043736" cy="1139188"/>
          </a:xfrm>
        </p:grpSpPr>
        <p:pic>
          <p:nvPicPr>
            <p:cNvPr id="29" name="그래픽 28" descr="건물 윤곽선">
              <a:extLst>
                <a:ext uri="{FF2B5EF4-FFF2-40B4-BE49-F238E27FC236}">
                  <a16:creationId xmlns:a16="http://schemas.microsoft.com/office/drawing/2014/main" id="{9062854A-1E3E-13E7-3EAA-7CE4A7A9A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2515" y="5632009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이진수 단색으로 채워진">
              <a:extLst>
                <a:ext uri="{FF2B5EF4-FFF2-40B4-BE49-F238E27FC236}">
                  <a16:creationId xmlns:a16="http://schemas.microsoft.com/office/drawing/2014/main" id="{D2079B3C-0B36-ECDC-CC26-0A5EA468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1263179" y="5748318"/>
              <a:ext cx="312924" cy="312924"/>
            </a:xfrm>
            <a:prstGeom prst="rect">
              <a:avLst/>
            </a:prstGeom>
          </p:spPr>
        </p:pic>
        <p:pic>
          <p:nvPicPr>
            <p:cNvPr id="31" name="그래픽 30" descr="클라우드 컴퓨팅 단색으로 채워진">
              <a:extLst>
                <a:ext uri="{FF2B5EF4-FFF2-40B4-BE49-F238E27FC236}">
                  <a16:creationId xmlns:a16="http://schemas.microsoft.com/office/drawing/2014/main" id="{9B4D3E1C-E303-B318-FDB3-11F85119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504817" y="5417942"/>
              <a:ext cx="316224" cy="316224"/>
            </a:xfrm>
            <a:prstGeom prst="rect">
              <a:avLst/>
            </a:prstGeom>
          </p:spPr>
        </p:pic>
        <p:pic>
          <p:nvPicPr>
            <p:cNvPr id="32" name="그래픽 31" descr="데이터베이스 단색으로 채워진">
              <a:extLst>
                <a:ext uri="{FF2B5EF4-FFF2-40B4-BE49-F238E27FC236}">
                  <a16:creationId xmlns:a16="http://schemas.microsoft.com/office/drawing/2014/main" id="{ED04088D-D4A4-5120-760E-1524CEA5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900510" y="5407221"/>
              <a:ext cx="275060" cy="275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30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F01BB245-7536-E775-0B72-0995E994F457}"/>
              </a:ext>
            </a:extLst>
          </p:cNvPr>
          <p:cNvGrpSpPr/>
          <p:nvPr/>
        </p:nvGrpSpPr>
        <p:grpSpPr>
          <a:xfrm>
            <a:off x="11263179" y="5407221"/>
            <a:ext cx="1043736" cy="1139188"/>
            <a:chOff x="11263179" y="5407221"/>
            <a:chExt cx="1043736" cy="1139188"/>
          </a:xfrm>
        </p:grpSpPr>
        <p:pic>
          <p:nvPicPr>
            <p:cNvPr id="63" name="그래픽 62" descr="건물 윤곽선">
              <a:extLst>
                <a:ext uri="{FF2B5EF4-FFF2-40B4-BE49-F238E27FC236}">
                  <a16:creationId xmlns:a16="http://schemas.microsoft.com/office/drawing/2014/main" id="{D2A26B38-B7A0-DF51-02A3-6FFC3BB1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2515" y="5632009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이진수 단색으로 채워진">
              <a:extLst>
                <a:ext uri="{FF2B5EF4-FFF2-40B4-BE49-F238E27FC236}">
                  <a16:creationId xmlns:a16="http://schemas.microsoft.com/office/drawing/2014/main" id="{F3CF3A03-02D9-9808-A1B9-E9B86B92D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263179" y="5748318"/>
              <a:ext cx="312924" cy="312924"/>
            </a:xfrm>
            <a:prstGeom prst="rect">
              <a:avLst/>
            </a:prstGeom>
          </p:spPr>
        </p:pic>
        <p:pic>
          <p:nvPicPr>
            <p:cNvPr id="26" name="그래픽 25" descr="클라우드 컴퓨팅 단색으로 채워진">
              <a:extLst>
                <a:ext uri="{FF2B5EF4-FFF2-40B4-BE49-F238E27FC236}">
                  <a16:creationId xmlns:a16="http://schemas.microsoft.com/office/drawing/2014/main" id="{CA44BAF1-F430-2B75-0FFF-0519068B9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04817" y="5417942"/>
              <a:ext cx="316224" cy="316224"/>
            </a:xfrm>
            <a:prstGeom prst="rect">
              <a:avLst/>
            </a:prstGeom>
          </p:spPr>
        </p:pic>
        <p:pic>
          <p:nvPicPr>
            <p:cNvPr id="65" name="그래픽 64" descr="데이터베이스 단색으로 채워진">
              <a:extLst>
                <a:ext uri="{FF2B5EF4-FFF2-40B4-BE49-F238E27FC236}">
                  <a16:creationId xmlns:a16="http://schemas.microsoft.com/office/drawing/2014/main" id="{9EA76914-594C-3296-45EB-12C9C062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00510" y="5407221"/>
              <a:ext cx="275060" cy="275058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BA073-6FA0-B127-943E-064C428C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31997-5956-D5D3-832C-98ED8AC19FA6}"/>
              </a:ext>
            </a:extLst>
          </p:cNvPr>
          <p:cNvSpPr txBox="1"/>
          <p:nvPr/>
        </p:nvSpPr>
        <p:spPr>
          <a:xfrm>
            <a:off x="3424331" y="1723005"/>
            <a:ext cx="49172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solidFill>
                  <a:srgbClr val="4472C4"/>
                </a:solidFill>
              </a:rPr>
              <a:t>Q&amp;A</a:t>
            </a:r>
            <a:endParaRPr lang="ko-KR" altLang="en-US" sz="16600" b="1" dirty="0">
              <a:solidFill>
                <a:srgbClr val="4472C4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C6AC2-A257-7DB0-DC70-204E7D904DDA}"/>
              </a:ext>
            </a:extLst>
          </p:cNvPr>
          <p:cNvSpPr/>
          <p:nvPr/>
        </p:nvSpPr>
        <p:spPr>
          <a:xfrm>
            <a:off x="121298" y="718457"/>
            <a:ext cx="11924522" cy="121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운송 단색으로 채워진">
            <a:extLst>
              <a:ext uri="{FF2B5EF4-FFF2-40B4-BE49-F238E27FC236}">
                <a16:creationId xmlns:a16="http://schemas.microsoft.com/office/drawing/2014/main" id="{661EB0A6-CA3C-7C05-34F1-8E60F5830E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91407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8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ED417-BE73-EC1D-C5FC-AEA30281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lato"/>
              </a:rPr>
              <a:t>자기소개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E62A-839B-8BEC-2732-3F2A875E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916814"/>
            <a:ext cx="10374572" cy="5666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  <a:cs typeface="lato"/>
              </a:rPr>
              <a:t>이름</a:t>
            </a:r>
            <a:br>
              <a:rPr lang="en-US" altLang="ko-KR" sz="2000" dirty="0">
                <a:cs typeface="lato"/>
              </a:rPr>
            </a:br>
            <a:r>
              <a:rPr lang="ko-KR" altLang="en-US" sz="1600" b="1" dirty="0">
                <a:cs typeface="lato"/>
              </a:rPr>
              <a:t>강유빈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  <a:cs typeface="lato"/>
              </a:rPr>
              <a:t>학력</a:t>
            </a:r>
            <a:r>
              <a:rPr lang="en-US" altLang="ko-KR" sz="2000" dirty="0">
                <a:solidFill>
                  <a:srgbClr val="030687"/>
                </a:solidFill>
                <a:cs typeface="lato"/>
              </a:rPr>
              <a:t> </a:t>
            </a:r>
            <a:br>
              <a:rPr lang="en-US" altLang="ko-KR" sz="2000" dirty="0">
                <a:cs typeface="lato"/>
              </a:rPr>
            </a:br>
            <a:r>
              <a:rPr lang="ko-KR" altLang="en-US" sz="1600" b="1" dirty="0">
                <a:cs typeface="lato"/>
              </a:rPr>
              <a:t>창원대학교 컴퓨터공학과 </a:t>
            </a:r>
            <a:r>
              <a:rPr lang="en-US" altLang="ko-KR" sz="1600" b="1" dirty="0">
                <a:cs typeface="lato"/>
              </a:rPr>
              <a:t>(2023</a:t>
            </a:r>
            <a:r>
              <a:rPr lang="ko-KR" altLang="en-US" sz="1600" b="1" dirty="0">
                <a:cs typeface="lato"/>
              </a:rPr>
              <a:t>년</a:t>
            </a:r>
            <a:r>
              <a:rPr lang="en-US" altLang="ko-KR" sz="1600" b="1" dirty="0">
                <a:cs typeface="lato"/>
              </a:rPr>
              <a:t> 2</a:t>
            </a:r>
            <a:r>
              <a:rPr lang="ko-KR" altLang="en-US" sz="1600" b="1" dirty="0">
                <a:cs typeface="lato"/>
              </a:rPr>
              <a:t>월 졸업예정</a:t>
            </a:r>
            <a:r>
              <a:rPr lang="en-US" altLang="ko-KR" sz="1600" b="1" dirty="0">
                <a:cs typeface="lato"/>
              </a:rPr>
              <a:t>)</a:t>
            </a:r>
            <a:endParaRPr lang="en-US" altLang="ko-KR" sz="2000" b="1" dirty="0">
              <a:cs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  <a:cs typeface="lato"/>
              </a:rPr>
              <a:t>이메일</a:t>
            </a: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cs typeface="lato"/>
              </a:rPr>
              <a:t> </a:t>
            </a:r>
            <a:br>
              <a:rPr lang="en-US" altLang="ko-KR" sz="2000" dirty="0">
                <a:cs typeface="lato"/>
              </a:rPr>
            </a:br>
            <a:r>
              <a:rPr lang="en-US" altLang="ko-KR" sz="1600" b="1" dirty="0">
                <a:cs typeface="lato"/>
                <a:hlinkClick r:id="rId3"/>
              </a:rPr>
              <a:t>b625218@naver.com</a:t>
            </a:r>
            <a:endParaRPr lang="en-US" altLang="ko-KR" sz="1600" b="1" dirty="0">
              <a:cs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  <a:cs typeface="lato"/>
              </a:rPr>
              <a:t>기술</a:t>
            </a:r>
            <a:br>
              <a:rPr lang="en-US" altLang="ko-KR" sz="2000" b="1" dirty="0">
                <a:solidFill>
                  <a:srgbClr val="030687"/>
                </a:solidFill>
                <a:cs typeface="lato"/>
              </a:rPr>
            </a:br>
            <a:r>
              <a:rPr lang="en-US" altLang="ko-KR" sz="1600" dirty="0">
                <a:solidFill>
                  <a:srgbClr val="3B3B3B"/>
                </a:solidFill>
                <a:cs typeface="lato"/>
              </a:rPr>
              <a:t>- Language: C, Java, python </a:t>
            </a:r>
            <a:br>
              <a:rPr lang="en-US" altLang="ko-KR" sz="1600" dirty="0">
                <a:solidFill>
                  <a:srgbClr val="3B3B3B"/>
                </a:solidFill>
                <a:cs typeface="lato"/>
              </a:rPr>
            </a:br>
            <a:r>
              <a:rPr lang="en-US" altLang="ko-KR" sz="1600" dirty="0">
                <a:solidFill>
                  <a:srgbClr val="3B3B3B"/>
                </a:solidFill>
                <a:cs typeface="lato"/>
              </a:rPr>
              <a:t>- Infra &amp; Database: AWS, MySQL, Oracle</a:t>
            </a:r>
            <a:br>
              <a:rPr lang="en-US" altLang="ko-KR" sz="1600" dirty="0">
                <a:solidFill>
                  <a:srgbClr val="3B3B3B"/>
                </a:solidFill>
                <a:cs typeface="lato"/>
              </a:rPr>
            </a:br>
            <a:r>
              <a:rPr lang="en-US" altLang="ko-KR" sz="1600" dirty="0">
                <a:solidFill>
                  <a:srgbClr val="3B3B3B"/>
                </a:solidFill>
                <a:cs typeface="lato"/>
              </a:rPr>
              <a:t>- Tools: Visual Code, Eclipse, Visual Studio, Git</a:t>
            </a:r>
            <a:br>
              <a:rPr lang="en-US" altLang="ko-KR" sz="1600" dirty="0">
                <a:solidFill>
                  <a:srgbClr val="3B3B3B"/>
                </a:solidFill>
                <a:cs typeface="lato"/>
              </a:rPr>
            </a:br>
            <a:r>
              <a:rPr lang="en-US" altLang="ko-KR" sz="1600" dirty="0">
                <a:solidFill>
                  <a:srgbClr val="3B3B3B"/>
                </a:solidFill>
                <a:cs typeface="lato"/>
              </a:rPr>
              <a:t>- OS: Ubuntu</a:t>
            </a:r>
            <a:endParaRPr lang="en-US" altLang="ko-KR" sz="2800" b="1" dirty="0">
              <a:solidFill>
                <a:srgbClr val="030687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CA57D-F67C-D3A1-3B61-E5E5BFCE6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F02636-0ADE-4524-44CC-83A3234BC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979999"/>
            <a:ext cx="1583303" cy="2111070"/>
          </a:xfrm>
          <a:prstGeom prst="rect">
            <a:avLst/>
          </a:prstGeom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4CC7B-4734-6C5D-0EBA-7748643A05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72" y="2231506"/>
            <a:ext cx="2274327" cy="2394987"/>
          </a:xfrm>
          <a:prstGeom prst="rect">
            <a:avLst/>
          </a:prstGeom>
        </p:spPr>
      </p:pic>
      <p:pic>
        <p:nvPicPr>
          <p:cNvPr id="32" name="그래픽 31" descr="운송 단색으로 채워진">
            <a:extLst>
              <a:ext uri="{FF2B5EF4-FFF2-40B4-BE49-F238E27FC236}">
                <a16:creationId xmlns:a16="http://schemas.microsoft.com/office/drawing/2014/main" id="{FD528DC2-73A0-63C7-7DE3-6CA92499B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668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ED417-BE73-EC1D-C5FC-AEA30281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lato"/>
              </a:rPr>
              <a:t>자기소개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CA57D-F67C-D3A1-3B61-E5E5BFCE6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087B8C-E91C-08BC-4C0C-E45A927D3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979999"/>
            <a:ext cx="1583303" cy="211107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FB67D-151E-254B-5DF2-F7A56C5AB715}"/>
              </a:ext>
            </a:extLst>
          </p:cNvPr>
          <p:cNvSpPr txBox="1"/>
          <p:nvPr/>
        </p:nvSpPr>
        <p:spPr>
          <a:xfrm>
            <a:off x="1789043" y="868027"/>
            <a:ext cx="10374572" cy="55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성격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>
                <a:solidFill>
                  <a:srgbClr val="3B3B3B"/>
                </a:solidFill>
              </a:rPr>
              <a:t>MBTI: </a:t>
            </a:r>
            <a:r>
              <a:rPr lang="en-US" altLang="ko-KR" sz="1600" b="1" dirty="0">
                <a:solidFill>
                  <a:srgbClr val="0070C0"/>
                </a:solidFill>
              </a:rPr>
              <a:t>ESFJ</a:t>
            </a:r>
            <a:r>
              <a:rPr lang="en-US" altLang="ko-KR" sz="1600" dirty="0">
                <a:solidFill>
                  <a:srgbClr val="3B3B3B"/>
                </a:solidFill>
              </a:rPr>
              <a:t>, </a:t>
            </a:r>
            <a:r>
              <a:rPr lang="ko-KR" altLang="en-US" sz="1600" dirty="0">
                <a:solidFill>
                  <a:srgbClr val="3B3B3B"/>
                </a:solidFill>
              </a:rPr>
              <a:t>사교적인 외교관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1600" dirty="0"/>
              <a:t>낯선 </a:t>
            </a:r>
            <a:r>
              <a:rPr lang="ko-KR" altLang="en-US" sz="1600" dirty="0">
                <a:solidFill>
                  <a:srgbClr val="3B3B3B"/>
                </a:solidFill>
              </a:rPr>
              <a:t>사람에게 먼저 다가가 분위기를 좋게 만들며 </a:t>
            </a:r>
            <a:r>
              <a:rPr lang="ko-KR" altLang="en-US" sz="1600" dirty="0"/>
              <a:t>어른들께 항상 웃는 얼굴로 예의 있게 행동합니다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긍정적인 생각</a:t>
            </a:r>
            <a:r>
              <a:rPr lang="ko-KR" altLang="en-US" sz="1600" dirty="0"/>
              <a:t>을 가지고 있으며 </a:t>
            </a:r>
            <a:r>
              <a:rPr lang="ko-KR" altLang="en-US" sz="1600" b="1" dirty="0">
                <a:solidFill>
                  <a:srgbClr val="0070C0"/>
                </a:solidFill>
              </a:rPr>
              <a:t>사회성 좋다</a:t>
            </a:r>
            <a:r>
              <a:rPr lang="ko-KR" altLang="en-US" sz="1600" dirty="0"/>
              <a:t>는</a:t>
            </a:r>
            <a:r>
              <a:rPr lang="ko-KR" altLang="en-US" sz="1600" b="1" dirty="0"/>
              <a:t> </a:t>
            </a:r>
            <a:r>
              <a:rPr lang="ko-KR" altLang="en-US" sz="1600" dirty="0"/>
              <a:t>말을 많이 들었습니다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경력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/>
              <a:t>1</a:t>
            </a:r>
            <a:r>
              <a:rPr lang="ko-KR" altLang="en-US" sz="1600" dirty="0"/>
              <a:t>년 </a:t>
            </a:r>
            <a:r>
              <a:rPr lang="en-US" altLang="ko-KR" sz="1600" dirty="0"/>
              <a:t>6</a:t>
            </a:r>
            <a:r>
              <a:rPr lang="ko-KR" altLang="en-US" sz="1600" dirty="0"/>
              <a:t>개월 간 카페 아르바이트를 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일에 관한 문제점을 </a:t>
            </a:r>
            <a:r>
              <a:rPr lang="ko-KR" altLang="en-US" sz="1600" dirty="0" err="1"/>
              <a:t>동료들과의</a:t>
            </a:r>
            <a:r>
              <a:rPr lang="ko-KR" altLang="en-US" sz="1600" dirty="0"/>
              <a:t> 소통을 통해 해결해 나아갔습니다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위기상황에서 동료들과 의견을 나누며 협동적인 방법으로 극복하는 인재</a:t>
            </a:r>
            <a:r>
              <a:rPr lang="ko-KR" altLang="en-US" sz="1600" dirty="0"/>
              <a:t>가 되겠습니다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성장과정</a:t>
            </a:r>
            <a:br>
              <a:rPr lang="en-US" altLang="ko-KR" sz="2000" dirty="0">
                <a:solidFill>
                  <a:srgbClr val="030687"/>
                </a:solidFill>
              </a:rPr>
            </a:br>
            <a:r>
              <a:rPr lang="ko-KR" altLang="en-US" sz="1600" dirty="0"/>
              <a:t>고등학생 때는 집단의 리더보다 조력자의 역할을 도맡아 했지만 대학생이 된 후 스스로에 대한 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자신감을 높이고 영향력이 있는 사람</a:t>
            </a:r>
            <a:r>
              <a:rPr lang="ko-KR" altLang="en-US" sz="1600" dirty="0"/>
              <a:t>이 되고 싶어 </a:t>
            </a:r>
            <a:r>
              <a:rPr lang="en-US" altLang="ko-KR" sz="1600" dirty="0"/>
              <a:t>1</a:t>
            </a:r>
            <a:r>
              <a:rPr lang="ko-KR" altLang="en-US" sz="1600" dirty="0"/>
              <a:t>학년 부과대를 지원했습니다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학과 행사를 진행하며 집단을 대표하는 </a:t>
            </a:r>
            <a:r>
              <a:rPr lang="ko-KR" altLang="en-US" sz="1600" b="1" dirty="0">
                <a:solidFill>
                  <a:srgbClr val="0070C0"/>
                </a:solidFill>
              </a:rPr>
              <a:t>리더의 책임감과 부담감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정직함을 알게 되었습니다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리더의 자세와 조력자의 자세를 경험해 본 저는</a:t>
            </a:r>
            <a:r>
              <a:rPr lang="en-US" altLang="ko-KR" sz="1600" dirty="0"/>
              <a:t> </a:t>
            </a:r>
            <a:r>
              <a:rPr lang="ko-KR" altLang="en-US" sz="1600" dirty="0"/>
              <a:t>두 가지를 다 고려하여 </a:t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0070C0"/>
                </a:solidFill>
              </a:rPr>
              <a:t>성실하고 책임감 있으며 열정적인 자세를 가지고 일하는 인재가 되겠습니다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  <a:endParaRPr lang="en-US" altLang="ko-KR" sz="1600" b="1" dirty="0">
              <a:solidFill>
                <a:srgbClr val="0070C0"/>
              </a:solidFill>
              <a:cs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6" name="그래픽 15" descr="운송 단색으로 채워진">
            <a:extLst>
              <a:ext uri="{FF2B5EF4-FFF2-40B4-BE49-F238E27FC236}">
                <a16:creationId xmlns:a16="http://schemas.microsoft.com/office/drawing/2014/main" id="{A4E54443-79AF-2285-95BB-947BB5D05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9826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63F5A-E1D9-BEB9-6CD1-4CBE7A7C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 수업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0C66-51C5-4EEF-8B45-22CD1D70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A3E8418-6EEE-C9C2-2903-D49B4320C07F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accent5"/>
                </a:solidFill>
                <a:cs typeface="lato"/>
              </a:rPr>
              <a:t>성적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5EBD747-F280-B1C1-3960-E28580A0C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942490"/>
              </p:ext>
            </p:extLst>
          </p:nvPr>
        </p:nvGraphicFramePr>
        <p:xfrm>
          <a:off x="6260424" y="2280964"/>
          <a:ext cx="5104262" cy="379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10B1416-C4D1-94FA-B475-DC54675E0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29323"/>
              </p:ext>
            </p:extLst>
          </p:nvPr>
        </p:nvGraphicFramePr>
        <p:xfrm>
          <a:off x="441711" y="2037876"/>
          <a:ext cx="5654289" cy="446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286B5F3A-4786-A7D8-8DD1-3E9A2223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2" y="1477964"/>
            <a:ext cx="1541986" cy="48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  <a:cs typeface="lato"/>
              </a:rPr>
              <a:t>전공 성적</a:t>
            </a:r>
            <a:endParaRPr lang="ko-KR" altLang="en-US" sz="1600" b="1" dirty="0">
              <a:cs typeface="lato"/>
            </a:endParaRP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430E3F07-E027-3EF6-AC15-DFFB310EED38}"/>
              </a:ext>
            </a:extLst>
          </p:cNvPr>
          <p:cNvSpPr txBox="1">
            <a:spLocks/>
          </p:cNvSpPr>
          <p:nvPr/>
        </p:nvSpPr>
        <p:spPr>
          <a:xfrm>
            <a:off x="6260424" y="1477474"/>
            <a:ext cx="1907691" cy="87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  <a:cs typeface="lato"/>
              </a:rPr>
              <a:t>전체 성적</a:t>
            </a:r>
            <a:br>
              <a:rPr lang="en-US" altLang="ko-KR" sz="2000" b="1" dirty="0">
                <a:solidFill>
                  <a:srgbClr val="030687"/>
                </a:solidFill>
                <a:cs typeface="lato"/>
              </a:rPr>
            </a:br>
            <a:r>
              <a:rPr lang="en-US" altLang="ko-KR" sz="1600" b="1" dirty="0">
                <a:cs typeface="lato"/>
              </a:rPr>
              <a:t>3.55/4.5</a:t>
            </a:r>
            <a:endParaRPr lang="ko-KR" altLang="en-US" sz="1600" b="1" dirty="0">
              <a:cs typeface="lato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94790A-C1B7-6ADD-A462-7FC20DEED044}"/>
              </a:ext>
            </a:extLst>
          </p:cNvPr>
          <p:cNvSpPr/>
          <p:nvPr/>
        </p:nvSpPr>
        <p:spPr>
          <a:xfrm>
            <a:off x="2103120" y="4783155"/>
            <a:ext cx="165735" cy="5070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E7F08A-FE2D-A17E-0127-E368DEA6830F}"/>
              </a:ext>
            </a:extLst>
          </p:cNvPr>
          <p:cNvSpPr/>
          <p:nvPr/>
        </p:nvSpPr>
        <p:spPr>
          <a:xfrm>
            <a:off x="3547233" y="4788869"/>
            <a:ext cx="165735" cy="84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C82E65-379F-FDA0-234E-25B857E2FD7A}"/>
              </a:ext>
            </a:extLst>
          </p:cNvPr>
          <p:cNvSpPr/>
          <p:nvPr/>
        </p:nvSpPr>
        <p:spPr>
          <a:xfrm rot="5400000">
            <a:off x="9607520" y="5554828"/>
            <a:ext cx="165735" cy="381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운송 단색으로 채워진">
            <a:extLst>
              <a:ext uri="{FF2B5EF4-FFF2-40B4-BE49-F238E27FC236}">
                <a16:creationId xmlns:a16="http://schemas.microsoft.com/office/drawing/2014/main" id="{F3D6DCDF-2039-15F0-1A8D-7BD1F578E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6984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63F5A-E1D9-BEB9-6CD1-4CBE7A7C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 수업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0C66-51C5-4EEF-8B45-22CD1D70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EDBB75-8D77-21A1-A58B-5891D4407FCC}"/>
              </a:ext>
            </a:extLst>
          </p:cNvPr>
          <p:cNvSpPr txBox="1"/>
          <p:nvPr/>
        </p:nvSpPr>
        <p:spPr>
          <a:xfrm>
            <a:off x="471392" y="1498574"/>
            <a:ext cx="11692223" cy="447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알고리즘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1600" dirty="0"/>
              <a:t>의사코드를 통한 </a:t>
            </a:r>
            <a:r>
              <a:rPr lang="ko-KR" altLang="en-US" sz="1600" b="1" dirty="0">
                <a:solidFill>
                  <a:srgbClr val="0070C0"/>
                </a:solidFill>
              </a:rPr>
              <a:t>정렬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탐색 등의 알고리즘에 대해 공부</a:t>
            </a:r>
            <a:r>
              <a:rPr lang="ko-KR" altLang="en-US" sz="1600" dirty="0"/>
              <a:t>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알고리즘의 흐름을 익히고 외우기 위해 빈 종이에 흐름을 직접 그려가며 공부했습니다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데이터베이스언어실습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1600" dirty="0"/>
              <a:t>데이터에 대한 정의</a:t>
            </a:r>
            <a:r>
              <a:rPr lang="en-US" altLang="ko-KR" sz="1600" dirty="0"/>
              <a:t>, </a:t>
            </a:r>
            <a:r>
              <a:rPr lang="ko-KR" altLang="en-US" sz="1600" dirty="0"/>
              <a:t>조작</a:t>
            </a:r>
            <a:r>
              <a:rPr lang="en-US" altLang="ko-KR" sz="1600" dirty="0"/>
              <a:t>, </a:t>
            </a:r>
            <a:r>
              <a:rPr lang="ko-KR" altLang="en-US" sz="1600" dirty="0"/>
              <a:t>제어 기능을 배웠습니다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rgbClr val="0070C0"/>
                </a:solidFill>
              </a:rPr>
              <a:t>Oracle</a:t>
            </a:r>
            <a:r>
              <a:rPr lang="ko-KR" altLang="en-US" sz="1600" b="1" dirty="0">
                <a:solidFill>
                  <a:srgbClr val="0070C0"/>
                </a:solidFill>
              </a:rPr>
              <a:t>을 이용해 쿼리문을 직접 작성</a:t>
            </a:r>
            <a:r>
              <a:rPr lang="ko-KR" altLang="en-US" sz="1600" dirty="0"/>
              <a:t>하여 결과를 도출해내는 실습을 진행했습니다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030687"/>
                </a:solidFill>
              </a:rPr>
              <a:t>데이타통신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1600" dirty="0"/>
              <a:t>과제로 </a:t>
            </a:r>
            <a:r>
              <a:rPr lang="en-US" altLang="ko-KR" sz="1600" dirty="0"/>
              <a:t>Java </a:t>
            </a:r>
            <a:r>
              <a:rPr lang="ko-KR" altLang="en-US" sz="1600" dirty="0"/>
              <a:t>언어를 이용한 서버와 클라이언트의 </a:t>
            </a:r>
            <a:r>
              <a:rPr lang="ko-KR" altLang="en-US" sz="1600" b="1" dirty="0">
                <a:solidFill>
                  <a:srgbClr val="0070C0"/>
                </a:solidFill>
              </a:rPr>
              <a:t>소켓 통신을 구현했습니다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운영체제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1600" dirty="0"/>
              <a:t>학부 생활 중 가장 많은 지식을 얻었던 강의입니다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조별발표를 진행하면서 접했던 개념에 대해 조원들과 적극적으로 질문하며 운영체제에 대한 개념을 확립하기 위해 노력했습니다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R" altLang="en-US" sz="20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FA0C100C-26C5-248C-DB0E-865AF87BF275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accent5"/>
                </a:solidFill>
                <a:cs typeface="lato"/>
              </a:rPr>
              <a:t>기억에 남는 수업</a:t>
            </a:r>
          </a:p>
        </p:txBody>
      </p:sp>
      <p:pic>
        <p:nvPicPr>
          <p:cNvPr id="16" name="그래픽 15" descr="운송 단색으로 채워진">
            <a:extLst>
              <a:ext uri="{FF2B5EF4-FFF2-40B4-BE49-F238E27FC236}">
                <a16:creationId xmlns:a16="http://schemas.microsoft.com/office/drawing/2014/main" id="{EB1B8556-5E62-749B-014E-E4DAFEB1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142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BAB119A-705D-5ABA-63A8-B32599502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34" t="7504" r="32050" b="1394"/>
          <a:stretch/>
        </p:blipFill>
        <p:spPr>
          <a:xfrm>
            <a:off x="1205633" y="2100766"/>
            <a:ext cx="1471578" cy="210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CE21D9-BE50-131C-203B-14523E280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34" t="7504" r="32050" b="1394"/>
          <a:stretch/>
        </p:blipFill>
        <p:spPr>
          <a:xfrm>
            <a:off x="945157" y="1855799"/>
            <a:ext cx="1471578" cy="210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02F1B1-AF8F-D946-2BB4-3BBFF1A5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연구과제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EE52C-4EF3-C53E-CAAE-0A6FCDC8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A0255-DA4E-38FF-FD3B-CDAF1A190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34" t="7504" r="32050" b="1394"/>
          <a:stretch/>
        </p:blipFill>
        <p:spPr>
          <a:xfrm>
            <a:off x="902834" y="1799119"/>
            <a:ext cx="1471578" cy="210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05B92A-4383-AF48-B874-436174482F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7018" r="8679"/>
          <a:stretch/>
        </p:blipFill>
        <p:spPr>
          <a:xfrm>
            <a:off x="861353" y="1742439"/>
            <a:ext cx="1436052" cy="2106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9228CA1-9D0E-9E6E-B29E-573857877050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accent5"/>
                </a:solidFill>
                <a:cs typeface="lato"/>
              </a:rPr>
              <a:t>시간표 기반 일정 관리 애플리케이션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6B041-F8BF-FE45-4311-30040CA85D2C}"/>
              </a:ext>
            </a:extLst>
          </p:cNvPr>
          <p:cNvSpPr txBox="1"/>
          <p:nvPr/>
        </p:nvSpPr>
        <p:spPr>
          <a:xfrm>
            <a:off x="3736825" y="1593753"/>
            <a:ext cx="8426789" cy="51621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프로젝트 동기</a:t>
            </a:r>
            <a:br>
              <a:rPr lang="en-US" altLang="ko-KR" sz="2000" dirty="0"/>
            </a:br>
            <a:r>
              <a:rPr lang="ko-KR" altLang="en-US" sz="1600" dirty="0"/>
              <a:t>바쁜 현대사회에서 시간을 효율적으로 사용하기 위해 계획을 세우는 일은 </a:t>
            </a:r>
            <a:br>
              <a:rPr lang="en-US" altLang="ko-KR" sz="1600" dirty="0"/>
            </a:br>
            <a:r>
              <a:rPr lang="ko-KR" altLang="en-US" sz="1600" dirty="0"/>
              <a:t>강의 시간 뿐 아니라 근로</a:t>
            </a:r>
            <a:r>
              <a:rPr lang="en-US" altLang="ko-KR" sz="1600" dirty="0"/>
              <a:t>, </a:t>
            </a:r>
            <a:r>
              <a:rPr lang="ko-KR" altLang="en-US" sz="1600" dirty="0"/>
              <a:t>봉사 활동 등 </a:t>
            </a:r>
            <a:r>
              <a:rPr lang="ko-KR" altLang="en-US" sz="1600" b="1" dirty="0">
                <a:solidFill>
                  <a:srgbClr val="0070C0"/>
                </a:solidFill>
              </a:rPr>
              <a:t>기타 활동까지 관리하기 위해 설계</a:t>
            </a:r>
            <a:r>
              <a:rPr lang="ko-KR" altLang="en-US" sz="1600" dirty="0"/>
              <a:t>했습니다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프로젝트 어려웠던 점</a:t>
            </a:r>
            <a:b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1600" dirty="0"/>
              <a:t>소프트웨어 설계서를 처음 작성해보는 프로젝트라 </a:t>
            </a:r>
            <a:r>
              <a:rPr lang="ko-KR" altLang="en-US" sz="1600" b="1" dirty="0">
                <a:solidFill>
                  <a:srgbClr val="0070C0"/>
                </a:solidFill>
              </a:rPr>
              <a:t>개발자 입장과 고객 입장에서 문서를 작성하는 것이 익숙하지 않았습니다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프로젝트 </a:t>
            </a:r>
            <a:r>
              <a:rPr lang="ko-KR" altLang="en-US" sz="2000" b="1" dirty="0" err="1">
                <a:solidFill>
                  <a:srgbClr val="030687"/>
                </a:solidFill>
              </a:rPr>
              <a:t>느낀점</a:t>
            </a:r>
            <a:br>
              <a:rPr lang="en-US" altLang="ko-KR" sz="2000" dirty="0"/>
            </a:br>
            <a:r>
              <a:rPr lang="en-US" altLang="ko-KR" sz="1600" b="1" dirty="0">
                <a:solidFill>
                  <a:srgbClr val="0070C0"/>
                </a:solidFill>
              </a:rPr>
              <a:t>#</a:t>
            </a:r>
            <a:r>
              <a:rPr lang="ko-KR" altLang="en-US" sz="1600" b="1" dirty="0">
                <a:solidFill>
                  <a:srgbClr val="0070C0"/>
                </a:solidFill>
              </a:rPr>
              <a:t>폭포수모델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 err="1">
                <a:solidFill>
                  <a:srgbClr val="0070C0"/>
                </a:solidFill>
              </a:rPr>
              <a:t>요구사항변경어려움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#</a:t>
            </a:r>
            <a:r>
              <a:rPr lang="ko-KR" altLang="en-US" sz="1600" b="1" dirty="0">
                <a:solidFill>
                  <a:srgbClr val="0070C0"/>
                </a:solidFill>
              </a:rPr>
              <a:t>애자일방법론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>
                <a:solidFill>
                  <a:srgbClr val="0070C0"/>
                </a:solidFill>
              </a:rPr>
              <a:t>요구사항변경용이 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#</a:t>
            </a:r>
            <a:r>
              <a:rPr lang="ko-KR" altLang="en-US" sz="1600" b="1" dirty="0">
                <a:solidFill>
                  <a:srgbClr val="0070C0"/>
                </a:solidFill>
              </a:rPr>
              <a:t>개발팀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 err="1">
                <a:solidFill>
                  <a:srgbClr val="0070C0"/>
                </a:solidFill>
              </a:rPr>
              <a:t>의사소통중요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#</a:t>
            </a:r>
            <a:r>
              <a:rPr lang="ko-KR" altLang="en-US" sz="1600" b="1" dirty="0">
                <a:solidFill>
                  <a:srgbClr val="0070C0"/>
                </a:solidFill>
              </a:rPr>
              <a:t>설계서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 err="1">
                <a:solidFill>
                  <a:srgbClr val="0070C0"/>
                </a:solidFill>
              </a:rPr>
              <a:t>이해할수있게작성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#3</a:t>
            </a:r>
            <a:r>
              <a:rPr lang="ko-KR" altLang="en-US" sz="1600" b="1" dirty="0">
                <a:solidFill>
                  <a:srgbClr val="0070C0"/>
                </a:solidFill>
              </a:rPr>
              <a:t>개월동안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>
                <a:solidFill>
                  <a:srgbClr val="0070C0"/>
                </a:solidFill>
              </a:rPr>
              <a:t>조별과제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 err="1">
                <a:solidFill>
                  <a:srgbClr val="0070C0"/>
                </a:solidFill>
              </a:rPr>
              <a:t>함께하는작업</a:t>
            </a:r>
            <a:br>
              <a:rPr lang="en-US" altLang="ko-KR" sz="1600" dirty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178DA4-77F3-EC10-0C03-BF75B0D48F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83" t="24000" r="33917" b="28740"/>
          <a:stretch/>
        </p:blipFill>
        <p:spPr>
          <a:xfrm>
            <a:off x="205740" y="4649076"/>
            <a:ext cx="1741018" cy="1424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5E69BE-A35B-C839-361B-457CCB19EE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166" t="42667" r="38334" b="21333"/>
          <a:stretch/>
        </p:blipFill>
        <p:spPr>
          <a:xfrm>
            <a:off x="1972547" y="4720798"/>
            <a:ext cx="1738489" cy="1280160"/>
          </a:xfrm>
          <a:prstGeom prst="rect">
            <a:avLst/>
          </a:prstGeom>
        </p:spPr>
      </p:pic>
      <p:pic>
        <p:nvPicPr>
          <p:cNvPr id="26" name="그래픽 25" descr="운송 단색으로 채워진">
            <a:extLst>
              <a:ext uri="{FF2B5EF4-FFF2-40B4-BE49-F238E27FC236}">
                <a16:creationId xmlns:a16="http://schemas.microsoft.com/office/drawing/2014/main" id="{0F0FF0B4-57C7-4EE6-C997-A233CB881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300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0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F1B1-AF8F-D946-2BB4-3BBFF1A5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0FFC9-E6AF-73D1-5FE3-66F3C29C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cs typeface="lato"/>
              </a:rPr>
              <a:t>뉴스레터 플랫폼 애플리케이션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EE52C-4EF3-C53E-CAAE-0A6FCDC8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E9507-0EE1-6EBB-DC5F-CBA0F09B4969}"/>
              </a:ext>
            </a:extLst>
          </p:cNvPr>
          <p:cNvSpPr txBox="1"/>
          <p:nvPr/>
        </p:nvSpPr>
        <p:spPr>
          <a:xfrm>
            <a:off x="3090736" y="1926684"/>
            <a:ext cx="9072879" cy="4423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프로젝트 동기</a:t>
            </a:r>
            <a:br>
              <a:rPr lang="en-US" altLang="ko-KR" sz="2800" dirty="0"/>
            </a:br>
            <a:r>
              <a:rPr lang="ko-KR" altLang="en-US" sz="1600" dirty="0"/>
              <a:t>제작자와 구독자 사이 소통이 어려웠던 뉴스레터의 </a:t>
            </a:r>
            <a:r>
              <a:rPr lang="ko-KR" altLang="en-US" sz="1600" b="1" dirty="0">
                <a:solidFill>
                  <a:srgbClr val="0070C0"/>
                </a:solidFill>
              </a:rPr>
              <a:t>기존 시스템을 개선하고 구독자 중심</a:t>
            </a:r>
            <a:r>
              <a:rPr lang="ko-KR" altLang="en-US" sz="1600" dirty="0"/>
              <a:t>의 애플리케이션을 만들었습니다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프로젝트 어려웠던 점</a:t>
            </a:r>
            <a:br>
              <a:rPr lang="en-US" altLang="ko-KR" sz="1600" dirty="0"/>
            </a:br>
            <a:r>
              <a:rPr lang="en-US" altLang="ko-KR" sz="1600" dirty="0"/>
              <a:t>6</a:t>
            </a:r>
            <a:r>
              <a:rPr lang="ko-KR" altLang="en-US" sz="1600" dirty="0"/>
              <a:t>개월 동안의 프로젝트를 진행하면서 서버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구축 등 처음 접해보는 개념이 많아 이에 대한 학습 시간이 오래 걸렸습니다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프로젝트 </a:t>
            </a:r>
            <a:r>
              <a:rPr lang="ko-KR" altLang="en-US" sz="2000" b="1" dirty="0" err="1">
                <a:solidFill>
                  <a:srgbClr val="030687"/>
                </a:solidFill>
              </a:rPr>
              <a:t>느낀점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rgbClr val="0070C0"/>
                </a:solidFill>
              </a:rPr>
              <a:t>#</a:t>
            </a:r>
            <a:r>
              <a:rPr lang="ko-KR" altLang="en-US" sz="1600" b="1" dirty="0">
                <a:solidFill>
                  <a:srgbClr val="0070C0"/>
                </a:solidFill>
              </a:rPr>
              <a:t>데이터베이스</a:t>
            </a:r>
            <a:r>
              <a:rPr lang="en-US" altLang="ko-KR" sz="1600" b="1" dirty="0">
                <a:solidFill>
                  <a:srgbClr val="0070C0"/>
                </a:solidFill>
              </a:rPr>
              <a:t>_SQL</a:t>
            </a:r>
            <a:r>
              <a:rPr lang="ko-KR" altLang="en-US" sz="1600" b="1" dirty="0">
                <a:solidFill>
                  <a:srgbClr val="0070C0"/>
                </a:solidFill>
              </a:rPr>
              <a:t>문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 err="1">
                <a:solidFill>
                  <a:srgbClr val="0070C0"/>
                </a:solidFill>
              </a:rPr>
              <a:t>데이터효율적추출가능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#SELECT_</a:t>
            </a:r>
            <a:r>
              <a:rPr lang="ko-KR" altLang="en-US" sz="1600" b="1" dirty="0">
                <a:solidFill>
                  <a:srgbClr val="0070C0"/>
                </a:solidFill>
              </a:rPr>
              <a:t>*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>
                <a:solidFill>
                  <a:srgbClr val="0070C0"/>
                </a:solidFill>
              </a:rPr>
              <a:t>느림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#</a:t>
            </a:r>
            <a:r>
              <a:rPr lang="ko-KR" altLang="en-US" sz="1600" b="1" dirty="0">
                <a:solidFill>
                  <a:srgbClr val="0070C0"/>
                </a:solidFill>
              </a:rPr>
              <a:t>처음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>
                <a:solidFill>
                  <a:srgbClr val="0070C0"/>
                </a:solidFill>
              </a:rPr>
              <a:t>애플리케이션개발</a:t>
            </a:r>
            <a:r>
              <a:rPr lang="en-US" altLang="ko-KR" sz="1600" b="1" dirty="0">
                <a:solidFill>
                  <a:srgbClr val="0070C0"/>
                </a:solidFill>
              </a:rPr>
              <a:t>_</a:t>
            </a:r>
            <a:r>
              <a:rPr lang="ko-KR" altLang="en-US" sz="1600" b="1" dirty="0">
                <a:solidFill>
                  <a:srgbClr val="0070C0"/>
                </a:solidFill>
              </a:rPr>
              <a:t>흥미로움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F07F3-5BE5-02A8-A53D-498111D0E708}"/>
              </a:ext>
            </a:extLst>
          </p:cNvPr>
          <p:cNvSpPr/>
          <p:nvPr/>
        </p:nvSpPr>
        <p:spPr>
          <a:xfrm>
            <a:off x="359388" y="4623461"/>
            <a:ext cx="2577700" cy="9745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Ubuntu 2.4.4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3A2787-2848-7BA2-C887-7457C275F0BC}"/>
              </a:ext>
            </a:extLst>
          </p:cNvPr>
          <p:cNvSpPr/>
          <p:nvPr/>
        </p:nvSpPr>
        <p:spPr>
          <a:xfrm>
            <a:off x="359388" y="3665036"/>
            <a:ext cx="2577700" cy="8862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Apache 2.4.41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39FA43-DDB2-3CA4-1CD4-F39932399330}"/>
              </a:ext>
            </a:extLst>
          </p:cNvPr>
          <p:cNvSpPr/>
          <p:nvPr/>
        </p:nvSpPr>
        <p:spPr>
          <a:xfrm>
            <a:off x="359388" y="2837101"/>
            <a:ext cx="2577700" cy="7557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PHP 8.1.4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230DED-3C03-F165-4C9F-54F0930FA5A5}"/>
              </a:ext>
            </a:extLst>
          </p:cNvPr>
          <p:cNvSpPr/>
          <p:nvPr/>
        </p:nvSpPr>
        <p:spPr>
          <a:xfrm>
            <a:off x="359388" y="2169280"/>
            <a:ext cx="2577700" cy="5956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MySQL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8.0.31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5" name="그래픽 24" descr="운송 단색으로 채워진">
            <a:extLst>
              <a:ext uri="{FF2B5EF4-FFF2-40B4-BE49-F238E27FC236}">
                <a16:creationId xmlns:a16="http://schemas.microsoft.com/office/drawing/2014/main" id="{09B57B3B-A7C1-5CDD-8136-ECB580E5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8458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A98E9F8-6D63-3F2F-444E-7981E38D85CC}"/>
              </a:ext>
            </a:extLst>
          </p:cNvPr>
          <p:cNvSpPr/>
          <p:nvPr/>
        </p:nvSpPr>
        <p:spPr>
          <a:xfrm rot="11594601" flipV="1">
            <a:off x="5284285" y="4307218"/>
            <a:ext cx="1817900" cy="156715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592445-272D-2D5E-E1B3-D7ABD52B8B43}"/>
              </a:ext>
            </a:extLst>
          </p:cNvPr>
          <p:cNvSpPr/>
          <p:nvPr/>
        </p:nvSpPr>
        <p:spPr>
          <a:xfrm>
            <a:off x="9874020" y="4662360"/>
            <a:ext cx="1930820" cy="19308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C917DE-0D36-BA53-3E8A-6709C0732E92}"/>
              </a:ext>
            </a:extLst>
          </p:cNvPr>
          <p:cNvSpPr/>
          <p:nvPr/>
        </p:nvSpPr>
        <p:spPr>
          <a:xfrm rot="18686342">
            <a:off x="4456423" y="4597178"/>
            <a:ext cx="1692463" cy="1638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FBFF53-3DEF-4595-4DFB-2BD122CBD5D3}"/>
              </a:ext>
            </a:extLst>
          </p:cNvPr>
          <p:cNvSpPr/>
          <p:nvPr/>
        </p:nvSpPr>
        <p:spPr>
          <a:xfrm rot="20924085">
            <a:off x="8757860" y="4777167"/>
            <a:ext cx="1303998" cy="130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042C89-520D-577D-07BD-BFD7D155ACA9}"/>
              </a:ext>
            </a:extLst>
          </p:cNvPr>
          <p:cNvSpPr/>
          <p:nvPr/>
        </p:nvSpPr>
        <p:spPr>
          <a:xfrm>
            <a:off x="7257520" y="87047"/>
            <a:ext cx="2152339" cy="22138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1D952-574D-5C17-ADC9-383BC2E6CD64}"/>
              </a:ext>
            </a:extLst>
          </p:cNvPr>
          <p:cNvSpPr/>
          <p:nvPr/>
        </p:nvSpPr>
        <p:spPr>
          <a:xfrm rot="1376187">
            <a:off x="1001093" y="3521802"/>
            <a:ext cx="2274082" cy="2274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7176" y="2854892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4472C4"/>
                </a:solidFill>
                <a:latin typeface="+mn-ea"/>
              </a:rPr>
              <a:t>학교</a:t>
            </a:r>
            <a:r>
              <a:rPr lang="ko-KR" altLang="en-US" sz="7200" b="1" dirty="0">
                <a:solidFill>
                  <a:schemeClr val="accent5"/>
                </a:solidFill>
                <a:latin typeface="+mn-ea"/>
              </a:rPr>
              <a:t>생활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D04698-2428-3D99-CA37-9C92AD1514A3}"/>
              </a:ext>
            </a:extLst>
          </p:cNvPr>
          <p:cNvSpPr/>
          <p:nvPr/>
        </p:nvSpPr>
        <p:spPr>
          <a:xfrm>
            <a:off x="118054" y="522088"/>
            <a:ext cx="3440800" cy="344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B4EF779-39E0-93C3-BD12-89D393A5BD42}"/>
              </a:ext>
            </a:extLst>
          </p:cNvPr>
          <p:cNvSpPr/>
          <p:nvPr/>
        </p:nvSpPr>
        <p:spPr>
          <a:xfrm rot="20009243">
            <a:off x="7707898" y="512277"/>
            <a:ext cx="3850818" cy="331967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FA2F9F86-5062-E002-925B-39DB6EFFA4CB}"/>
              </a:ext>
            </a:extLst>
          </p:cNvPr>
          <p:cNvSpPr/>
          <p:nvPr/>
        </p:nvSpPr>
        <p:spPr>
          <a:xfrm rot="13869470" flipV="1">
            <a:off x="4059861" y="175957"/>
            <a:ext cx="1817900" cy="156715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운송 단색으로 채워진">
            <a:extLst>
              <a:ext uri="{FF2B5EF4-FFF2-40B4-BE49-F238E27FC236}">
                <a16:creationId xmlns:a16="http://schemas.microsoft.com/office/drawing/2014/main" id="{09F24E0D-4587-1364-B03C-0020CF11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5616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F1B1-AF8F-D946-2BB4-3BBFF1A5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학교생활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EE52C-4EF3-C53E-CAAE-0A6FCDC8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7B16ED1-4847-872A-4247-4702B67DF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2" r="3065"/>
          <a:stretch/>
        </p:blipFill>
        <p:spPr>
          <a:xfrm rot="5400000">
            <a:off x="1064812" y="1084686"/>
            <a:ext cx="2089522" cy="33345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03AC38-0C74-8762-BA4F-B9ED8A54C6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9" b="8864"/>
          <a:stretch/>
        </p:blipFill>
        <p:spPr>
          <a:xfrm>
            <a:off x="442275" y="4034130"/>
            <a:ext cx="3334594" cy="2089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5E1E4-395F-6419-A678-C22E61FD7A7A}"/>
              </a:ext>
            </a:extLst>
          </p:cNvPr>
          <p:cNvSpPr txBox="1"/>
          <p:nvPr/>
        </p:nvSpPr>
        <p:spPr>
          <a:xfrm>
            <a:off x="3786471" y="1542496"/>
            <a:ext cx="8199790" cy="198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축제 부스 운영</a:t>
            </a:r>
            <a:br>
              <a:rPr lang="en-US" altLang="ko-KR" sz="2000" dirty="0"/>
            </a:br>
            <a:r>
              <a:rPr lang="ko-KR" altLang="en-US" sz="1600" dirty="0"/>
              <a:t>운영 시간</a:t>
            </a:r>
            <a:r>
              <a:rPr lang="en-US" altLang="ko-KR" sz="1600" dirty="0"/>
              <a:t>, </a:t>
            </a:r>
            <a:r>
              <a:rPr lang="ko-KR" altLang="en-US" sz="1600" dirty="0"/>
              <a:t>파트 분배</a:t>
            </a:r>
            <a:r>
              <a:rPr lang="en-US" altLang="ko-KR" sz="1600" dirty="0"/>
              <a:t>, </a:t>
            </a:r>
            <a:r>
              <a:rPr lang="ko-KR" altLang="en-US" sz="1600" dirty="0"/>
              <a:t>예산 측정</a:t>
            </a:r>
            <a:r>
              <a:rPr lang="en-US" altLang="ko-KR" sz="1600" dirty="0"/>
              <a:t>, </a:t>
            </a:r>
            <a:r>
              <a:rPr lang="ko-KR" altLang="en-US" sz="1600" dirty="0"/>
              <a:t>지출 정리 등의</a:t>
            </a:r>
            <a:r>
              <a:rPr lang="en-US" altLang="ko-KR" sz="1600" dirty="0"/>
              <a:t> </a:t>
            </a:r>
            <a:r>
              <a:rPr lang="ko-KR" altLang="en-US" sz="1600" dirty="0"/>
              <a:t>전체적인 관리 역할 맡았습니다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아르바이트를 했던 경험을 활용해 </a:t>
            </a:r>
            <a:r>
              <a:rPr lang="ko-KR" altLang="en-US" sz="1600" b="1" dirty="0">
                <a:solidFill>
                  <a:srgbClr val="0070C0"/>
                </a:solidFill>
              </a:rPr>
              <a:t>동기들과 소통을 중요시</a:t>
            </a:r>
            <a:r>
              <a:rPr lang="ko-KR" altLang="en-US" sz="1600" dirty="0"/>
              <a:t>하며 진행했습니다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축제 기간 동안 동기들과 의견을 나누며 더 나은 근무 환경과 손님들의 만족도를 위해 </a:t>
            </a:r>
            <a:br>
              <a:rPr lang="en-US" altLang="ko-KR" sz="1600" dirty="0"/>
            </a:br>
            <a:r>
              <a:rPr lang="ko-KR" altLang="en-US" sz="1600" dirty="0"/>
              <a:t>노력했습니다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B8D578-BBE1-FC63-AC1C-7C520431153B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5"/>
                </a:solidFill>
                <a:cs typeface="lato"/>
              </a:rPr>
              <a:t>2019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년 </a:t>
            </a:r>
            <a:r>
              <a:rPr lang="en-US" altLang="ko-KR" b="1" dirty="0">
                <a:solidFill>
                  <a:schemeClr val="accent5"/>
                </a:solidFill>
                <a:cs typeface="lato"/>
              </a:rPr>
              <a:t>1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학년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부과대</a:t>
            </a:r>
            <a:endParaRPr lang="ko-KR" altLang="en-US" b="1" dirty="0">
              <a:solidFill>
                <a:schemeClr val="accent5"/>
              </a:solidFill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2410-B304-A163-5908-9CB470F1E2D2}"/>
              </a:ext>
            </a:extLst>
          </p:cNvPr>
          <p:cNvSpPr txBox="1"/>
          <p:nvPr/>
        </p:nvSpPr>
        <p:spPr>
          <a:xfrm>
            <a:off x="3786807" y="3916697"/>
            <a:ext cx="8376807" cy="20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30687"/>
                </a:solidFill>
              </a:rPr>
              <a:t>동기 </a:t>
            </a:r>
            <a:r>
              <a:rPr lang="ko-KR" altLang="en-US" sz="2000" b="1" dirty="0" err="1">
                <a:solidFill>
                  <a:srgbClr val="030687"/>
                </a:solidFill>
              </a:rPr>
              <a:t>엠티</a:t>
            </a:r>
            <a:br>
              <a:rPr lang="en-US" altLang="ko-KR" sz="1800" dirty="0"/>
            </a:br>
            <a:r>
              <a:rPr lang="ko-KR" altLang="en-US" sz="1600" dirty="0"/>
              <a:t>코로나</a:t>
            </a:r>
            <a:r>
              <a:rPr lang="en-US" altLang="ko-KR" sz="1600" dirty="0"/>
              <a:t>19</a:t>
            </a:r>
            <a:r>
              <a:rPr lang="ko-KR" altLang="en-US" sz="1600" dirty="0"/>
              <a:t>로 인해 자주 보지 못한 동기들과 </a:t>
            </a:r>
            <a:r>
              <a:rPr lang="ko-KR" altLang="en-US" sz="1600" b="1" dirty="0">
                <a:solidFill>
                  <a:srgbClr val="0070C0"/>
                </a:solidFill>
              </a:rPr>
              <a:t>결합력을 다지기 위해 동기 </a:t>
            </a:r>
            <a:r>
              <a:rPr lang="ko-KR" altLang="en-US" sz="1600" b="1" dirty="0" err="1">
                <a:solidFill>
                  <a:srgbClr val="0070C0"/>
                </a:solidFill>
              </a:rPr>
              <a:t>엠티를</a:t>
            </a:r>
            <a:r>
              <a:rPr lang="ko-KR" altLang="en-US" sz="1600" b="1" dirty="0">
                <a:solidFill>
                  <a:srgbClr val="0070C0"/>
                </a:solidFill>
              </a:rPr>
              <a:t> 주관</a:t>
            </a:r>
            <a:r>
              <a:rPr lang="ko-KR" altLang="en-US" sz="1600" dirty="0"/>
              <a:t>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장소 선정</a:t>
            </a:r>
            <a:r>
              <a:rPr lang="en-US" altLang="ko-KR" sz="1600" dirty="0"/>
              <a:t>,</a:t>
            </a:r>
            <a:r>
              <a:rPr lang="ko-KR" altLang="en-US" sz="1600" dirty="0"/>
              <a:t> 예산 측정</a:t>
            </a:r>
            <a:r>
              <a:rPr lang="en-US" altLang="ko-KR" sz="1600" dirty="0"/>
              <a:t>, </a:t>
            </a:r>
            <a:r>
              <a:rPr lang="ko-KR" altLang="en-US" sz="1600" dirty="0"/>
              <a:t>게임 진행 등을 맡아 진행했습니다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6" name="그래픽 25" descr="운송 단색으로 채워진">
            <a:extLst>
              <a:ext uri="{FF2B5EF4-FFF2-40B4-BE49-F238E27FC236}">
                <a16:creationId xmlns:a16="http://schemas.microsoft.com/office/drawing/2014/main" id="{6D5B375E-EEA4-0264-E7F9-A5EC7116B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2774" y="6151443"/>
            <a:ext cx="446412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와이드스크린</PresentationFormat>
  <Paragraphs>76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Wingdings</vt:lpstr>
      <vt:lpstr>lato</vt:lpstr>
      <vt:lpstr>Arial</vt:lpstr>
      <vt:lpstr>맑은 고딕</vt:lpstr>
      <vt:lpstr>Office 테마</vt:lpstr>
      <vt:lpstr>PowerPoint 프레젠테이션</vt:lpstr>
      <vt:lpstr>자기소개</vt:lpstr>
      <vt:lpstr>자기소개</vt:lpstr>
      <vt:lpstr>학교 수업</vt:lpstr>
      <vt:lpstr>학교 수업</vt:lpstr>
      <vt:lpstr>연구과제</vt:lpstr>
      <vt:lpstr>연구과제</vt:lpstr>
      <vt:lpstr>PowerPoint 프레젠테이션</vt:lpstr>
      <vt:lpstr>학교생활</vt:lpstr>
      <vt:lpstr>학교생활</vt:lpstr>
      <vt:lpstr>PowerPoint 프레젠테이션</vt:lpstr>
      <vt:lpstr>지원동기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</cp:revision>
  <dcterms:created xsi:type="dcterms:W3CDTF">2020-03-06T02:35:36Z</dcterms:created>
  <dcterms:modified xsi:type="dcterms:W3CDTF">2022-11-09T01:05:11Z</dcterms:modified>
</cp:coreProperties>
</file>