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6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A8661"/>
    <a:srgbClr val="FFFFFF"/>
    <a:srgbClr val="3B3B3B"/>
    <a:srgbClr val="4472C4"/>
    <a:srgbClr val="4B88C0"/>
    <a:srgbClr val="990000"/>
    <a:srgbClr val="70AD47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6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OSD 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하드웨어 성능에 따른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Ceph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성능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CheolHyeon Kwon &amp;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Donghyun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Kang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2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916413"/>
            <a:ext cx="11757660" cy="5146052"/>
          </a:xfrm>
        </p:spPr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은 분산 클러스터 환경에서 </a:t>
            </a:r>
            <a:r>
              <a:rPr lang="en-US" altLang="ko-KR" dirty="0"/>
              <a:t>Software Defined Storage </a:t>
            </a:r>
            <a:r>
              <a:rPr lang="ko-KR" altLang="en-US" dirty="0"/>
              <a:t>서비스를 제공</a:t>
            </a:r>
            <a:endParaRPr lang="en-US" altLang="ko-KR" dirty="0"/>
          </a:p>
          <a:p>
            <a:r>
              <a:rPr lang="en-US" altLang="ko-KR" dirty="0"/>
              <a:t>MGR, MON, MDS </a:t>
            </a:r>
            <a:r>
              <a:rPr lang="ko-KR" altLang="en-US" dirty="0"/>
              <a:t>그리고 </a:t>
            </a:r>
            <a:r>
              <a:rPr lang="en-US" altLang="ko-KR" dirty="0"/>
              <a:t>OSD</a:t>
            </a:r>
            <a:r>
              <a:rPr lang="ko-KR" altLang="en-US" dirty="0"/>
              <a:t>로 구성됨 </a:t>
            </a:r>
            <a:endParaRPr lang="en-US" altLang="ko-KR" dirty="0"/>
          </a:p>
          <a:p>
            <a:pPr lvl="1"/>
            <a:r>
              <a:rPr lang="en-US" altLang="ko-KR" dirty="0"/>
              <a:t>MGR(Manager): </a:t>
            </a:r>
            <a:r>
              <a:rPr lang="ko-KR" altLang="en-US" dirty="0"/>
              <a:t>전체적인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스토리지 정보를 관리</a:t>
            </a:r>
            <a:r>
              <a:rPr lang="en-US" altLang="ko-KR" dirty="0"/>
              <a:t>, </a:t>
            </a:r>
            <a:r>
              <a:rPr lang="en-US" altLang="ko-KR" dirty="0" err="1"/>
              <a:t>Ceph</a:t>
            </a:r>
            <a:r>
              <a:rPr lang="ko-KR" altLang="en-US" dirty="0"/>
              <a:t>을 사용할 수 있도록 함</a:t>
            </a:r>
            <a:endParaRPr lang="en-US" altLang="ko-KR" dirty="0"/>
          </a:p>
          <a:p>
            <a:pPr lvl="1"/>
            <a:r>
              <a:rPr lang="en-US" altLang="ko-KR" dirty="0"/>
              <a:t>MON(Monitor): </a:t>
            </a:r>
            <a:r>
              <a:rPr lang="ko-KR" altLang="en-US" dirty="0"/>
              <a:t>전체 클러스터 </a:t>
            </a:r>
            <a:r>
              <a:rPr lang="en-US" altLang="ko-KR" dirty="0"/>
              <a:t>Map</a:t>
            </a:r>
            <a:r>
              <a:rPr lang="ko-KR" altLang="en-US" dirty="0"/>
              <a:t>을 관리</a:t>
            </a:r>
            <a:endParaRPr lang="en-US" altLang="ko-KR" dirty="0"/>
          </a:p>
          <a:p>
            <a:pPr lvl="1"/>
            <a:r>
              <a:rPr lang="en-US" altLang="ko-KR" dirty="0"/>
              <a:t>MDS(Meta Data Server): Rename, Open </a:t>
            </a:r>
            <a:r>
              <a:rPr lang="ko-KR" altLang="en-US" dirty="0"/>
              <a:t>등 메타데이터 작업을 관리 및 저장 </a:t>
            </a:r>
            <a:endParaRPr lang="en-US" altLang="ko-KR" dirty="0"/>
          </a:p>
          <a:p>
            <a:pPr lvl="1"/>
            <a:r>
              <a:rPr lang="en-US" altLang="ko-KR" dirty="0"/>
              <a:t>OSD(Object Storage Device):</a:t>
            </a:r>
            <a:r>
              <a:rPr lang="ko-KR" altLang="en-US" dirty="0"/>
              <a:t> </a:t>
            </a:r>
            <a:r>
              <a:rPr lang="en-US" altLang="ko-KR" dirty="0"/>
              <a:t>Read,</a:t>
            </a:r>
            <a:r>
              <a:rPr lang="ko-KR" altLang="en-US" dirty="0"/>
              <a:t> </a:t>
            </a:r>
            <a:r>
              <a:rPr lang="en-US" altLang="ko-KR" dirty="0"/>
              <a:t>Write,</a:t>
            </a:r>
            <a:r>
              <a:rPr lang="ko-KR" altLang="en-US" dirty="0"/>
              <a:t> </a:t>
            </a:r>
            <a:r>
              <a:rPr lang="en-US" altLang="ko-KR" dirty="0"/>
              <a:t>Replication </a:t>
            </a:r>
            <a:r>
              <a:rPr lang="ko-KR" altLang="en-US" dirty="0"/>
              <a:t>등 수행</a:t>
            </a:r>
            <a:r>
              <a:rPr lang="en-US" altLang="ko-KR" dirty="0"/>
              <a:t>, </a:t>
            </a:r>
            <a:r>
              <a:rPr lang="ko-KR" altLang="en-US" dirty="0"/>
              <a:t>데이터 저장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8BB20E-DB9E-B38D-ECF3-6DB723C03C21}"/>
              </a:ext>
            </a:extLst>
          </p:cNvPr>
          <p:cNvGrpSpPr/>
          <p:nvPr/>
        </p:nvGrpSpPr>
        <p:grpSpPr>
          <a:xfrm>
            <a:off x="6330648" y="3805353"/>
            <a:ext cx="5644182" cy="2558389"/>
            <a:chOff x="717728" y="1954635"/>
            <a:chExt cx="10247738" cy="464508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F3298D-0FBF-6173-7F3F-D11DA82DD4E8}"/>
                </a:ext>
              </a:extLst>
            </p:cNvPr>
            <p:cNvSpPr txBox="1"/>
            <p:nvPr/>
          </p:nvSpPr>
          <p:spPr>
            <a:xfrm>
              <a:off x="717728" y="4179895"/>
              <a:ext cx="2500603" cy="61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i="1" dirty="0"/>
                <a:t>MGR</a:t>
              </a:r>
              <a:endParaRPr lang="ko-KR" altLang="en-US" sz="1600" b="1" i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D5F8646-5046-3B2A-066A-0DCD3173DF02}"/>
                </a:ext>
              </a:extLst>
            </p:cNvPr>
            <p:cNvGrpSpPr/>
            <p:nvPr/>
          </p:nvGrpSpPr>
          <p:grpSpPr>
            <a:xfrm>
              <a:off x="1510830" y="1954635"/>
              <a:ext cx="9454636" cy="4645083"/>
              <a:chOff x="1510830" y="1954635"/>
              <a:chExt cx="9454636" cy="4645083"/>
            </a:xfrm>
          </p:grpSpPr>
          <p:pic>
            <p:nvPicPr>
              <p:cNvPr id="52" name="그래픽 51" descr="데이터베이스 윤곽선">
                <a:extLst>
                  <a:ext uri="{FF2B5EF4-FFF2-40B4-BE49-F238E27FC236}">
                    <a16:creationId xmlns:a16="http://schemas.microsoft.com/office/drawing/2014/main" id="{1CA4142B-2EDC-1330-523E-7A4B31607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32521" y="34628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그래픽 52" descr="데이터베이스 윤곽선">
                <a:extLst>
                  <a:ext uri="{FF2B5EF4-FFF2-40B4-BE49-F238E27FC236}">
                    <a16:creationId xmlns:a16="http://schemas.microsoft.com/office/drawing/2014/main" id="{EF7D930F-EB5D-BBE1-21E4-6ADC7BA91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49172" y="34628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그래픽 53" descr="데이터베이스 윤곽선">
                <a:extLst>
                  <a:ext uri="{FF2B5EF4-FFF2-40B4-BE49-F238E27FC236}">
                    <a16:creationId xmlns:a16="http://schemas.microsoft.com/office/drawing/2014/main" id="{18328AAA-C3CC-DD90-38AE-8A832F11E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90668" y="34628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그래픽 54" descr="데이터베이스 윤곽선">
                <a:extLst>
                  <a:ext uri="{FF2B5EF4-FFF2-40B4-BE49-F238E27FC236}">
                    <a16:creationId xmlns:a16="http://schemas.microsoft.com/office/drawing/2014/main" id="{52380103-04AC-A433-A549-5EB2122AD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07319" y="34628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그래픽 55" descr="데이터베이스 윤곽선">
                <a:extLst>
                  <a:ext uri="{FF2B5EF4-FFF2-40B4-BE49-F238E27FC236}">
                    <a16:creationId xmlns:a16="http://schemas.microsoft.com/office/drawing/2014/main" id="{8B21586E-492C-EF2E-CDD8-27D0A9C15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91972" y="42554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그래픽 56" descr="데이터베이스 윤곽선">
                <a:extLst>
                  <a:ext uri="{FF2B5EF4-FFF2-40B4-BE49-F238E27FC236}">
                    <a16:creationId xmlns:a16="http://schemas.microsoft.com/office/drawing/2014/main" id="{ABFD9AD0-1E30-A9AD-7480-A007A1E32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8623" y="42554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8" name="그래픽 57" descr="데이터베이스 윤곽선">
                <a:extLst>
                  <a:ext uri="{FF2B5EF4-FFF2-40B4-BE49-F238E27FC236}">
                    <a16:creationId xmlns:a16="http://schemas.microsoft.com/office/drawing/2014/main" id="{C8962E32-25EE-559B-A7F7-46B4CE2A8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50119" y="42554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9" name="그래픽 58" descr="데이터베이스 윤곽선">
                <a:extLst>
                  <a:ext uri="{FF2B5EF4-FFF2-40B4-BE49-F238E27FC236}">
                    <a16:creationId xmlns:a16="http://schemas.microsoft.com/office/drawing/2014/main" id="{134F2A47-BE90-AF0F-8F89-4EE8272C7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6770" y="42554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그래픽 59" descr="데이터베이스 윤곽선">
                <a:extLst>
                  <a:ext uri="{FF2B5EF4-FFF2-40B4-BE49-F238E27FC236}">
                    <a16:creationId xmlns:a16="http://schemas.microsoft.com/office/drawing/2014/main" id="{44AC1EE2-9CB9-814B-2A88-D67236213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76268" y="50479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1" name="그래픽 60" descr="데이터베이스 윤곽선">
                <a:extLst>
                  <a:ext uri="{FF2B5EF4-FFF2-40B4-BE49-F238E27FC236}">
                    <a16:creationId xmlns:a16="http://schemas.microsoft.com/office/drawing/2014/main" id="{97289BE8-97DC-C7DE-7D7B-A410F6ACE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92919" y="50479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2" name="그래픽 61" descr="데이터베이스 윤곽선">
                <a:extLst>
                  <a:ext uri="{FF2B5EF4-FFF2-40B4-BE49-F238E27FC236}">
                    <a16:creationId xmlns:a16="http://schemas.microsoft.com/office/drawing/2014/main" id="{6FA871AF-150A-4BAC-F3D3-18187325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34415" y="50479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3" name="그래픽 62" descr="데이터베이스 윤곽선">
                <a:extLst>
                  <a:ext uri="{FF2B5EF4-FFF2-40B4-BE49-F238E27FC236}">
                    <a16:creationId xmlns:a16="http://schemas.microsoft.com/office/drawing/2014/main" id="{5B683A16-84EA-270B-AD15-6E38E8EE6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051066" y="50479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9B8B41-9297-6155-1AC6-0B427FA72DF7}"/>
                  </a:ext>
                </a:extLst>
              </p:cNvPr>
              <p:cNvSpPr txBox="1"/>
              <p:nvPr/>
            </p:nvSpPr>
            <p:spPr>
              <a:xfrm>
                <a:off x="8049172" y="5985030"/>
                <a:ext cx="2500604" cy="61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i="1" dirty="0"/>
                  <a:t>OSD</a:t>
                </a:r>
                <a:endParaRPr lang="ko-KR" altLang="en-US" sz="1600" b="1" i="1" dirty="0"/>
              </a:p>
            </p:txBody>
          </p:sp>
          <p:pic>
            <p:nvPicPr>
              <p:cNvPr id="65" name="그래픽 64" descr="컴퓨터 윤곽선">
                <a:extLst>
                  <a:ext uri="{FF2B5EF4-FFF2-40B4-BE49-F238E27FC236}">
                    <a16:creationId xmlns:a16="http://schemas.microsoft.com/office/drawing/2014/main" id="{5372D994-3A42-F5EF-245A-866444856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10830" y="3389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그래픽 65" descr="컴퓨터 윤곽선">
                <a:extLst>
                  <a:ext uri="{FF2B5EF4-FFF2-40B4-BE49-F238E27FC236}">
                    <a16:creationId xmlns:a16="http://schemas.microsoft.com/office/drawing/2014/main" id="{E9591F4A-E260-44F8-F35E-F973452E9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54792" y="33891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17CB482-7107-35C2-31A2-35C13F127AD2}"/>
                  </a:ext>
                </a:extLst>
              </p:cNvPr>
              <p:cNvSpPr txBox="1"/>
              <p:nvPr/>
            </p:nvSpPr>
            <p:spPr>
              <a:xfrm>
                <a:off x="3261690" y="4174827"/>
                <a:ext cx="2500604" cy="61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i="1" dirty="0"/>
                  <a:t>MON</a:t>
                </a:r>
                <a:endParaRPr lang="ko-KR" altLang="en-US" sz="1600" b="1" i="1" dirty="0"/>
              </a:p>
            </p:txBody>
          </p:sp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E8680F47-8FE2-2AD7-0F75-A5697C423C97}"/>
                  </a:ext>
                </a:extLst>
              </p:cNvPr>
              <p:cNvSpPr/>
              <p:nvPr/>
            </p:nvSpPr>
            <p:spPr>
              <a:xfrm>
                <a:off x="6174297" y="1954635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B7C0B4A8-AFA7-D8FB-231A-3ACE0F44F4FC}"/>
                  </a:ext>
                </a:extLst>
              </p:cNvPr>
              <p:cNvSpPr/>
              <p:nvPr/>
            </p:nvSpPr>
            <p:spPr>
              <a:xfrm>
                <a:off x="6870583" y="1954635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BCF36FC6-7A64-35C9-BD72-71F4B63D89E2}"/>
                  </a:ext>
                </a:extLst>
              </p:cNvPr>
              <p:cNvSpPr/>
              <p:nvPr/>
            </p:nvSpPr>
            <p:spPr>
              <a:xfrm>
                <a:off x="7566869" y="1954635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8F4F102A-AD3E-C212-26AE-D7B1DF39EBEE}"/>
                  </a:ext>
                </a:extLst>
              </p:cNvPr>
              <p:cNvSpPr/>
              <p:nvPr/>
            </p:nvSpPr>
            <p:spPr>
              <a:xfrm>
                <a:off x="8246921" y="1954635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8F982184-5C0B-1BB7-0932-68DECC9FC65E}"/>
                  </a:ext>
                </a:extLst>
              </p:cNvPr>
              <p:cNvSpPr/>
              <p:nvPr/>
            </p:nvSpPr>
            <p:spPr>
              <a:xfrm>
                <a:off x="6484690" y="2350927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정육면체 72">
                <a:extLst>
                  <a:ext uri="{FF2B5EF4-FFF2-40B4-BE49-F238E27FC236}">
                    <a16:creationId xmlns:a16="http://schemas.microsoft.com/office/drawing/2014/main" id="{B7682A8B-24C8-64AC-EEC6-51B06E9D9477}"/>
                  </a:ext>
                </a:extLst>
              </p:cNvPr>
              <p:cNvSpPr/>
              <p:nvPr/>
            </p:nvSpPr>
            <p:spPr>
              <a:xfrm>
                <a:off x="7180976" y="2350927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정육면체 73">
                <a:extLst>
                  <a:ext uri="{FF2B5EF4-FFF2-40B4-BE49-F238E27FC236}">
                    <a16:creationId xmlns:a16="http://schemas.microsoft.com/office/drawing/2014/main" id="{2AB5B88A-6FE6-8050-7D3B-5D02EA45EED5}"/>
                  </a:ext>
                </a:extLst>
              </p:cNvPr>
              <p:cNvSpPr/>
              <p:nvPr/>
            </p:nvSpPr>
            <p:spPr>
              <a:xfrm>
                <a:off x="7877262" y="2350927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3F338CA8-F73E-1C03-FCBE-53078564E20E}"/>
                  </a:ext>
                </a:extLst>
              </p:cNvPr>
              <p:cNvSpPr/>
              <p:nvPr/>
            </p:nvSpPr>
            <p:spPr>
              <a:xfrm>
                <a:off x="8557314" y="2350927"/>
                <a:ext cx="620786" cy="528506"/>
              </a:xfrm>
              <a:prstGeom prst="cube">
                <a:avLst>
                  <a:gd name="adj" fmla="val 26587"/>
                </a:avLst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7A986CE-0C1C-9A08-1BB4-23458605E33F}"/>
                  </a:ext>
                </a:extLst>
              </p:cNvPr>
              <p:cNvSpPr txBox="1"/>
              <p:nvPr/>
            </p:nvSpPr>
            <p:spPr>
              <a:xfrm>
                <a:off x="6367103" y="2864098"/>
                <a:ext cx="2500604" cy="61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i="1" dirty="0"/>
                  <a:t>MDS</a:t>
                </a:r>
                <a:endParaRPr lang="ko-KR" altLang="en-US" sz="1600" b="1" i="1" dirty="0"/>
              </a:p>
            </p:txBody>
          </p:sp>
          <p:sp>
            <p:nvSpPr>
              <p:cNvPr id="77" name="화살표: 왼쪽/오른쪽 76">
                <a:extLst>
                  <a:ext uri="{FF2B5EF4-FFF2-40B4-BE49-F238E27FC236}">
                    <a16:creationId xmlns:a16="http://schemas.microsoft.com/office/drawing/2014/main" id="{1AF5A98A-FBF9-3DE8-A749-0DB728F30711}"/>
                  </a:ext>
                </a:extLst>
              </p:cNvPr>
              <p:cNvSpPr/>
              <p:nvPr/>
            </p:nvSpPr>
            <p:spPr>
              <a:xfrm rot="975784">
                <a:off x="5774396" y="4655568"/>
                <a:ext cx="978602" cy="346076"/>
              </a:xfrm>
              <a:prstGeom prst="leftRightArrow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화살표: 왼쪽/오른쪽 77">
                <a:extLst>
                  <a:ext uri="{FF2B5EF4-FFF2-40B4-BE49-F238E27FC236}">
                    <a16:creationId xmlns:a16="http://schemas.microsoft.com/office/drawing/2014/main" id="{C1ACC7C8-5BBF-593D-B2E7-CAF4573DC269}"/>
                  </a:ext>
                </a:extLst>
              </p:cNvPr>
              <p:cNvSpPr/>
              <p:nvPr/>
            </p:nvSpPr>
            <p:spPr>
              <a:xfrm rot="19610356">
                <a:off x="4928070" y="2831919"/>
                <a:ext cx="978602" cy="346076"/>
              </a:xfrm>
              <a:prstGeom prst="leftRightArrow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화살표: 왼쪽/오른쪽 78">
                <a:extLst>
                  <a:ext uri="{FF2B5EF4-FFF2-40B4-BE49-F238E27FC236}">
                    <a16:creationId xmlns:a16="http://schemas.microsoft.com/office/drawing/2014/main" id="{E8F47A9C-F6C0-0868-D275-36F91613AB3A}"/>
                  </a:ext>
                </a:extLst>
              </p:cNvPr>
              <p:cNvSpPr/>
              <p:nvPr/>
            </p:nvSpPr>
            <p:spPr>
              <a:xfrm>
                <a:off x="2751317" y="3820121"/>
                <a:ext cx="978602" cy="346076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0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ko-KR" altLang="en-US" dirty="0"/>
              <a:t>은 작업을 수행할 때 </a:t>
            </a:r>
            <a:r>
              <a:rPr lang="en-US" altLang="ko-KR" dirty="0"/>
              <a:t>MGR</a:t>
            </a:r>
            <a:r>
              <a:rPr lang="ko-KR" altLang="en-US" dirty="0"/>
              <a:t>의 연산 자원 뿐 아니라 </a:t>
            </a:r>
            <a:r>
              <a:rPr lang="en-US" altLang="ko-KR" dirty="0"/>
              <a:t>OSD</a:t>
            </a:r>
            <a:r>
              <a:rPr lang="ko-KR" altLang="en-US" dirty="0"/>
              <a:t>의 연산 자원을 활용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OSD</a:t>
            </a:r>
            <a:r>
              <a:rPr lang="ko-KR" altLang="en-US" dirty="0"/>
              <a:t>의 하드웨어에 따른 전체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성능 변화가 예상됨 </a:t>
            </a:r>
            <a:endParaRPr lang="en-US" altLang="ko-KR" dirty="0"/>
          </a:p>
          <a:p>
            <a:r>
              <a:rPr lang="en-US" altLang="ko-KR" dirty="0"/>
              <a:t>OSD</a:t>
            </a:r>
            <a:r>
              <a:rPr lang="ko-KR" altLang="en-US" dirty="0"/>
              <a:t>의 </a:t>
            </a:r>
            <a:r>
              <a:rPr lang="en-US" altLang="ko-KR" dirty="0"/>
              <a:t>H/W </a:t>
            </a:r>
            <a:r>
              <a:rPr lang="ko-KR" altLang="en-US" dirty="0"/>
              <a:t>성능이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클러스터의 성능에 미치는 영향을 실험 </a:t>
            </a:r>
            <a:endParaRPr lang="en-US" altLang="ko-KR" dirty="0"/>
          </a:p>
          <a:p>
            <a:pPr lvl="1"/>
            <a:r>
              <a:rPr lang="en-US" altLang="ko-KR" dirty="0"/>
              <a:t>OSD</a:t>
            </a:r>
            <a:r>
              <a:rPr lang="ko-KR" altLang="en-US" dirty="0"/>
              <a:t>의 하드웨어를 변경하며 </a:t>
            </a:r>
            <a:r>
              <a:rPr lang="en-US" altLang="ko-KR" dirty="0" err="1"/>
              <a:t>Rados</a:t>
            </a:r>
            <a:r>
              <a:rPr lang="en-US" altLang="ko-KR" dirty="0"/>
              <a:t> Bench</a:t>
            </a:r>
            <a:r>
              <a:rPr lang="ko-KR" altLang="en-US" dirty="0"/>
              <a:t>를 통해 성능 측정 </a:t>
            </a:r>
            <a:endParaRPr lang="en-US" altLang="ko-KR" dirty="0"/>
          </a:p>
          <a:p>
            <a:r>
              <a:rPr lang="ko-KR" altLang="en-US" dirty="0"/>
              <a:t>실험 결과 하나의 </a:t>
            </a:r>
            <a:r>
              <a:rPr lang="en-US" altLang="ko-KR" dirty="0"/>
              <a:t>OSD </a:t>
            </a:r>
            <a:r>
              <a:rPr lang="ko-KR" altLang="en-US" dirty="0"/>
              <a:t>라도 성능이 낮아지면 클러스터 전체의 성능이 하락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0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FACA-567D-6F6A-930D-CC535BD2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491D6-A436-3210-EE96-8E97F9C3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7400" lvl="1" indent="0"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사용한 </a:t>
            </a:r>
            <a:r>
              <a:rPr lang="en-US" altLang="ko-KR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OSD </a:t>
            </a:r>
            <a:r>
              <a:rPr lang="ko-KR" altLang="en-US" sz="2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SSD : Samsung SSD 860, Samsung SSD 980 PRO 250GB,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Samsugng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SSD 980 1TB, INTEL SSPED1K375GA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HDD :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WDC WD10EZEX-22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lato" panose="020F0502020204030203" pitchFamily="34" charset="0"/>
              <a:ea typeface="맑은 고딕" panose="020B0503020000020004" pitchFamily="50" charset="-127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081E2-74A5-896A-094E-8F5EE376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D50B57-D69C-40B8-0424-56693826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26830"/>
              </p:ext>
            </p:extLst>
          </p:nvPr>
        </p:nvGraphicFramePr>
        <p:xfrm>
          <a:off x="520940" y="2042553"/>
          <a:ext cx="4680234" cy="1759565"/>
        </p:xfrm>
        <a:graphic>
          <a:graphicData uri="http://schemas.openxmlformats.org/drawingml/2006/table">
            <a:tbl>
              <a:tblPr/>
              <a:tblGrid>
                <a:gridCol w="1165771">
                  <a:extLst>
                    <a:ext uri="{9D8B030D-6E8A-4147-A177-3AD203B41FA5}">
                      <a16:colId xmlns:a16="http://schemas.microsoft.com/office/drawing/2014/main" val="1732521791"/>
                    </a:ext>
                  </a:extLst>
                </a:gridCol>
                <a:gridCol w="3514463">
                  <a:extLst>
                    <a:ext uri="{9D8B030D-6E8A-4147-A177-3AD203B41FA5}">
                      <a16:colId xmlns:a16="http://schemas.microsoft.com/office/drawing/2014/main" val="842721794"/>
                    </a:ext>
                  </a:extLst>
                </a:gridCol>
              </a:tblGrid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CPU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Intel(R) core(TM) i9-12900KF</a:t>
                      </a:r>
                      <a:endParaRPr lang="pt-BR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72399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Memory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32GB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774434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OS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Red Hat Enterprise 8.6 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60349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Kernel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4.18.0-372.19.1.el8_6.x86_64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35708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Ceph</a:t>
                      </a: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 Ver.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14.2.22 nautilus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8532" marR="88532" marT="24477" marB="24477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41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DE6AA0-7F53-3FAE-C46E-087994B19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41568"/>
              </p:ext>
            </p:extLst>
          </p:nvPr>
        </p:nvGraphicFramePr>
        <p:xfrm>
          <a:off x="5596792" y="2049496"/>
          <a:ext cx="4595601" cy="1752621"/>
        </p:xfrm>
        <a:graphic>
          <a:graphicData uri="http://schemas.openxmlformats.org/drawingml/2006/table">
            <a:tbl>
              <a:tblPr/>
              <a:tblGrid>
                <a:gridCol w="1144692">
                  <a:extLst>
                    <a:ext uri="{9D8B030D-6E8A-4147-A177-3AD203B41FA5}">
                      <a16:colId xmlns:a16="http://schemas.microsoft.com/office/drawing/2014/main" val="182899721"/>
                    </a:ext>
                  </a:extLst>
                </a:gridCol>
                <a:gridCol w="3450909">
                  <a:extLst>
                    <a:ext uri="{9D8B030D-6E8A-4147-A177-3AD203B41FA5}">
                      <a16:colId xmlns:a16="http://schemas.microsoft.com/office/drawing/2014/main" val="2348612189"/>
                    </a:ext>
                  </a:extLst>
                </a:gridCol>
              </a:tblGrid>
              <a:tr h="3449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CPU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Intel(R) Xeon(R) Gold 5215</a:t>
                      </a:r>
                      <a:endParaRPr lang="pt-BR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95036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Memory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64GB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15736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OS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Ubuntu 20.04.5 LTS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877077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Kernel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5.15.0-46-generic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8656"/>
                  </a:ext>
                </a:extLst>
              </a:tr>
              <a:tr h="3519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Ceph</a:t>
                      </a:r>
                      <a:r>
                        <a:rPr lang="en-US" sz="1400" b="1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 Ver.</a:t>
                      </a:r>
                      <a:endParaRPr lang="en-US" sz="1400" b="1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9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ato" panose="020F0502020204030203" pitchFamily="34" charset="0"/>
                        </a:rPr>
                        <a:t>15.2.16 octopus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370" marR="90370" marT="24985" marB="24985" anchor="ctr">
                    <a:lnL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931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62807D-94F0-9AED-3B34-804A19BB2556}"/>
              </a:ext>
            </a:extLst>
          </p:cNvPr>
          <p:cNvSpPr txBox="1"/>
          <p:nvPr/>
        </p:nvSpPr>
        <p:spPr>
          <a:xfrm>
            <a:off x="520940" y="1652759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node 1 spec</a:t>
            </a:r>
            <a:endParaRPr lang="ko-KR" alt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F601C-4E88-5995-E798-DD3A14334EB5}"/>
              </a:ext>
            </a:extLst>
          </p:cNvPr>
          <p:cNvSpPr txBox="1"/>
          <p:nvPr/>
        </p:nvSpPr>
        <p:spPr>
          <a:xfrm>
            <a:off x="5596792" y="1682069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node 2, 3 spec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4420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로 </a:t>
            </a:r>
            <a:r>
              <a:rPr lang="en-US" altLang="ko-KR" dirty="0" err="1"/>
              <a:t>Ceph</a:t>
            </a:r>
            <a:r>
              <a:rPr lang="en-US" altLang="ko-KR" dirty="0"/>
              <a:t> </a:t>
            </a:r>
            <a:r>
              <a:rPr lang="ko-KR" altLang="en-US" dirty="0"/>
              <a:t>클러스터 구성  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/>
              <a:t>MON, MDS, MGR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lvl="1"/>
            <a:r>
              <a:rPr lang="en-US" altLang="ko-KR" dirty="0"/>
              <a:t>node2 </a:t>
            </a:r>
            <a:r>
              <a:rPr lang="ko-KR" altLang="en-US" dirty="0"/>
              <a:t>및</a:t>
            </a:r>
            <a:r>
              <a:rPr lang="en-US" altLang="ko-KR" dirty="0"/>
              <a:t> node3</a:t>
            </a:r>
            <a:r>
              <a:rPr lang="ko-KR" altLang="en-US" dirty="0"/>
              <a:t>에 </a:t>
            </a:r>
            <a:r>
              <a:rPr lang="en-US" altLang="ko-KR" dirty="0"/>
              <a:t>OSD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</a:t>
            </a:r>
            <a:endParaRPr lang="en-US" altLang="ko-KR" dirty="0"/>
          </a:p>
          <a:p>
            <a:pPr lvl="1"/>
            <a:r>
              <a:rPr lang="en-US" altLang="ko-KR" dirty="0" err="1"/>
              <a:t>Ceph</a:t>
            </a:r>
            <a:r>
              <a:rPr lang="ko-KR" altLang="en-US" dirty="0"/>
              <a:t>에서 제공되는 </a:t>
            </a:r>
            <a:r>
              <a:rPr lang="en-US" altLang="ko-KR" dirty="0" err="1"/>
              <a:t>Rados</a:t>
            </a:r>
            <a:r>
              <a:rPr lang="ko-KR" altLang="en-US" dirty="0"/>
              <a:t> </a:t>
            </a:r>
            <a:r>
              <a:rPr lang="en-US" altLang="ko-KR" dirty="0"/>
              <a:t>Bench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OSD</a:t>
            </a:r>
            <a:r>
              <a:rPr lang="ko-KR" altLang="en-US" dirty="0"/>
              <a:t>의 하드웨어 및 </a:t>
            </a:r>
            <a:r>
              <a:rPr lang="en-US" altLang="ko-KR" dirty="0"/>
              <a:t>OSD</a:t>
            </a:r>
            <a:r>
              <a:rPr lang="ko-KR" altLang="en-US" dirty="0"/>
              <a:t>의 수를 변경하면서 성능을 측정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7" name="_x411279648">
            <a:extLst>
              <a:ext uri="{FF2B5EF4-FFF2-40B4-BE49-F238E27FC236}">
                <a16:creationId xmlns:a16="http://schemas.microsoft.com/office/drawing/2014/main" id="{5C28714E-FB73-CF08-BBD6-2452F273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2097"/>
            <a:ext cx="5207350" cy="24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1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7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BDF7-A0B1-3F17-2F19-2D2AC3D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Experement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A836-E4E4-EFB0-B001-7F278A0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61099-04F0-F314-1C1A-6BAC142A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와이드스크린</PresentationFormat>
  <Paragraphs>76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lato</vt:lpstr>
      <vt:lpstr>Wingdings</vt:lpstr>
      <vt:lpstr>Arial</vt:lpstr>
      <vt:lpstr>roboto</vt:lpstr>
      <vt:lpstr>맑은 고딕</vt:lpstr>
      <vt:lpstr>Office 테마</vt:lpstr>
      <vt:lpstr>PowerPoint 프레젠테이션</vt:lpstr>
      <vt:lpstr>Introduction</vt:lpstr>
      <vt:lpstr>Introduction</vt:lpstr>
      <vt:lpstr>Experement</vt:lpstr>
      <vt:lpstr>Experement</vt:lpstr>
      <vt:lpstr>Experement</vt:lpstr>
      <vt:lpstr>Experement</vt:lpstr>
      <vt:lpstr>Experement</vt:lpstr>
      <vt:lpstr>Experement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584</cp:revision>
  <dcterms:created xsi:type="dcterms:W3CDTF">2020-03-06T02:35:36Z</dcterms:created>
  <dcterms:modified xsi:type="dcterms:W3CDTF">2023-01-17T08:49:07Z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