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6"/>
  </p:notesMasterIdLst>
  <p:sldIdLst>
    <p:sldId id="256" r:id="rId5"/>
    <p:sldId id="266" r:id="rId6"/>
    <p:sldId id="257" r:id="rId7"/>
    <p:sldId id="259" r:id="rId8"/>
    <p:sldId id="260" r:id="rId9"/>
    <p:sldId id="262" r:id="rId10"/>
    <p:sldId id="261" r:id="rId11"/>
    <p:sldId id="258" r:id="rId12"/>
    <p:sldId id="274" r:id="rId13"/>
    <p:sldId id="275" r:id="rId14"/>
    <p:sldId id="277" r:id="rId15"/>
    <p:sldId id="267" r:id="rId16"/>
    <p:sldId id="263" r:id="rId17"/>
    <p:sldId id="264" r:id="rId18"/>
    <p:sldId id="265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delta.io/latest/quick-start.html#set-up-apache-spark-with-delta-la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Delta Lake Guide 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625754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Reduce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기존의 </a:t>
            </a:r>
            <a:r>
              <a:rPr lang="ko-KR" altLang="en-US" dirty="0" err="1">
                <a:ea typeface="+mn-lt"/>
                <a:cs typeface="+mn-lt"/>
              </a:rPr>
              <a:t>Hadoop</a:t>
            </a:r>
            <a:r>
              <a:rPr lang="ko-KR" altLang="en-US" dirty="0">
                <a:ea typeface="+mn-lt"/>
                <a:cs typeface="+mn-lt"/>
              </a:rPr>
              <a:t> 에서 데이터를 병렬 처리를 통해 연산 및 재사용 하는 방법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I/O</a:t>
            </a:r>
            <a:r>
              <a:rPr lang="ko-KR" altLang="en-US" dirty="0">
                <a:ea typeface="+mn-lt"/>
                <a:cs typeface="+mn-lt"/>
              </a:rPr>
              <a:t>로 인한 오버헤드 존재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15" y="3290582"/>
            <a:ext cx="1424730" cy="1424730"/>
          </a:xfrm>
          <a:prstGeom prst="rect">
            <a:avLst/>
          </a:prstGeom>
        </p:spPr>
      </p:pic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B91BCFA8-F594-687C-0D1D-C268E09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54" y="3290582"/>
            <a:ext cx="1424730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244678" y="4715312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918C1-7E16-14BE-911D-610405B94312}"/>
              </a:ext>
            </a:extLst>
          </p:cNvPr>
          <p:cNvSpPr txBox="1"/>
          <p:nvPr/>
        </p:nvSpPr>
        <p:spPr>
          <a:xfrm>
            <a:off x="462781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294" y="3290582"/>
            <a:ext cx="1424730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901095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844780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844780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844780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7227919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7227919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7227919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6253884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253884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6253884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8228955" y="2908685"/>
            <a:ext cx="983339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8228955" y="4002947"/>
            <a:ext cx="983339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8228955" y="4002947"/>
            <a:ext cx="983339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870745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870745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870745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845816" y="2908685"/>
            <a:ext cx="983338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845816" y="4002947"/>
            <a:ext cx="983338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3845816" y="4002947"/>
            <a:ext cx="983338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686580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D05F9B-32CC-1D83-FBAB-B23378DD3177}"/>
              </a:ext>
            </a:extLst>
          </p:cNvPr>
          <p:cNvSpPr txBox="1"/>
          <p:nvPr/>
        </p:nvSpPr>
        <p:spPr>
          <a:xfrm>
            <a:off x="6018995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7E5E9-A460-34A4-67B9-FC1C40DDD25C}"/>
              </a:ext>
            </a:extLst>
          </p:cNvPr>
          <p:cNvSpPr txBox="1"/>
          <p:nvPr/>
        </p:nvSpPr>
        <p:spPr>
          <a:xfrm>
            <a:off x="4271184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8679917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4B3FD1E-19ED-51D7-218B-ED5A7FB59067}"/>
              </a:ext>
            </a:extLst>
          </p:cNvPr>
          <p:cNvSpPr/>
          <p:nvPr/>
        </p:nvSpPr>
        <p:spPr>
          <a:xfrm>
            <a:off x="1115714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CE9F2BB-FEFA-F179-3A1D-9A730A0E0C27}"/>
              </a:ext>
            </a:extLst>
          </p:cNvPr>
          <p:cNvSpPr/>
          <p:nvPr/>
        </p:nvSpPr>
        <p:spPr>
          <a:xfrm>
            <a:off x="11358477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6C58BBC-F86E-88C5-8429-62B7C7C44FD4}"/>
              </a:ext>
            </a:extLst>
          </p:cNvPr>
          <p:cNvSpPr/>
          <p:nvPr/>
        </p:nvSpPr>
        <p:spPr>
          <a:xfrm>
            <a:off x="1155981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7013189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443783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6825350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2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1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195456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ea typeface="+mn-lt"/>
                <a:cs typeface="+mn-lt"/>
              </a:rPr>
              <a:t>Resilient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메모리를 </a:t>
            </a:r>
            <a:r>
              <a:rPr lang="ko-KR" altLang="en-US" dirty="0" err="1">
                <a:cs typeface="lato"/>
              </a:rPr>
              <a:t>Read</a:t>
            </a:r>
            <a:r>
              <a:rPr lang="en-US" altLang="ko-KR" dirty="0">
                <a:cs typeface="lato"/>
              </a:rPr>
              <a:t>-</a:t>
            </a:r>
            <a:r>
              <a:rPr lang="ko-KR" altLang="en-US" dirty="0" err="1">
                <a:cs typeface="lato"/>
              </a:rPr>
              <a:t>Only로</a:t>
            </a:r>
            <a:r>
              <a:rPr lang="ko-KR" altLang="en-US" dirty="0">
                <a:cs typeface="lato"/>
              </a:rPr>
              <a:t> 사용하는 방식을 통해 </a:t>
            </a:r>
            <a:r>
              <a:rPr lang="en-US" altLang="ko-KR" dirty="0">
                <a:cs typeface="lato"/>
              </a:rPr>
              <a:t>fault-tolerant</a:t>
            </a:r>
            <a:r>
              <a:rPr lang="ko-KR" altLang="en-US" dirty="0">
                <a:cs typeface="lato"/>
              </a:rPr>
              <a:t> 달성 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ko-KR" dirty="0">
                <a:cs typeface="lato"/>
              </a:rPr>
              <a:t>Immutable</a:t>
            </a:r>
          </a:p>
          <a:p>
            <a:pPr lvl="1"/>
            <a:r>
              <a:rPr lang="en-US" altLang="ko-KR" dirty="0">
                <a:cs typeface="lato"/>
              </a:rPr>
              <a:t>Lineage(</a:t>
            </a:r>
            <a:r>
              <a:rPr lang="ko-KR" altLang="en-US" dirty="0">
                <a:cs typeface="lato"/>
              </a:rPr>
              <a:t>계보</a:t>
            </a:r>
            <a:r>
              <a:rPr lang="en-US" altLang="ko-KR" dirty="0">
                <a:cs typeface="lato"/>
              </a:rPr>
              <a:t>)</a:t>
            </a:r>
            <a:r>
              <a:rPr lang="ko-KR" altLang="en-US" dirty="0">
                <a:cs typeface="lato"/>
              </a:rPr>
              <a:t>를 통해 오류 복구 가능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83" y="3568182"/>
            <a:ext cx="1257808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135435" y="4992912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29" y="3568182"/>
            <a:ext cx="1257808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10789444" y="4992912"/>
            <a:ext cx="12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Output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388081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388081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388081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8789034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8789034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8789034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9672788" y="3186285"/>
            <a:ext cx="1125441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9672788" y="4280547"/>
            <a:ext cx="1125441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9672788" y="4280547"/>
            <a:ext cx="1125441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570991" y="3186285"/>
            <a:ext cx="817090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70991" y="4280547"/>
            <a:ext cx="817090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570991" y="4280547"/>
            <a:ext cx="817090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329203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10228391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8600705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035493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8434874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 n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004B0B-E4C8-0A03-0B9B-C9C756488227}"/>
              </a:ext>
            </a:extLst>
          </p:cNvPr>
          <p:cNvGrpSpPr/>
          <p:nvPr/>
        </p:nvGrpSpPr>
        <p:grpSpPr>
          <a:xfrm>
            <a:off x="4011707" y="4037952"/>
            <a:ext cx="1520725" cy="586176"/>
            <a:chOff x="4764160" y="3186285"/>
            <a:chExt cx="2431509" cy="9372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31B236-C556-3ECB-214D-3AF92C8BB9F6}"/>
                </a:ext>
              </a:extLst>
            </p:cNvPr>
            <p:cNvGrpSpPr/>
            <p:nvPr/>
          </p:nvGrpSpPr>
          <p:grpSpPr>
            <a:xfrm>
              <a:off x="4764160" y="3186285"/>
              <a:ext cx="2431509" cy="937245"/>
              <a:chOff x="4764160" y="3186285"/>
              <a:chExt cx="2431509" cy="9372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2DE0208-1F4B-30A5-B235-2E6FB48608DB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31509" cy="937245"/>
                <a:chOff x="4792153" y="3186285"/>
                <a:chExt cx="2431509" cy="93724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9C264CB-7115-1DA7-21BF-7A5EBFFC5AF6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29121736-EAB0-4B06-A811-4F147127D750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C2C9C860-7F6C-C0A6-C2C7-0192397CEB8A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E369CDC-BB38-6F8A-CF47-E15E98EA4857}"/>
                    </a:ext>
                  </a:extLst>
                </p:cNvPr>
                <p:cNvSpPr/>
                <p:nvPr/>
              </p:nvSpPr>
              <p:spPr>
                <a:xfrm>
                  <a:off x="703582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FCE5B36-FB6F-112D-BFCC-76F1BF72291C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7DB48B23-ED1D-FF26-6612-BA36D4180D44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6274DED-FD56-F567-AC08-5E86E45A6B83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FF26CEF-5463-84E7-71BE-D9EB79205563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C3A40DE-EDB1-8CE5-9E78-94E53A84991B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09E28A7-18E0-0639-4CDB-B65D678B5153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C474EC4-5050-F01F-4BD7-58E8BEB45116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037D1BC-B296-C96B-A258-1433670E7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B11FC0-EBA6-7D35-4B30-D952D3F4905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12B34A7-BEAD-4135-785E-1CBA7BA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AB478E-8F7F-3A70-5E4F-9091CE18AF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09D9AE6-F0C2-E192-D1AE-F70D36A9D327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0250A31-4FB2-5725-DF6B-6C9405D600F0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8BAF1F0-5D56-155E-9389-B08169C8EAB1}"/>
              </a:ext>
            </a:extLst>
          </p:cNvPr>
          <p:cNvGrpSpPr/>
          <p:nvPr/>
        </p:nvGrpSpPr>
        <p:grpSpPr>
          <a:xfrm>
            <a:off x="6243998" y="4037952"/>
            <a:ext cx="1513278" cy="586176"/>
            <a:chOff x="4764160" y="3186285"/>
            <a:chExt cx="2419603" cy="93724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3389E95-C37E-451F-2D6D-A2FE7C7AA2C5}"/>
                </a:ext>
              </a:extLst>
            </p:cNvPr>
            <p:cNvGrpSpPr/>
            <p:nvPr/>
          </p:nvGrpSpPr>
          <p:grpSpPr>
            <a:xfrm>
              <a:off x="4764160" y="3186285"/>
              <a:ext cx="2419603" cy="937245"/>
              <a:chOff x="4764160" y="3186285"/>
              <a:chExt cx="2419603" cy="937245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AB5CDDC-57E4-2858-BBDB-57829931BCAF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19603" cy="937245"/>
                <a:chOff x="4792153" y="3186285"/>
                <a:chExt cx="2419603" cy="937245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F9E8BC9-8F71-C7E2-7253-CE5D70647154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21BFD9AD-44B7-7C7C-4912-25F81AFB9AF9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6497326-D58C-BA2D-858F-615716AC04E7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0FE794BE-97E3-7D6C-C899-0A410FA5B73C}"/>
                    </a:ext>
                  </a:extLst>
                </p:cNvPr>
                <p:cNvSpPr/>
                <p:nvPr/>
              </p:nvSpPr>
              <p:spPr>
                <a:xfrm>
                  <a:off x="7023917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4EF2FCB-B8FB-7304-F4E3-95210F20BAB6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772C4D7-AD7F-0959-CEFF-01AB5BF558A6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FA36D87-E99B-4142-BDCA-3CC5CF7F2E67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BB8FFDE4-C057-7B7F-C758-6C92A0E566D6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7350134B-0199-B1A8-BB09-835D85EDF486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CEA3B6E-8A85-976D-4B05-3B6F067A8BD7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A4BDEB4-2249-665E-6932-C87B98DABFE2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A15FE89-CD42-45B4-4D34-E648F982A9A0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EB87F60-7BCE-5B07-1FA4-191C0B452DA7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75B3A06-6AB2-7588-1D4C-8068EE7B2315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BB820D2-A389-BC6C-C5CB-032F5AAAEE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F8914E0-E3ED-6248-675C-A198329AB643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81C4DF7-C0A3-9AEA-E9AC-E009D5026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4260F-E533-0B60-112E-888AAA7AFDC6}"/>
              </a:ext>
            </a:extLst>
          </p:cNvPr>
          <p:cNvSpPr txBox="1"/>
          <p:nvPr/>
        </p:nvSpPr>
        <p:spPr>
          <a:xfrm>
            <a:off x="3579783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D93498B-E488-BC8F-34F3-FA78554CAA5B}"/>
              </a:ext>
            </a:extLst>
          </p:cNvPr>
          <p:cNvSpPr/>
          <p:nvPr/>
        </p:nvSpPr>
        <p:spPr>
          <a:xfrm>
            <a:off x="5645078" y="3850042"/>
            <a:ext cx="429728" cy="98795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2D85F6-EACB-6120-5532-50FD4DE0731D}"/>
              </a:ext>
            </a:extLst>
          </p:cNvPr>
          <p:cNvSpPr txBox="1"/>
          <p:nvPr/>
        </p:nvSpPr>
        <p:spPr>
          <a:xfrm>
            <a:off x="5022427" y="480157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Iterations 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31B7086-DE59-9A82-6CA6-F186133D5A86}"/>
              </a:ext>
            </a:extLst>
          </p:cNvPr>
          <p:cNvCxnSpPr>
            <a:cxnSpLocks/>
            <a:stCxn id="7" idx="1"/>
            <a:endCxn id="125" idx="1"/>
          </p:cNvCxnSpPr>
          <p:nvPr/>
        </p:nvCxnSpPr>
        <p:spPr>
          <a:xfrm>
            <a:off x="5414954" y="4316254"/>
            <a:ext cx="230124" cy="2776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16" idx="3"/>
            <a:endCxn id="27" idx="1"/>
          </p:cNvCxnSpPr>
          <p:nvPr/>
        </p:nvCxnSpPr>
        <p:spPr>
          <a:xfrm flipV="1">
            <a:off x="7757277" y="3186285"/>
            <a:ext cx="1031757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16" idx="3"/>
            <a:endCxn id="28" idx="1"/>
          </p:cNvCxnSpPr>
          <p:nvPr/>
        </p:nvCxnSpPr>
        <p:spPr>
          <a:xfrm>
            <a:off x="7757277" y="4316254"/>
            <a:ext cx="1031757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>
            <a:off x="7757277" y="4316254"/>
            <a:ext cx="1031757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3271835" y="3186285"/>
            <a:ext cx="739872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3271835" y="4316254"/>
            <a:ext cx="739872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3271835" y="4316254"/>
            <a:ext cx="739872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2EB25-E699-E18F-EC44-E091F13CD2D4}"/>
              </a:ext>
            </a:extLst>
          </p:cNvPr>
          <p:cNvSpPr txBox="1"/>
          <p:nvPr/>
        </p:nvSpPr>
        <p:spPr>
          <a:xfrm>
            <a:off x="7404439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CDFCDDF-C752-3221-39C2-85C6CADA1DCA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>
          <a:xfrm flipV="1">
            <a:off x="6074806" y="4265065"/>
            <a:ext cx="250927" cy="789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9AEAB86-771C-FD80-D045-0CE152EC7230}"/>
              </a:ext>
            </a:extLst>
          </p:cNvPr>
          <p:cNvSpPr txBox="1"/>
          <p:nvPr/>
        </p:nvSpPr>
        <p:spPr>
          <a:xfrm>
            <a:off x="5039889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B12B36-3631-B4ED-3871-EEE056A82040}"/>
              </a:ext>
            </a:extLst>
          </p:cNvPr>
          <p:cNvSpPr txBox="1"/>
          <p:nvPr/>
        </p:nvSpPr>
        <p:spPr>
          <a:xfrm>
            <a:off x="5919785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D048682-1690-CF2A-5C5F-914B9D941AC5}"/>
              </a:ext>
            </a:extLst>
          </p:cNvPr>
          <p:cNvSpPr/>
          <p:nvPr/>
        </p:nvSpPr>
        <p:spPr>
          <a:xfrm>
            <a:off x="678145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081B04E-6AAE-0F89-B125-E744A3602AC2}"/>
              </a:ext>
            </a:extLst>
          </p:cNvPr>
          <p:cNvSpPr/>
          <p:nvPr/>
        </p:nvSpPr>
        <p:spPr>
          <a:xfrm>
            <a:off x="6982788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BAE69ED-62C3-53AC-0F38-C5116E43D912}"/>
              </a:ext>
            </a:extLst>
          </p:cNvPr>
          <p:cNvSpPr/>
          <p:nvPr/>
        </p:nvSpPr>
        <p:spPr>
          <a:xfrm>
            <a:off x="718412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4433-0CE8-FEA8-5BC8-89D70B13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103E-272E-5659-950F-C3801B70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Background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r>
              <a:rPr lang="ko-KR" altLang="en-US" dirty="0">
                <a:cs typeface="lato"/>
              </a:rPr>
              <a:t>Delta </a:t>
            </a:r>
            <a:r>
              <a:rPr lang="ko-KR" altLang="en-US" dirty="0" err="1">
                <a:cs typeface="lato"/>
              </a:rPr>
              <a:t>Lake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Guide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3E851-2CC5-5D50-6475-5859F63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62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29AD-7874-AA4C-5E04-96FF4E11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4DCE-9B97-08DB-EC96-81AC509A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​Delta </a:t>
            </a:r>
            <a:r>
              <a:rPr lang="ko-KR" altLang="en-US" dirty="0" err="1">
                <a:cs typeface="lato"/>
              </a:rPr>
              <a:t>Lake</a:t>
            </a:r>
            <a:r>
              <a:rPr lang="ko-KR" altLang="en-US" dirty="0">
                <a:cs typeface="lato"/>
              </a:rPr>
              <a:t> 와 버전이 맞는 Apache </a:t>
            </a:r>
            <a:r>
              <a:rPr lang="ko-KR" altLang="en-US" dirty="0" err="1">
                <a:cs typeface="lato"/>
              </a:rPr>
              <a:t>Spark</a:t>
            </a:r>
            <a:r>
              <a:rPr lang="ko-KR" altLang="en-US" dirty="0">
                <a:cs typeface="lato"/>
              </a:rPr>
              <a:t> 설치</a:t>
            </a:r>
          </a:p>
          <a:p>
            <a:r>
              <a:rPr lang="ko-KR" altLang="en-US" dirty="0">
                <a:ea typeface="+mn-lt"/>
                <a:cs typeface="+mn-lt"/>
              </a:rPr>
              <a:t>해당 가이드에서는 Delta </a:t>
            </a:r>
            <a:r>
              <a:rPr lang="ko-KR" altLang="en-US" dirty="0" err="1">
                <a:ea typeface="+mn-lt"/>
                <a:cs typeface="+mn-lt"/>
              </a:rPr>
              <a:t>lake</a:t>
            </a:r>
            <a:r>
              <a:rPr lang="ko-KR" altLang="en-US" dirty="0">
                <a:ea typeface="+mn-lt"/>
                <a:cs typeface="+mn-lt"/>
              </a:rPr>
              <a:t> 1.2.1 버전을 사용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ED7A2-8CAD-013B-A976-F38BF494D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DFD3C98-DD39-ACB0-BBA1-1E2939551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" r="-124" b="1240"/>
          <a:stretch/>
        </p:blipFill>
        <p:spPr>
          <a:xfrm>
            <a:off x="56284" y="2535950"/>
            <a:ext cx="12103971" cy="2251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4AC59-A698-9BB5-CA84-8AAFCC5B86C7}"/>
              </a:ext>
            </a:extLst>
          </p:cNvPr>
          <p:cNvSpPr txBox="1"/>
          <p:nvPr/>
        </p:nvSpPr>
        <p:spPr>
          <a:xfrm>
            <a:off x="57150" y="4810991"/>
            <a:ext cx="582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err="1"/>
              <a:t>출처</a:t>
            </a:r>
            <a:r>
              <a:rPr lang="en-US" altLang="ko-KR" sz="1400" dirty="0"/>
              <a:t>: https://docs.delta.io/latest/releases.html</a:t>
            </a:r>
            <a:endParaRPr lang="en-US" altLang="ko-KR" sz="140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5573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4D8A-CE60-47E3-241D-33053A0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Spark Install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ADF6D-F8E4-39F1-45C6-FC737544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pyspark</a:t>
            </a:r>
            <a:r>
              <a:rPr lang="ko-KR" dirty="0">
                <a:ea typeface="+mn-lt"/>
                <a:cs typeface="+mn-lt"/>
              </a:rPr>
              <a:t> 설치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==3.2.0</a:t>
            </a:r>
            <a:endParaRPr lang="ko-KR"/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EE82B-0517-A596-B8E3-F3CB25F9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552A41D-7E37-FEAB-ACF4-43E7222F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88091"/>
            <a:ext cx="11249025" cy="3053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E69410-E31D-EDC5-FD7B-1B6C7DDC952E}"/>
              </a:ext>
            </a:extLst>
          </p:cNvPr>
          <p:cNvSpPr/>
          <p:nvPr/>
        </p:nvSpPr>
        <p:spPr>
          <a:xfrm>
            <a:off x="3049953" y="5267568"/>
            <a:ext cx="967153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AC762-1BB3-AAA4-75F4-8447121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Delta Lake Install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DF9A-75EF-340F-49BC-250CAF2E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</a:rPr>
              <a:t>Delta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Lake</a:t>
            </a:r>
            <a:r>
              <a:rPr lang="ko-KR" dirty="0">
                <a:ea typeface="+mn-lt"/>
                <a:cs typeface="+mn-lt"/>
              </a:rPr>
              <a:t> 설치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delta-spark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8825D-29DF-92E0-A1A2-B8C2863D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CEEAEE-A147-17A3-A02D-4FE1FC85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9" y="2303418"/>
            <a:ext cx="11146514" cy="2729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45F873-09EC-0EB4-00A7-66151F0A05BB}"/>
              </a:ext>
            </a:extLst>
          </p:cNvPr>
          <p:cNvSpPr/>
          <p:nvPr/>
        </p:nvSpPr>
        <p:spPr>
          <a:xfrm>
            <a:off x="2835030" y="4769338"/>
            <a:ext cx="1836614" cy="22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C8C1B-2099-E200-ECE4-A8ECEEF0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FE3D-06B4-BEEB-746F-A6D201E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는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 8~11만 지원 </a:t>
            </a:r>
            <a:endParaRPr lang="ko-KR">
              <a:cs typeface="lato"/>
            </a:endParaRPr>
          </a:p>
          <a:p>
            <a:r>
              <a:rPr lang="ko-KR" altLang="en-US" dirty="0">
                <a:cs typeface="lato"/>
              </a:rPr>
              <a:t>자바 버전 확인 후 변경 필요</a:t>
            </a:r>
          </a:p>
          <a:p>
            <a:r>
              <a:rPr lang="ko-KR" altLang="en-US" dirty="0">
                <a:cs typeface="lato"/>
              </a:rPr>
              <a:t>자바 버전이 다를 경우 아래와 같은 오류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D9178-B2DF-0EC2-9996-500E25F2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797D8F-9D8C-2F10-7382-7059B34C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06" r="62" b="162"/>
          <a:stretch/>
        </p:blipFill>
        <p:spPr>
          <a:xfrm>
            <a:off x="689709" y="3134594"/>
            <a:ext cx="8501771" cy="26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B81-F5D6-DAA3-4DCC-BD29C01A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Java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Version</a:t>
            </a:r>
            <a:endParaRPr lang="en-US" altLang="ko-KR" b="0" dirty="0" err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63A05-E7C3-035E-C489-4CADADFF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​패키지 정보 업데이트 및 업그레이드</a:t>
            </a:r>
            <a:endParaRPr lang="ko-KR" dirty="0"/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</a:t>
            </a:r>
            <a:r>
              <a:rPr lang="ko-KR" altLang="en-US" dirty="0">
                <a:cs typeface="lato"/>
              </a:rPr>
              <a:t> &amp;&amp;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upgrade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CE511-7393-3466-82AD-4BBDFE30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D96FE1-0587-B7B8-EA10-24853F82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3" y="2246881"/>
            <a:ext cx="8213968" cy="39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09097-C78F-237D-DB69-8B4B234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​</a:t>
            </a:r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2213B-C36D-FA59-BB22-6202A666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자바 11 설치</a:t>
            </a:r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sudo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apt-get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install</a:t>
            </a:r>
            <a:r>
              <a:rPr lang="ko-KR" dirty="0">
                <a:ea typeface="+mn-lt"/>
                <a:cs typeface="+mn-lt"/>
              </a:rPr>
              <a:t> openjdk-11-jdk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A46EC-ECA6-2129-C730-4E8C5A79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3C6566C-A8FE-F3D8-7A4A-69075AD3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4" y="2409222"/>
            <a:ext cx="11613660" cy="29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9F3F-FA6A-3946-BE76-DF1DBB1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C7A5F-9550-33DC-1929-90402E43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환경변수 설정을 진행하지 않으면 아래와 같이 새로운 버전이 적용되지 않음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vi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입력 후 아래 내용 추가로 입력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8342E-66D7-51F1-B4D8-EBE9BF3C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C914FAA-F59D-AC82-DB31-C230A0AC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9" y="1570374"/>
            <a:ext cx="11340124" cy="98186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C0DA057-25D6-F21F-3D89-95754B59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1" y="3425115"/>
            <a:ext cx="7481277" cy="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4433-0CE8-FEA8-5BC8-89D70B13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103E-272E-5659-950F-C3801B70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3B3B3B"/>
                </a:solidFill>
                <a:cs typeface="lato"/>
              </a:rPr>
              <a:t>Backgrounds</a:t>
            </a:r>
            <a:endParaRPr lang="ko-KR" altLang="en-US">
              <a:solidFill>
                <a:srgbClr val="3B3B3B"/>
              </a:solidFill>
              <a:cs typeface="lato"/>
            </a:endParaRPr>
          </a:p>
          <a:p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DeltaLake</a:t>
            </a: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Install</a:t>
            </a: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Guide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3E851-2CC5-5D50-6475-5859F63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5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E14F-B915-5B4C-7CFA-ED92C26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90DDA-4FDD-F1A2-3710-119CBF9D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source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bashrc에</a:t>
            </a:r>
            <a:r>
              <a:rPr lang="ko-KR" altLang="en-US" dirty="0">
                <a:cs typeface="lato"/>
              </a:rPr>
              <a:t> 변경한 내용 적용</a:t>
            </a: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 –</a:t>
            </a:r>
            <a:r>
              <a:rPr lang="ko-KR" altLang="en-US" dirty="0" err="1">
                <a:cs typeface="lato"/>
              </a:rPr>
              <a:t>version</a:t>
            </a:r>
            <a:r>
              <a:rPr lang="ko-KR" altLang="en-US" dirty="0">
                <a:cs typeface="lato"/>
              </a:rPr>
              <a:t> 을 통해 버전 변경을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DABFC-C54E-D7C9-DF9D-1ABEC2D3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26C116-7B53-BC1D-C231-0F1B986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2370380"/>
            <a:ext cx="11401083" cy="11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F762B-393F-3D77-4056-1CA0F8E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14968-7601-08D8-11DC-5F1DF0D7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실행</a:t>
            </a: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pyspark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이후, </a:t>
            </a:r>
            <a:r>
              <a:rPr lang="ko-KR" altLang="en-US" dirty="0">
                <a:cs typeface="lato"/>
                <a:hlinkClick r:id="rId2"/>
              </a:rPr>
              <a:t>Delta Lake 가이드</a:t>
            </a:r>
            <a:r>
              <a:rPr lang="ko-KR" altLang="en-US" dirty="0">
                <a:cs typeface="lato"/>
              </a:rPr>
              <a:t>에 따라 테이블을 생성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97565-5D8C-1900-7962-E71FB16CF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055E647-8E9C-1328-A590-EAEDBA57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166215"/>
            <a:ext cx="11691814" cy="30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Delta Lake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Java, Scalar, Python </a:t>
            </a:r>
            <a:r>
              <a:rPr lang="ko-KR" altLang="en-US" dirty="0">
                <a:solidFill>
                  <a:schemeClr val="tx2"/>
                </a:solidFill>
              </a:rPr>
              <a:t>등을 위한 </a:t>
            </a:r>
            <a:r>
              <a:rPr lang="en-US" altLang="ko-KR" dirty="0">
                <a:solidFill>
                  <a:schemeClr val="tx2"/>
                </a:solidFill>
              </a:rPr>
              <a:t>API </a:t>
            </a:r>
            <a:r>
              <a:rPr lang="ko-KR" altLang="en-US" dirty="0">
                <a:solidFill>
                  <a:schemeClr val="tx2"/>
                </a:solidFill>
              </a:rPr>
              <a:t>및 </a:t>
            </a:r>
            <a:r>
              <a:rPr lang="en-US" altLang="ko-KR" dirty="0">
                <a:solidFill>
                  <a:schemeClr val="tx2"/>
                </a:solidFill>
              </a:rPr>
              <a:t>Spark, Hive, </a:t>
            </a:r>
            <a:r>
              <a:rPr lang="en-US" altLang="ko-KR" dirty="0" err="1">
                <a:solidFill>
                  <a:schemeClr val="tx2"/>
                </a:solidFill>
              </a:rPr>
              <a:t>PrestoDB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등의 연산 엔진을 통해 </a:t>
            </a:r>
            <a:r>
              <a:rPr lang="en-US" altLang="ko-KR" dirty="0">
                <a:solidFill>
                  <a:schemeClr val="tx2"/>
                </a:solidFill>
              </a:rPr>
              <a:t>data lakes </a:t>
            </a:r>
            <a:r>
              <a:rPr lang="ko-KR" altLang="en-US" dirty="0">
                <a:solidFill>
                  <a:schemeClr val="tx2"/>
                </a:solidFill>
              </a:rPr>
              <a:t>위에서 </a:t>
            </a:r>
            <a:r>
              <a:rPr lang="en-US" altLang="ko-KR" dirty="0">
                <a:solidFill>
                  <a:schemeClr val="tx2"/>
                </a:solidFill>
              </a:rPr>
              <a:t>Lakehouse architecture </a:t>
            </a:r>
            <a:r>
              <a:rPr lang="ko-KR" altLang="en-US" dirty="0">
                <a:solidFill>
                  <a:schemeClr val="tx2"/>
                </a:solidFill>
              </a:rPr>
              <a:t>를 구성할 수 있게 하는 오픈소스 프로젝트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ACID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트랜잭션을 지원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Atomicity(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원자성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하나의 트랜잭션이 모두 성공하거나 모두 실패하는 것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Consistency(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일관성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데이터베이스가 일관적인 상태를 유지하는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Isolation(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격리성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트랜잭션끼리 독립적인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Durability(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지속성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트랜잭션이 수행되었다면 트랜잭션에 대한 로그가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남아야하는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성질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F1FC-A780-FB91-4C9A-E1E668F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F27D-8FB1-D4B9-E1F3-08C5044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대량의 데이터를 </a:t>
            </a:r>
            <a:r>
              <a:rPr lang="en-US" altLang="ko-KR" dirty="0"/>
              <a:t>raw, native </a:t>
            </a:r>
            <a:r>
              <a:rPr lang="ko-KR" altLang="en-US" dirty="0"/>
              <a:t>형식으로 저장하는 데이터 </a:t>
            </a:r>
            <a:r>
              <a:rPr lang="en-US" altLang="ko-KR" dirty="0"/>
              <a:t>repository</a:t>
            </a:r>
          </a:p>
          <a:p>
            <a:r>
              <a:rPr lang="ko-KR" altLang="en-US" dirty="0"/>
              <a:t>정제되지 않은 원시 데이터를 저장 </a:t>
            </a:r>
            <a:endParaRPr lang="en-US" altLang="ko-KR" dirty="0"/>
          </a:p>
          <a:p>
            <a:r>
              <a:rPr lang="ko-KR" altLang="en-US" dirty="0"/>
              <a:t>비 정형 데이터 저장 가능</a:t>
            </a:r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2526-90DA-3BE4-D116-3D89E033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8" name="그래픽 17" descr="무선 마이크 윤곽선">
            <a:extLst>
              <a:ext uri="{FF2B5EF4-FFF2-40B4-BE49-F238E27FC236}">
                <a16:creationId xmlns:a16="http://schemas.microsoft.com/office/drawing/2014/main" id="{12B352A0-C82E-AD50-A712-A6F44D1B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418" y="4525645"/>
            <a:ext cx="914400" cy="914400"/>
          </a:xfrm>
          <a:prstGeom prst="rect">
            <a:avLst/>
          </a:prstGeom>
        </p:spPr>
      </p:pic>
      <p:pic>
        <p:nvPicPr>
          <p:cNvPr id="19" name="그래픽 18" descr="용지 윤곽선">
            <a:extLst>
              <a:ext uri="{FF2B5EF4-FFF2-40B4-BE49-F238E27FC236}">
                <a16:creationId xmlns:a16="http://schemas.microsoft.com/office/drawing/2014/main" id="{5984C46F-BD3B-BE4A-F3F8-E9E10D01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418" y="3374390"/>
            <a:ext cx="914400" cy="914400"/>
          </a:xfrm>
          <a:prstGeom prst="rect">
            <a:avLst/>
          </a:prstGeom>
        </p:spPr>
      </p:pic>
      <p:pic>
        <p:nvPicPr>
          <p:cNvPr id="20" name="그래픽 19" descr="필름 윤곽선">
            <a:extLst>
              <a:ext uri="{FF2B5EF4-FFF2-40B4-BE49-F238E27FC236}">
                <a16:creationId xmlns:a16="http://schemas.microsoft.com/office/drawing/2014/main" id="{92F0623D-F252-B439-909D-6737F5B76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2418" y="2223135"/>
            <a:ext cx="914400" cy="914400"/>
          </a:xfrm>
          <a:prstGeom prst="rect">
            <a:avLst/>
          </a:prstGeom>
        </p:spPr>
      </p:pic>
      <p:pic>
        <p:nvPicPr>
          <p:cNvPr id="25" name="그래픽 24" descr="이미지 윤곽선">
            <a:extLst>
              <a:ext uri="{FF2B5EF4-FFF2-40B4-BE49-F238E27FC236}">
                <a16:creationId xmlns:a16="http://schemas.microsoft.com/office/drawing/2014/main" id="{F522E80C-8AA9-301C-8056-CFD2D5543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418" y="5676901"/>
            <a:ext cx="914400" cy="9144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BCFDD99-A125-4CCB-73FB-42A82A635394}"/>
              </a:ext>
            </a:extLst>
          </p:cNvPr>
          <p:cNvSpPr/>
          <p:nvPr/>
        </p:nvSpPr>
        <p:spPr>
          <a:xfrm>
            <a:off x="6381750" y="2790825"/>
            <a:ext cx="3943350" cy="2486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32EA9-49F9-D04F-2BD5-6C5D87767979}"/>
              </a:ext>
            </a:extLst>
          </p:cNvPr>
          <p:cNvSpPr txBox="1"/>
          <p:nvPr/>
        </p:nvSpPr>
        <p:spPr>
          <a:xfrm>
            <a:off x="6200775" y="276606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010101001110010101010101110100010110110101001010101001101101011101000101001001011001010101010101101110101010101010100110101010101010101010101101101011010101010101010101011110110101010101010110101010101011101011010010010101010101010101010101010101010100101010100101010101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99C2B-033E-6D7D-8EC9-37F05800F811}"/>
              </a:ext>
            </a:extLst>
          </p:cNvPr>
          <p:cNvSpPr txBox="1"/>
          <p:nvPr/>
        </p:nvSpPr>
        <p:spPr>
          <a:xfrm>
            <a:off x="7738549" y="5357098"/>
            <a:ext cx="12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Data Lake</a:t>
            </a:r>
            <a:endParaRPr lang="ko-KR" altLang="en-US" i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16C9C10-675F-E5AD-64EE-07ADB4D6B5BD}"/>
              </a:ext>
            </a:extLst>
          </p:cNvPr>
          <p:cNvSpPr/>
          <p:nvPr/>
        </p:nvSpPr>
        <p:spPr>
          <a:xfrm rot="1803020">
            <a:off x="5453766" y="2918902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73DAFBA-ABBE-A837-597D-559BD008315A}"/>
              </a:ext>
            </a:extLst>
          </p:cNvPr>
          <p:cNvSpPr/>
          <p:nvPr/>
        </p:nvSpPr>
        <p:spPr>
          <a:xfrm>
            <a:off x="5453767" y="377227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DF4BBA9-89B5-C55D-7191-F3DACE463681}"/>
              </a:ext>
            </a:extLst>
          </p:cNvPr>
          <p:cNvSpPr/>
          <p:nvPr/>
        </p:nvSpPr>
        <p:spPr>
          <a:xfrm rot="20015531">
            <a:off x="5453766" y="4610178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5B4542B-6AB7-198A-E34C-0123E195D1F3}"/>
              </a:ext>
            </a:extLst>
          </p:cNvPr>
          <p:cNvSpPr/>
          <p:nvPr/>
        </p:nvSpPr>
        <p:spPr>
          <a:xfrm rot="18900000">
            <a:off x="5517077" y="550225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9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BA97-8D13-E966-C388-D8D9FE7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CA60-A320-FD0B-C333-55F67BF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대량의 데이터를 연결</a:t>
            </a:r>
            <a:r>
              <a:rPr lang="en-US" altLang="ko-KR" dirty="0"/>
              <a:t>, </a:t>
            </a:r>
            <a:r>
              <a:rPr lang="ko-KR" altLang="en-US" dirty="0"/>
              <a:t>통합하는 디지털 스토리지 시스템</a:t>
            </a:r>
            <a:endParaRPr lang="en-US" altLang="ko-KR" dirty="0"/>
          </a:p>
          <a:p>
            <a:r>
              <a:rPr lang="ko-KR" altLang="en-US" dirty="0"/>
              <a:t>데이터를 공통의 형식으로 변환하여 관리</a:t>
            </a:r>
            <a:endParaRPr lang="en-US" altLang="ko-KR" dirty="0"/>
          </a:p>
          <a:p>
            <a:r>
              <a:rPr lang="ko-KR" altLang="en-US" dirty="0"/>
              <a:t>정형 데이터 저장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C0638-C90A-0C5E-9875-59945F04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4B33B312-260C-AF4B-166D-3846B163835A}"/>
              </a:ext>
            </a:extLst>
          </p:cNvPr>
          <p:cNvSpPr/>
          <p:nvPr/>
        </p:nvSpPr>
        <p:spPr>
          <a:xfrm>
            <a:off x="878205" y="3095950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A3AA671-E2AF-D201-63BF-C9EF771C618F}"/>
              </a:ext>
            </a:extLst>
          </p:cNvPr>
          <p:cNvSpPr/>
          <p:nvPr/>
        </p:nvSpPr>
        <p:spPr>
          <a:xfrm>
            <a:off x="878205" y="4167231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57BC916E-A598-AC57-96B2-94550FBE710D}"/>
              </a:ext>
            </a:extLst>
          </p:cNvPr>
          <p:cNvSpPr/>
          <p:nvPr/>
        </p:nvSpPr>
        <p:spPr>
          <a:xfrm>
            <a:off x="878205" y="5238512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D1C8-E7D1-42CB-5E5E-B418C7E69F4C}"/>
              </a:ext>
            </a:extLst>
          </p:cNvPr>
          <p:cNvSpPr txBox="1"/>
          <p:nvPr/>
        </p:nvSpPr>
        <p:spPr>
          <a:xfrm>
            <a:off x="1149667" y="36826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CC98-0A61-4C46-3114-3760F835A904}"/>
              </a:ext>
            </a:extLst>
          </p:cNvPr>
          <p:cNvSpPr txBox="1"/>
          <p:nvPr/>
        </p:nvSpPr>
        <p:spPr>
          <a:xfrm>
            <a:off x="878205" y="47504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037C7-E913-304F-A0AD-BFED11F52720}"/>
              </a:ext>
            </a:extLst>
          </p:cNvPr>
          <p:cNvSpPr txBox="1"/>
          <p:nvPr/>
        </p:nvSpPr>
        <p:spPr>
          <a:xfrm>
            <a:off x="878205" y="58182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9034B-F92B-B204-4576-98866FC78F1B}"/>
              </a:ext>
            </a:extLst>
          </p:cNvPr>
          <p:cNvSpPr/>
          <p:nvPr/>
        </p:nvSpPr>
        <p:spPr>
          <a:xfrm>
            <a:off x="3395663" y="3641108"/>
            <a:ext cx="1226708" cy="169994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ETL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(Extract,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Transform,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Load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BA1CAD99-D22D-D247-538B-CF8451762806}"/>
              </a:ext>
            </a:extLst>
          </p:cNvPr>
          <p:cNvSpPr/>
          <p:nvPr/>
        </p:nvSpPr>
        <p:spPr>
          <a:xfrm>
            <a:off x="6096000" y="3162062"/>
            <a:ext cx="2116931" cy="2724150"/>
          </a:xfrm>
          <a:prstGeom prst="can">
            <a:avLst>
              <a:gd name="adj" fmla="val 3295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8" name="그래픽 17" descr="모니터 단색으로 채워진">
            <a:extLst>
              <a:ext uri="{FF2B5EF4-FFF2-40B4-BE49-F238E27FC236}">
                <a16:creationId xmlns:a16="http://schemas.microsoft.com/office/drawing/2014/main" id="{127D246A-14A6-B6C8-371B-853A9842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2438725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 단색으로 채워진">
            <a:extLst>
              <a:ext uri="{FF2B5EF4-FFF2-40B4-BE49-F238E27FC236}">
                <a16:creationId xmlns:a16="http://schemas.microsoft.com/office/drawing/2014/main" id="{875BD426-FB58-00D6-7ED1-EBCEDB1A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3867446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 단색으로 채워진">
            <a:extLst>
              <a:ext uri="{FF2B5EF4-FFF2-40B4-BE49-F238E27FC236}">
                <a16:creationId xmlns:a16="http://schemas.microsoft.com/office/drawing/2014/main" id="{27783023-539D-4E06-D5C4-AF459DE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529616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523D7-9B41-4173-7C35-4D4680D035D8}"/>
              </a:ext>
            </a:extLst>
          </p:cNvPr>
          <p:cNvSpPr txBox="1"/>
          <p:nvPr/>
        </p:nvSpPr>
        <p:spPr>
          <a:xfrm>
            <a:off x="6146006" y="5895530"/>
            <a:ext cx="21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Warehouse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82EA-03EC-1F96-5D44-1DF282EDA89E}"/>
              </a:ext>
            </a:extLst>
          </p:cNvPr>
          <p:cNvSpPr txBox="1"/>
          <p:nvPr/>
        </p:nvSpPr>
        <p:spPr>
          <a:xfrm>
            <a:off x="9515475" y="322873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Mining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A519-1DE6-581F-EAF7-224C1C3D037F}"/>
              </a:ext>
            </a:extLst>
          </p:cNvPr>
          <p:cNvSpPr txBox="1"/>
          <p:nvPr/>
        </p:nvSpPr>
        <p:spPr>
          <a:xfrm>
            <a:off x="9515475" y="473724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Reporting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607C3-214E-AAA3-D6FE-7A3F64226B3F}"/>
              </a:ext>
            </a:extLst>
          </p:cNvPr>
          <p:cNvSpPr txBox="1"/>
          <p:nvPr/>
        </p:nvSpPr>
        <p:spPr>
          <a:xfrm>
            <a:off x="9515475" y="608019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Analysis</a:t>
            </a:r>
            <a:endParaRPr lang="ko-KR" altLang="en-US" i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1BD7D79-31B0-C00A-2D5C-6A68CF81C6D2}"/>
              </a:ext>
            </a:extLst>
          </p:cNvPr>
          <p:cNvSpPr/>
          <p:nvPr/>
        </p:nvSpPr>
        <p:spPr>
          <a:xfrm rot="1803020">
            <a:off x="2362746" y="3543961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91E8FB-21C3-2AFC-EA20-33944A6A4613}"/>
              </a:ext>
            </a:extLst>
          </p:cNvPr>
          <p:cNvSpPr/>
          <p:nvPr/>
        </p:nvSpPr>
        <p:spPr>
          <a:xfrm>
            <a:off x="236274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33FE500-4519-BC0B-C9F7-8DC7AC55A064}"/>
              </a:ext>
            </a:extLst>
          </p:cNvPr>
          <p:cNvSpPr/>
          <p:nvPr/>
        </p:nvSpPr>
        <p:spPr>
          <a:xfrm rot="20015531">
            <a:off x="2362746" y="5235237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B575BA-F1FA-CF82-346C-0E8B66E416A3}"/>
              </a:ext>
            </a:extLst>
          </p:cNvPr>
          <p:cNvSpPr/>
          <p:nvPr/>
        </p:nvSpPr>
        <p:spPr>
          <a:xfrm>
            <a:off x="501485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B9C4055-C050-45F6-1166-6F408B776523}"/>
              </a:ext>
            </a:extLst>
          </p:cNvPr>
          <p:cNvSpPr/>
          <p:nvPr/>
        </p:nvSpPr>
        <p:spPr>
          <a:xfrm>
            <a:off x="8786815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1C772A-39F8-2D4D-863D-FA6D6300639B}"/>
              </a:ext>
            </a:extLst>
          </p:cNvPr>
          <p:cNvSpPr/>
          <p:nvPr/>
        </p:nvSpPr>
        <p:spPr>
          <a:xfrm rot="19800000">
            <a:off x="8786815" y="361366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94FBA-E97F-B502-1CA6-52502E48C848}"/>
              </a:ext>
            </a:extLst>
          </p:cNvPr>
          <p:cNvSpPr/>
          <p:nvPr/>
        </p:nvSpPr>
        <p:spPr>
          <a:xfrm rot="1800000">
            <a:off x="8786815" y="5181004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AB11C-AE06-E64E-C5F7-970CA70B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0" b="55987"/>
          <a:stretch/>
        </p:blipFill>
        <p:spPr>
          <a:xfrm>
            <a:off x="669745" y="1589719"/>
            <a:ext cx="8998130" cy="178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18D72-9D1D-C50A-29D0-FA06773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7"/>
          <a:stretch/>
        </p:blipFill>
        <p:spPr>
          <a:xfrm>
            <a:off x="669745" y="4033526"/>
            <a:ext cx="8998130" cy="178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BCA39-EEDC-16A7-B22C-C11610076625}"/>
              </a:ext>
            </a:extLst>
          </p:cNvPr>
          <p:cNvSpPr txBox="1"/>
          <p:nvPr/>
        </p:nvSpPr>
        <p:spPr>
          <a:xfrm>
            <a:off x="8023045" y="6227336"/>
            <a:ext cx="6124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https://www.sap.com/korea/insights/what-is-a-data-warehouse.html</a:t>
            </a:r>
          </a:p>
        </p:txBody>
      </p:sp>
    </p:spTree>
    <p:extLst>
      <p:ext uri="{BB962C8B-B14F-4D97-AF65-F5344CB8AC3E}">
        <p14:creationId xmlns:p14="http://schemas.microsoft.com/office/powerpoint/2010/main" val="1113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Warehouse</a:t>
            </a:r>
          </a:p>
          <a:p>
            <a:pPr lvl="1"/>
            <a:r>
              <a:rPr lang="ko-KR" altLang="en-US" dirty="0"/>
              <a:t>구조화된 데이터 모델 제공</a:t>
            </a:r>
            <a:endParaRPr lang="en-US" altLang="ko-KR" dirty="0"/>
          </a:p>
          <a:p>
            <a:pPr lvl="1"/>
            <a:r>
              <a:rPr lang="ko-KR" altLang="en-US" dirty="0"/>
              <a:t>데이터의 품질 및 일관성 보장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Lake </a:t>
            </a:r>
          </a:p>
          <a:p>
            <a:pPr lvl="1"/>
            <a:r>
              <a:rPr lang="ko-KR" altLang="en-US" dirty="0"/>
              <a:t>구조화되지 않아 유연한 처리 가능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가능</a:t>
            </a:r>
            <a:endParaRPr lang="en-US" altLang="ko-KR" dirty="0"/>
          </a:p>
          <a:p>
            <a:pPr lvl="1"/>
            <a:r>
              <a:rPr lang="ko-KR" altLang="en-US" dirty="0"/>
              <a:t>일부 데이터가 평생 사용되지 않을 수 있음 </a:t>
            </a:r>
            <a:r>
              <a:rPr lang="en-US" altLang="ko-KR" dirty="0"/>
              <a:t>– </a:t>
            </a:r>
            <a:r>
              <a:rPr lang="ko-KR" altLang="en-US" dirty="0"/>
              <a:t>데이터 늪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D638-1F2E-5D3E-D794-6D838FF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Lakehouse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42338-A569-B6A1-2AEA-2857E65A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Lake </a:t>
            </a:r>
            <a:r>
              <a:rPr lang="ko-KR" altLang="en-US" dirty="0"/>
              <a:t>및 </a:t>
            </a:r>
            <a:r>
              <a:rPr lang="en-US" altLang="ko-KR" dirty="0"/>
              <a:t>Data Warehouse</a:t>
            </a:r>
            <a:r>
              <a:rPr lang="ko-KR" altLang="en-US" dirty="0"/>
              <a:t>의 한계점들을 보완하기 위한 구조</a:t>
            </a:r>
            <a:endParaRPr lang="en-US" altLang="ko-KR" dirty="0"/>
          </a:p>
          <a:p>
            <a:pPr lvl="1"/>
            <a:r>
              <a:rPr lang="en-US" altLang="ko-KR" dirty="0"/>
              <a:t>Data Lake</a:t>
            </a:r>
            <a:r>
              <a:rPr lang="ko-KR" altLang="en-US" dirty="0"/>
              <a:t>의 유연성</a:t>
            </a:r>
            <a:r>
              <a:rPr lang="en-US" altLang="ko-KR" dirty="0"/>
              <a:t>, </a:t>
            </a:r>
            <a:r>
              <a:rPr lang="ko-KR" altLang="en-US" dirty="0"/>
              <a:t>비용 효율성</a:t>
            </a:r>
            <a:r>
              <a:rPr lang="en-US" altLang="ko-KR" dirty="0"/>
              <a:t>, </a:t>
            </a:r>
            <a:r>
              <a:rPr lang="ko-KR" altLang="en-US" dirty="0"/>
              <a:t>대용량 지원 기능</a:t>
            </a:r>
            <a:endParaRPr lang="en-US" altLang="ko-KR" dirty="0"/>
          </a:p>
          <a:p>
            <a:pPr lvl="1"/>
            <a:r>
              <a:rPr lang="en-US" altLang="ko-KR" dirty="0"/>
              <a:t>Data Warehouse</a:t>
            </a:r>
            <a:r>
              <a:rPr lang="ko-KR" altLang="en-US" dirty="0"/>
              <a:t>의 데이터 관리 기능 및 </a:t>
            </a:r>
            <a:r>
              <a:rPr lang="en-US" altLang="ko-KR" dirty="0"/>
              <a:t>ACID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5E1-4020-F35F-4BA4-9BB9BC27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 descr="데이터 웨어하우스부터 데이터 레이크와 데이터 레이크하우스까지, 데이터 스토리지 발전사">
            <a:extLst>
              <a:ext uri="{FF2B5EF4-FFF2-40B4-BE49-F238E27FC236}">
                <a16:creationId xmlns:a16="http://schemas.microsoft.com/office/drawing/2014/main" id="{78E600EC-08BA-77D5-2A8A-9B094550D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7" b="6057"/>
          <a:stretch/>
        </p:blipFill>
        <p:spPr bwMode="auto">
          <a:xfrm>
            <a:off x="828675" y="2462741"/>
            <a:ext cx="8229600" cy="38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02B-BE41-DAB1-3FE8-60FB312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Apache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938E-CAA8-614A-A242-4CB553D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범용 분산 데이터 처리 엔진 </a:t>
            </a:r>
            <a:endParaRPr lang="en-US" altLang="ko-KR" dirty="0">
              <a:cs typeface="lato"/>
            </a:endParaRPr>
          </a:p>
          <a:p>
            <a:r>
              <a:rPr lang="ko-KR" altLang="en-US" dirty="0" err="1">
                <a:cs typeface="lato"/>
              </a:rPr>
              <a:t>머신러닝</a:t>
            </a:r>
            <a:r>
              <a:rPr lang="ko-KR" altLang="en-US" dirty="0">
                <a:cs typeface="lato"/>
              </a:rPr>
              <a:t>, SQL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그래프 처리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스트림 처리를 위한 라이브러리 존재</a:t>
            </a:r>
            <a:endParaRPr lang="en-US" altLang="ko-KR" dirty="0">
              <a:cs typeface="lato"/>
            </a:endParaRPr>
          </a:p>
          <a:p>
            <a:r>
              <a:rPr lang="en-US" altLang="ko" dirty="0">
                <a:ea typeface="+mn-lt"/>
                <a:cs typeface="+mn-lt"/>
              </a:rPr>
              <a:t>RDD (Resilient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Dataset)</a:t>
            </a:r>
            <a:r>
              <a:rPr lang="ko" dirty="0">
                <a:ea typeface="+mn-lt"/>
                <a:cs typeface="+mn-lt"/>
              </a:rPr>
              <a:t>를 </a:t>
            </a:r>
            <a:r>
              <a:rPr lang="ko" altLang="en-US" dirty="0">
                <a:ea typeface="+mn-lt"/>
                <a:cs typeface="+mn-lt"/>
              </a:rPr>
              <a:t>사용</a:t>
            </a:r>
            <a:endParaRPr lang="en-US" altLang="ko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에 비해 약 </a:t>
            </a:r>
            <a:r>
              <a:rPr lang="en-US" altLang="ko-KR" dirty="0">
                <a:ea typeface="+mn-lt"/>
                <a:cs typeface="+mn-lt"/>
              </a:rPr>
              <a:t>100</a:t>
            </a:r>
            <a:r>
              <a:rPr lang="ko-KR" dirty="0">
                <a:ea typeface="+mn-lt"/>
                <a:cs typeface="+mn-lt"/>
              </a:rPr>
              <a:t>배 빠른 성능 </a:t>
            </a:r>
            <a:endParaRPr lang="en-US" altLang="ko-KR" dirty="0">
              <a:ea typeface="+mn-lt"/>
              <a:cs typeface="+mn-lt"/>
            </a:endParaRPr>
          </a:p>
          <a:p>
            <a:pPr lvl="1"/>
            <a:endParaRPr lang="en-US" altLang="ko-KR" dirty="0">
              <a:ea typeface="+mn-lt"/>
              <a:cs typeface="+mn-lt"/>
            </a:endParaRPr>
          </a:p>
          <a:p>
            <a:pPr lvl="1"/>
            <a:endParaRPr lang="ko" dirty="0">
              <a:ea typeface="+mn-lt"/>
              <a:cs typeface="+mn-lt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C4CDA-5EEE-297F-5040-C09B23CF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F8558-1BC4-A78E-1BB0-42C4D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34" y="2994931"/>
            <a:ext cx="6386026" cy="32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와이드스크린</PresentationFormat>
  <Paragraphs>169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roboto</vt:lpstr>
      <vt:lpstr>Arial</vt:lpstr>
      <vt:lpstr>Wingdings</vt:lpstr>
      <vt:lpstr>lato</vt:lpstr>
      <vt:lpstr>맑은 고딕</vt:lpstr>
      <vt:lpstr>Office 테마</vt:lpstr>
      <vt:lpstr>PowerPoint 프레젠테이션</vt:lpstr>
      <vt:lpstr>Contents</vt:lpstr>
      <vt:lpstr>Delta Lake</vt:lpstr>
      <vt:lpstr>Data Lake</vt:lpstr>
      <vt:lpstr>Data Warehouse</vt:lpstr>
      <vt:lpstr>Data Lake vs Data Warehouse</vt:lpstr>
      <vt:lpstr>Data Lake vs Data Warehouse</vt:lpstr>
      <vt:lpstr>Data Lakehouse</vt:lpstr>
      <vt:lpstr>Apache Spark</vt:lpstr>
      <vt:lpstr>Map Reduce</vt:lpstr>
      <vt:lpstr>Resilient Distributed Dataset</vt:lpstr>
      <vt:lpstr>Contents</vt:lpstr>
      <vt:lpstr>Delta Lake Install </vt:lpstr>
      <vt:lpstr>Spark Install </vt:lpstr>
      <vt:lpstr>Delta Lake Install </vt:lpstr>
      <vt:lpstr>Java Version</vt:lpstr>
      <vt:lpstr>Java Version</vt:lpstr>
      <vt:lpstr>​Java Install</vt:lpstr>
      <vt:lpstr>Java Setup</vt:lpstr>
      <vt:lpstr>Java Setup</vt:lpstr>
      <vt:lpstr>Run 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2022-07-05T06:48:30Z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