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84" r:id="rId6"/>
    <p:sldId id="260" r:id="rId7"/>
    <p:sldId id="259" r:id="rId8"/>
    <p:sldId id="262" r:id="rId9"/>
    <p:sldId id="285" r:id="rId10"/>
    <p:sldId id="258" r:id="rId11"/>
    <p:sldId id="257" r:id="rId12"/>
    <p:sldId id="278" r:id="rId13"/>
    <p:sldId id="274" r:id="rId14"/>
    <p:sldId id="279" r:id="rId15"/>
    <p:sldId id="286" r:id="rId16"/>
    <p:sldId id="294" r:id="rId17"/>
    <p:sldId id="295" r:id="rId18"/>
    <p:sldId id="296" r:id="rId19"/>
    <p:sldId id="297" r:id="rId20"/>
    <p:sldId id="298" r:id="rId21"/>
  </p:sldIdLst>
  <p:sldSz cx="12192000" cy="6858000"/>
  <p:notesSz cx="6858000" cy="9144000"/>
  <p:embeddedFontLst>
    <p:embeddedFont>
      <p:font typeface="맑은 고딕" panose="020B0503020000020004" pitchFamily="34" charset="-127"/>
      <p:regular r:id="rId23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  <p1510:client id="{FCD3E685-7FC2-4BDF-9F5C-91237A2D37B5}" v="317" dt="2022-08-31T00:56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Vacation Summary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DD02B-BE41-DAB1-3FE8-60FB312E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Apache </a:t>
            </a:r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938E-CAA8-614A-A242-4CB553D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대규모 데이터 처리용 분산 데이터 처리 엔진 </a:t>
            </a:r>
            <a:endParaRPr lang="en-US" altLang="ko-KR" dirty="0">
              <a:cs typeface="lato"/>
            </a:endParaRPr>
          </a:p>
          <a:p>
            <a:r>
              <a:rPr lang="ko-KR" altLang="en-US" dirty="0">
                <a:cs typeface="lato"/>
              </a:rPr>
              <a:t>SQL</a:t>
            </a:r>
            <a:r>
              <a:rPr lang="en-US" altLang="ko-KR" dirty="0">
                <a:cs typeface="lato"/>
              </a:rPr>
              <a:t>, </a:t>
            </a:r>
            <a:r>
              <a:rPr lang="ko-KR" altLang="en-US" dirty="0">
                <a:cs typeface="lato"/>
              </a:rPr>
              <a:t>스트림 처리</a:t>
            </a:r>
            <a:r>
              <a:rPr lang="en-US" altLang="ko-KR" dirty="0">
                <a:cs typeface="lato"/>
              </a:rPr>
              <a:t>,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머신러닝</a:t>
            </a:r>
            <a:r>
              <a:rPr lang="ko-KR" altLang="en-US" dirty="0">
                <a:cs typeface="lato"/>
              </a:rPr>
              <a:t>,</a:t>
            </a:r>
            <a:r>
              <a:rPr lang="en-US" altLang="ko-KR" dirty="0">
                <a:cs typeface="lato"/>
              </a:rPr>
              <a:t> </a:t>
            </a:r>
            <a:r>
              <a:rPr lang="ko-KR" altLang="en-US" dirty="0">
                <a:cs typeface="lato"/>
              </a:rPr>
              <a:t>그래프 처리를 위한 라이브러리 존재</a:t>
            </a:r>
            <a:endParaRPr lang="en-US" altLang="ko-KR" dirty="0">
              <a:cs typeface="lato"/>
            </a:endParaRPr>
          </a:p>
          <a:p>
            <a:r>
              <a:rPr lang="en-US" altLang="ko" dirty="0">
                <a:ea typeface="+mn-lt"/>
                <a:cs typeface="+mn-lt"/>
              </a:rPr>
              <a:t>RDD (Resilient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Distributed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Dataset)</a:t>
            </a:r>
            <a:r>
              <a:rPr lang="ko" dirty="0">
                <a:ea typeface="+mn-lt"/>
                <a:cs typeface="+mn-lt"/>
              </a:rPr>
              <a:t>를 </a:t>
            </a:r>
            <a:r>
              <a:rPr lang="ko" altLang="en-US" dirty="0">
                <a:ea typeface="+mn-lt"/>
                <a:cs typeface="+mn-lt"/>
              </a:rPr>
              <a:t>사용</a:t>
            </a:r>
            <a:endParaRPr lang="en-US" altLang="ko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Hadoop</a:t>
            </a:r>
            <a:r>
              <a:rPr lang="ko-KR" dirty="0">
                <a:ea typeface="+mn-lt"/>
                <a:cs typeface="+mn-lt"/>
              </a:rPr>
              <a:t>에 비해 약 </a:t>
            </a:r>
            <a:r>
              <a:rPr lang="en-US" altLang="ko-KR" dirty="0">
                <a:ea typeface="+mn-lt"/>
                <a:cs typeface="+mn-lt"/>
              </a:rPr>
              <a:t>100</a:t>
            </a:r>
            <a:r>
              <a:rPr lang="ko-KR" dirty="0">
                <a:ea typeface="+mn-lt"/>
                <a:cs typeface="+mn-lt"/>
              </a:rPr>
              <a:t>배 빠른 성능 </a:t>
            </a:r>
            <a:endParaRPr lang="en-US" altLang="ko-KR" dirty="0">
              <a:ea typeface="+mn-lt"/>
              <a:cs typeface="+mn-lt"/>
            </a:endParaRPr>
          </a:p>
          <a:p>
            <a:pPr lvl="1"/>
            <a:endParaRPr lang="en-US" altLang="ko-KR" dirty="0">
              <a:ea typeface="+mn-lt"/>
              <a:cs typeface="+mn-lt"/>
            </a:endParaRPr>
          </a:p>
          <a:p>
            <a:pPr lvl="1"/>
            <a:endParaRPr lang="ko" dirty="0">
              <a:ea typeface="+mn-lt"/>
              <a:cs typeface="+mn-lt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C4CDA-5EEE-297F-5040-C09B23CF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F8558-1BC4-A78E-1BB0-42C4D31A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34" y="2994931"/>
            <a:ext cx="6386026" cy="32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79099-17BC-F675-ACF8-7E4DFFF49783}"/>
              </a:ext>
            </a:extLst>
          </p:cNvPr>
          <p:cNvSpPr txBox="1"/>
          <p:nvPr/>
        </p:nvSpPr>
        <p:spPr>
          <a:xfrm>
            <a:off x="5600234" y="6234825"/>
            <a:ext cx="6128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https://wikidocs.net/26513</a:t>
            </a:r>
          </a:p>
        </p:txBody>
      </p:sp>
    </p:spTree>
    <p:extLst>
      <p:ext uri="{BB962C8B-B14F-4D97-AF65-F5344CB8AC3E}">
        <p14:creationId xmlns:p14="http://schemas.microsoft.com/office/powerpoint/2010/main" val="23357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1748-5420-E358-B3E0-953E88FD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34B60-8145-5AC3-3331-6C49539F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오픈소스 분산형 이벤트 스트리밍 플랫폼 </a:t>
            </a:r>
            <a:endParaRPr lang="en-US" altLang="ko-KR" dirty="0"/>
          </a:p>
          <a:p>
            <a:pPr lvl="1"/>
            <a:r>
              <a:rPr lang="en-US" altLang="ko-KR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Queue </a:t>
            </a:r>
          </a:p>
          <a:p>
            <a:pPr lvl="1"/>
            <a:r>
              <a:rPr lang="ko-KR" altLang="en-US" dirty="0"/>
              <a:t>대용량 실시간 처리에 특화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28E1F-5430-9624-0F8B-E0A1E2767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A3EE97-F153-5BD6-67C5-72CC51FF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33355"/>
            <a:ext cx="6997561" cy="2661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040F8-6C52-E72E-E416-B3B523FA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81" y="2634022"/>
            <a:ext cx="4001734" cy="3060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2C1472-221C-B63C-7477-526260A0AD6C}"/>
              </a:ext>
            </a:extLst>
          </p:cNvPr>
          <p:cNvSpPr txBox="1"/>
          <p:nvPr/>
        </p:nvSpPr>
        <p:spPr>
          <a:xfrm>
            <a:off x="99525" y="5595979"/>
            <a:ext cx="61442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https://medium.com/@ruwansriw/welcome-to-kafka-96afcf9cb2e8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FCC292-0A98-DEE3-61C4-3705A19AC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44" y="3310443"/>
            <a:ext cx="1481952" cy="85379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2DB2F48-AC34-4865-A22E-F89D5FF67F53}"/>
              </a:ext>
            </a:extLst>
          </p:cNvPr>
          <p:cNvSpPr/>
          <p:nvPr/>
        </p:nvSpPr>
        <p:spPr>
          <a:xfrm>
            <a:off x="6822748" y="4067353"/>
            <a:ext cx="1408743" cy="38589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04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50BB8-672A-1671-36ED-27DBF55B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EE027-F59B-18EF-7CEF-22F48C2A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Data Lake, Data Warehouse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Delta Lake &amp; Kafka</a:t>
            </a:r>
          </a:p>
          <a:p>
            <a:r>
              <a:rPr lang="en-US" altLang="ko-KR" dirty="0" err="1">
                <a:solidFill>
                  <a:schemeClr val="tx2"/>
                </a:solidFill>
              </a:rPr>
              <a:t>Ceph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E8411-DDE1-D0CD-5390-F921425E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9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DDCA-1D23-4E6F-9CA2-52FEFB3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EADB-9347-707A-251A-2E6E124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단위를 </a:t>
            </a:r>
            <a:r>
              <a:rPr lang="en-US" altLang="ko-KR" dirty="0" err="1"/>
              <a:t>Ceph</a:t>
            </a:r>
            <a:r>
              <a:rPr lang="en-US" altLang="ko-KR" dirty="0"/>
              <a:t> Node</a:t>
            </a:r>
            <a:r>
              <a:rPr lang="ko-KR" altLang="en-US" dirty="0"/>
              <a:t>로 </a:t>
            </a:r>
            <a:r>
              <a:rPr lang="en-US" altLang="ko-KR" dirty="0"/>
              <a:t>Storage</a:t>
            </a:r>
            <a:r>
              <a:rPr lang="ko-KR" altLang="en-US" dirty="0"/>
              <a:t>를 </a:t>
            </a:r>
            <a:r>
              <a:rPr lang="en-US" altLang="ko-KR" dirty="0"/>
              <a:t>clustering 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Object Storage,</a:t>
            </a:r>
            <a:r>
              <a:rPr lang="ko-KR" altLang="en-US" dirty="0"/>
              <a:t> </a:t>
            </a:r>
            <a:r>
              <a:rPr lang="en-US" altLang="ko-KR" dirty="0"/>
              <a:t>Block Storage,</a:t>
            </a:r>
            <a:r>
              <a:rPr lang="ko-KR" altLang="en-US" dirty="0"/>
              <a:t> </a:t>
            </a:r>
            <a:r>
              <a:rPr lang="en-US" altLang="ko-KR" dirty="0"/>
              <a:t>File Storage 3</a:t>
            </a:r>
            <a:r>
              <a:rPr lang="ko-KR" altLang="en-US" dirty="0"/>
              <a:t>가지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ko-KR" altLang="en-US" dirty="0"/>
              <a:t>무료</a:t>
            </a:r>
            <a:r>
              <a:rPr lang="en-US" altLang="ko-KR" dirty="0"/>
              <a:t>, </a:t>
            </a:r>
            <a:r>
              <a:rPr lang="ko-KR" altLang="en-US" dirty="0"/>
              <a:t>높은 확장성</a:t>
            </a:r>
            <a:r>
              <a:rPr lang="en-US" altLang="ko-KR" dirty="0"/>
              <a:t>,</a:t>
            </a:r>
            <a:r>
              <a:rPr lang="ko-KR" altLang="en-US" dirty="0"/>
              <a:t> 관리가 쉬움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구성을 위해서는 각 </a:t>
            </a:r>
            <a:r>
              <a:rPr lang="en-US" altLang="ko-KR" dirty="0" err="1"/>
              <a:t>Ceph</a:t>
            </a:r>
            <a:r>
              <a:rPr lang="en-US" altLang="ko-KR" dirty="0"/>
              <a:t> Node, Network,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구성해야 함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B2F15-49B8-884A-00DF-0211D30B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ABCCAB1-FA0B-219D-2EE8-E234469EA780}"/>
              </a:ext>
            </a:extLst>
          </p:cNvPr>
          <p:cNvSpPr/>
          <p:nvPr/>
        </p:nvSpPr>
        <p:spPr>
          <a:xfrm>
            <a:off x="2772111" y="2046914"/>
            <a:ext cx="8264058" cy="4385187"/>
          </a:xfrm>
          <a:prstGeom prst="roundRect">
            <a:avLst>
              <a:gd name="adj" fmla="val 57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C9225AB-7048-E2CE-7C41-7077478A7564}"/>
              </a:ext>
            </a:extLst>
          </p:cNvPr>
          <p:cNvSpPr/>
          <p:nvPr/>
        </p:nvSpPr>
        <p:spPr>
          <a:xfrm>
            <a:off x="2872310" y="4622334"/>
            <a:ext cx="8066418" cy="18013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1A944-E4F4-6964-1027-F01A3629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5152C7D-BC4A-27E6-A91B-6B9255B0BCD5}"/>
              </a:ext>
            </a:extLst>
          </p:cNvPr>
          <p:cNvSpPr/>
          <p:nvPr/>
        </p:nvSpPr>
        <p:spPr>
          <a:xfrm>
            <a:off x="3264041" y="5040144"/>
            <a:ext cx="585232" cy="1027188"/>
          </a:xfrm>
          <a:custGeom>
            <a:avLst/>
            <a:gdLst>
              <a:gd name="connsiteX0" fmla="*/ 562170 w 655864"/>
              <a:gd name="connsiteY0" fmla="*/ 234237 h 1311728"/>
              <a:gd name="connsiteX1" fmla="*/ 93695 w 655864"/>
              <a:gd name="connsiteY1" fmla="*/ 234237 h 1311728"/>
              <a:gd name="connsiteX2" fmla="*/ 93695 w 655864"/>
              <a:gd name="connsiteY2" fmla="*/ 93695 h 1311728"/>
              <a:gd name="connsiteX3" fmla="*/ 562170 w 655864"/>
              <a:gd name="connsiteY3" fmla="*/ 93695 h 1311728"/>
              <a:gd name="connsiteX4" fmla="*/ 562170 w 655864"/>
              <a:gd name="connsiteY4" fmla="*/ 234237 h 1311728"/>
              <a:gd name="connsiteX5" fmla="*/ 562170 w 655864"/>
              <a:gd name="connsiteY5" fmla="*/ 468475 h 1311728"/>
              <a:gd name="connsiteX6" fmla="*/ 93695 w 655864"/>
              <a:gd name="connsiteY6" fmla="*/ 468475 h 1311728"/>
              <a:gd name="connsiteX7" fmla="*/ 93695 w 655864"/>
              <a:gd name="connsiteY7" fmla="*/ 327932 h 1311728"/>
              <a:gd name="connsiteX8" fmla="*/ 562170 w 655864"/>
              <a:gd name="connsiteY8" fmla="*/ 327932 h 1311728"/>
              <a:gd name="connsiteX9" fmla="*/ 562170 w 655864"/>
              <a:gd name="connsiteY9" fmla="*/ 468475 h 1311728"/>
              <a:gd name="connsiteX10" fmla="*/ 327932 w 655864"/>
              <a:gd name="connsiteY10" fmla="*/ 1171187 h 1311728"/>
              <a:gd name="connsiteX11" fmla="*/ 257661 w 655864"/>
              <a:gd name="connsiteY11" fmla="*/ 1100915 h 1311728"/>
              <a:gd name="connsiteX12" fmla="*/ 327932 w 655864"/>
              <a:gd name="connsiteY12" fmla="*/ 1030644 h 1311728"/>
              <a:gd name="connsiteX13" fmla="*/ 398203 w 655864"/>
              <a:gd name="connsiteY13" fmla="*/ 1100915 h 1311728"/>
              <a:gd name="connsiteX14" fmla="*/ 327932 w 655864"/>
              <a:gd name="connsiteY14" fmla="*/ 1171187 h 1311728"/>
              <a:gd name="connsiteX15" fmla="*/ 562170 w 655864"/>
              <a:gd name="connsiteY15" fmla="*/ 0 h 1311728"/>
              <a:gd name="connsiteX16" fmla="*/ 93695 w 655864"/>
              <a:gd name="connsiteY16" fmla="*/ 0 h 1311728"/>
              <a:gd name="connsiteX17" fmla="*/ 0 w 655864"/>
              <a:gd name="connsiteY17" fmla="*/ 93695 h 1311728"/>
              <a:gd name="connsiteX18" fmla="*/ 0 w 655864"/>
              <a:gd name="connsiteY18" fmla="*/ 1218034 h 1311728"/>
              <a:gd name="connsiteX19" fmla="*/ 93695 w 655864"/>
              <a:gd name="connsiteY19" fmla="*/ 1311729 h 1311728"/>
              <a:gd name="connsiteX20" fmla="*/ 562170 w 655864"/>
              <a:gd name="connsiteY20" fmla="*/ 1311729 h 1311728"/>
              <a:gd name="connsiteX21" fmla="*/ 655864 w 655864"/>
              <a:gd name="connsiteY21" fmla="*/ 1218034 h 1311728"/>
              <a:gd name="connsiteX22" fmla="*/ 655864 w 655864"/>
              <a:gd name="connsiteY22" fmla="*/ 93695 h 1311728"/>
              <a:gd name="connsiteX23" fmla="*/ 562170 w 655864"/>
              <a:gd name="connsiteY23" fmla="*/ 0 h 131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864" h="1311728">
                <a:moveTo>
                  <a:pt x="562170" y="234237"/>
                </a:moveTo>
                <a:lnTo>
                  <a:pt x="93695" y="234237"/>
                </a:lnTo>
                <a:lnTo>
                  <a:pt x="93695" y="93695"/>
                </a:lnTo>
                <a:lnTo>
                  <a:pt x="562170" y="93695"/>
                </a:lnTo>
                <a:lnTo>
                  <a:pt x="562170" y="234237"/>
                </a:lnTo>
                <a:close/>
                <a:moveTo>
                  <a:pt x="562170" y="468475"/>
                </a:moveTo>
                <a:lnTo>
                  <a:pt x="93695" y="468475"/>
                </a:lnTo>
                <a:lnTo>
                  <a:pt x="93695" y="327932"/>
                </a:lnTo>
                <a:lnTo>
                  <a:pt x="562170" y="327932"/>
                </a:lnTo>
                <a:lnTo>
                  <a:pt x="562170" y="468475"/>
                </a:lnTo>
                <a:close/>
                <a:moveTo>
                  <a:pt x="327932" y="1171187"/>
                </a:moveTo>
                <a:cubicBezTo>
                  <a:pt x="288112" y="1171187"/>
                  <a:pt x="257661" y="1140736"/>
                  <a:pt x="257661" y="1100915"/>
                </a:cubicBezTo>
                <a:cubicBezTo>
                  <a:pt x="257661" y="1061095"/>
                  <a:pt x="288112" y="1030644"/>
                  <a:pt x="327932" y="1030644"/>
                </a:cubicBezTo>
                <a:cubicBezTo>
                  <a:pt x="367752" y="1030644"/>
                  <a:pt x="398203" y="1061095"/>
                  <a:pt x="398203" y="1100915"/>
                </a:cubicBezTo>
                <a:cubicBezTo>
                  <a:pt x="398203" y="1140736"/>
                  <a:pt x="367752" y="1171187"/>
                  <a:pt x="327932" y="1171187"/>
                </a:cubicBezTo>
                <a:close/>
                <a:moveTo>
                  <a:pt x="562170" y="0"/>
                </a:moveTo>
                <a:lnTo>
                  <a:pt x="93695" y="0"/>
                </a:lnTo>
                <a:cubicBezTo>
                  <a:pt x="42163" y="0"/>
                  <a:pt x="0" y="42163"/>
                  <a:pt x="0" y="93695"/>
                </a:cubicBezTo>
                <a:lnTo>
                  <a:pt x="0" y="1218034"/>
                </a:lnTo>
                <a:cubicBezTo>
                  <a:pt x="0" y="1269566"/>
                  <a:pt x="42163" y="1311729"/>
                  <a:pt x="93695" y="1311729"/>
                </a:cubicBezTo>
                <a:lnTo>
                  <a:pt x="562170" y="1311729"/>
                </a:lnTo>
                <a:cubicBezTo>
                  <a:pt x="613702" y="1311729"/>
                  <a:pt x="655864" y="1269566"/>
                  <a:pt x="655864" y="1218034"/>
                </a:cubicBezTo>
                <a:lnTo>
                  <a:pt x="655864" y="93695"/>
                </a:lnTo>
                <a:cubicBezTo>
                  <a:pt x="655864" y="42163"/>
                  <a:pt x="613702" y="0"/>
                  <a:pt x="562170" y="0"/>
                </a:cubicBezTo>
                <a:close/>
              </a:path>
            </a:pathLst>
          </a:custGeom>
          <a:solidFill>
            <a:srgbClr val="000000"/>
          </a:solidFill>
          <a:ln w="2341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2FA05-C397-5487-0E7A-698B6214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475643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878CDF6-0121-3C95-EB08-AB9F52517B95}"/>
              </a:ext>
            </a:extLst>
          </p:cNvPr>
          <p:cNvSpPr/>
          <p:nvPr/>
        </p:nvSpPr>
        <p:spPr>
          <a:xfrm>
            <a:off x="5497605" y="5040144"/>
            <a:ext cx="585232" cy="1027188"/>
          </a:xfrm>
          <a:custGeom>
            <a:avLst/>
            <a:gdLst>
              <a:gd name="connsiteX0" fmla="*/ 562170 w 655864"/>
              <a:gd name="connsiteY0" fmla="*/ 234237 h 1311728"/>
              <a:gd name="connsiteX1" fmla="*/ 93695 w 655864"/>
              <a:gd name="connsiteY1" fmla="*/ 234237 h 1311728"/>
              <a:gd name="connsiteX2" fmla="*/ 93695 w 655864"/>
              <a:gd name="connsiteY2" fmla="*/ 93695 h 1311728"/>
              <a:gd name="connsiteX3" fmla="*/ 562170 w 655864"/>
              <a:gd name="connsiteY3" fmla="*/ 93695 h 1311728"/>
              <a:gd name="connsiteX4" fmla="*/ 562170 w 655864"/>
              <a:gd name="connsiteY4" fmla="*/ 234237 h 1311728"/>
              <a:gd name="connsiteX5" fmla="*/ 562170 w 655864"/>
              <a:gd name="connsiteY5" fmla="*/ 468475 h 1311728"/>
              <a:gd name="connsiteX6" fmla="*/ 93695 w 655864"/>
              <a:gd name="connsiteY6" fmla="*/ 468475 h 1311728"/>
              <a:gd name="connsiteX7" fmla="*/ 93695 w 655864"/>
              <a:gd name="connsiteY7" fmla="*/ 327932 h 1311728"/>
              <a:gd name="connsiteX8" fmla="*/ 562170 w 655864"/>
              <a:gd name="connsiteY8" fmla="*/ 327932 h 1311728"/>
              <a:gd name="connsiteX9" fmla="*/ 562170 w 655864"/>
              <a:gd name="connsiteY9" fmla="*/ 468475 h 1311728"/>
              <a:gd name="connsiteX10" fmla="*/ 327932 w 655864"/>
              <a:gd name="connsiteY10" fmla="*/ 1171187 h 1311728"/>
              <a:gd name="connsiteX11" fmla="*/ 257661 w 655864"/>
              <a:gd name="connsiteY11" fmla="*/ 1100915 h 1311728"/>
              <a:gd name="connsiteX12" fmla="*/ 327932 w 655864"/>
              <a:gd name="connsiteY12" fmla="*/ 1030644 h 1311728"/>
              <a:gd name="connsiteX13" fmla="*/ 398203 w 655864"/>
              <a:gd name="connsiteY13" fmla="*/ 1100915 h 1311728"/>
              <a:gd name="connsiteX14" fmla="*/ 327932 w 655864"/>
              <a:gd name="connsiteY14" fmla="*/ 1171187 h 1311728"/>
              <a:gd name="connsiteX15" fmla="*/ 562170 w 655864"/>
              <a:gd name="connsiteY15" fmla="*/ 0 h 1311728"/>
              <a:gd name="connsiteX16" fmla="*/ 93695 w 655864"/>
              <a:gd name="connsiteY16" fmla="*/ 0 h 1311728"/>
              <a:gd name="connsiteX17" fmla="*/ 0 w 655864"/>
              <a:gd name="connsiteY17" fmla="*/ 93695 h 1311728"/>
              <a:gd name="connsiteX18" fmla="*/ 0 w 655864"/>
              <a:gd name="connsiteY18" fmla="*/ 1218034 h 1311728"/>
              <a:gd name="connsiteX19" fmla="*/ 93695 w 655864"/>
              <a:gd name="connsiteY19" fmla="*/ 1311729 h 1311728"/>
              <a:gd name="connsiteX20" fmla="*/ 562170 w 655864"/>
              <a:gd name="connsiteY20" fmla="*/ 1311729 h 1311728"/>
              <a:gd name="connsiteX21" fmla="*/ 655864 w 655864"/>
              <a:gd name="connsiteY21" fmla="*/ 1218034 h 1311728"/>
              <a:gd name="connsiteX22" fmla="*/ 655864 w 655864"/>
              <a:gd name="connsiteY22" fmla="*/ 93695 h 1311728"/>
              <a:gd name="connsiteX23" fmla="*/ 562170 w 655864"/>
              <a:gd name="connsiteY23" fmla="*/ 0 h 131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864" h="1311728">
                <a:moveTo>
                  <a:pt x="562170" y="234237"/>
                </a:moveTo>
                <a:lnTo>
                  <a:pt x="93695" y="234237"/>
                </a:lnTo>
                <a:lnTo>
                  <a:pt x="93695" y="93695"/>
                </a:lnTo>
                <a:lnTo>
                  <a:pt x="562170" y="93695"/>
                </a:lnTo>
                <a:lnTo>
                  <a:pt x="562170" y="234237"/>
                </a:lnTo>
                <a:close/>
                <a:moveTo>
                  <a:pt x="562170" y="468475"/>
                </a:moveTo>
                <a:lnTo>
                  <a:pt x="93695" y="468475"/>
                </a:lnTo>
                <a:lnTo>
                  <a:pt x="93695" y="327932"/>
                </a:lnTo>
                <a:lnTo>
                  <a:pt x="562170" y="327932"/>
                </a:lnTo>
                <a:lnTo>
                  <a:pt x="562170" y="468475"/>
                </a:lnTo>
                <a:close/>
                <a:moveTo>
                  <a:pt x="327932" y="1171187"/>
                </a:moveTo>
                <a:cubicBezTo>
                  <a:pt x="288112" y="1171187"/>
                  <a:pt x="257661" y="1140736"/>
                  <a:pt x="257661" y="1100915"/>
                </a:cubicBezTo>
                <a:cubicBezTo>
                  <a:pt x="257661" y="1061095"/>
                  <a:pt x="288112" y="1030644"/>
                  <a:pt x="327932" y="1030644"/>
                </a:cubicBezTo>
                <a:cubicBezTo>
                  <a:pt x="367752" y="1030644"/>
                  <a:pt x="398203" y="1061095"/>
                  <a:pt x="398203" y="1100915"/>
                </a:cubicBezTo>
                <a:cubicBezTo>
                  <a:pt x="398203" y="1140736"/>
                  <a:pt x="367752" y="1171187"/>
                  <a:pt x="327932" y="1171187"/>
                </a:cubicBezTo>
                <a:close/>
                <a:moveTo>
                  <a:pt x="562170" y="0"/>
                </a:moveTo>
                <a:lnTo>
                  <a:pt x="93695" y="0"/>
                </a:lnTo>
                <a:cubicBezTo>
                  <a:pt x="42163" y="0"/>
                  <a:pt x="0" y="42163"/>
                  <a:pt x="0" y="93695"/>
                </a:cubicBezTo>
                <a:lnTo>
                  <a:pt x="0" y="1218034"/>
                </a:lnTo>
                <a:cubicBezTo>
                  <a:pt x="0" y="1269566"/>
                  <a:pt x="42163" y="1311729"/>
                  <a:pt x="93695" y="1311729"/>
                </a:cubicBezTo>
                <a:lnTo>
                  <a:pt x="562170" y="1311729"/>
                </a:lnTo>
                <a:cubicBezTo>
                  <a:pt x="613702" y="1311729"/>
                  <a:pt x="655864" y="1269566"/>
                  <a:pt x="655864" y="1218034"/>
                </a:cubicBezTo>
                <a:lnTo>
                  <a:pt x="655864" y="93695"/>
                </a:lnTo>
                <a:cubicBezTo>
                  <a:pt x="655864" y="42163"/>
                  <a:pt x="613702" y="0"/>
                  <a:pt x="562170" y="0"/>
                </a:cubicBezTo>
                <a:close/>
              </a:path>
            </a:pathLst>
          </a:custGeom>
          <a:solidFill>
            <a:srgbClr val="000000"/>
          </a:solidFill>
          <a:ln w="2341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C2E613E-82A0-B382-7C09-75AAA9CCD798}"/>
              </a:ext>
            </a:extLst>
          </p:cNvPr>
          <p:cNvSpPr/>
          <p:nvPr/>
        </p:nvSpPr>
        <p:spPr>
          <a:xfrm>
            <a:off x="7731169" y="5040144"/>
            <a:ext cx="585232" cy="1027188"/>
          </a:xfrm>
          <a:custGeom>
            <a:avLst/>
            <a:gdLst>
              <a:gd name="connsiteX0" fmla="*/ 562170 w 655864"/>
              <a:gd name="connsiteY0" fmla="*/ 234237 h 1311728"/>
              <a:gd name="connsiteX1" fmla="*/ 93695 w 655864"/>
              <a:gd name="connsiteY1" fmla="*/ 234237 h 1311728"/>
              <a:gd name="connsiteX2" fmla="*/ 93695 w 655864"/>
              <a:gd name="connsiteY2" fmla="*/ 93695 h 1311728"/>
              <a:gd name="connsiteX3" fmla="*/ 562170 w 655864"/>
              <a:gd name="connsiteY3" fmla="*/ 93695 h 1311728"/>
              <a:gd name="connsiteX4" fmla="*/ 562170 w 655864"/>
              <a:gd name="connsiteY4" fmla="*/ 234237 h 1311728"/>
              <a:gd name="connsiteX5" fmla="*/ 562170 w 655864"/>
              <a:gd name="connsiteY5" fmla="*/ 468475 h 1311728"/>
              <a:gd name="connsiteX6" fmla="*/ 93695 w 655864"/>
              <a:gd name="connsiteY6" fmla="*/ 468475 h 1311728"/>
              <a:gd name="connsiteX7" fmla="*/ 93695 w 655864"/>
              <a:gd name="connsiteY7" fmla="*/ 327932 h 1311728"/>
              <a:gd name="connsiteX8" fmla="*/ 562170 w 655864"/>
              <a:gd name="connsiteY8" fmla="*/ 327932 h 1311728"/>
              <a:gd name="connsiteX9" fmla="*/ 562170 w 655864"/>
              <a:gd name="connsiteY9" fmla="*/ 468475 h 1311728"/>
              <a:gd name="connsiteX10" fmla="*/ 327932 w 655864"/>
              <a:gd name="connsiteY10" fmla="*/ 1171187 h 1311728"/>
              <a:gd name="connsiteX11" fmla="*/ 257661 w 655864"/>
              <a:gd name="connsiteY11" fmla="*/ 1100915 h 1311728"/>
              <a:gd name="connsiteX12" fmla="*/ 327932 w 655864"/>
              <a:gd name="connsiteY12" fmla="*/ 1030644 h 1311728"/>
              <a:gd name="connsiteX13" fmla="*/ 398203 w 655864"/>
              <a:gd name="connsiteY13" fmla="*/ 1100915 h 1311728"/>
              <a:gd name="connsiteX14" fmla="*/ 327932 w 655864"/>
              <a:gd name="connsiteY14" fmla="*/ 1171187 h 1311728"/>
              <a:gd name="connsiteX15" fmla="*/ 562170 w 655864"/>
              <a:gd name="connsiteY15" fmla="*/ 0 h 1311728"/>
              <a:gd name="connsiteX16" fmla="*/ 93695 w 655864"/>
              <a:gd name="connsiteY16" fmla="*/ 0 h 1311728"/>
              <a:gd name="connsiteX17" fmla="*/ 0 w 655864"/>
              <a:gd name="connsiteY17" fmla="*/ 93695 h 1311728"/>
              <a:gd name="connsiteX18" fmla="*/ 0 w 655864"/>
              <a:gd name="connsiteY18" fmla="*/ 1218034 h 1311728"/>
              <a:gd name="connsiteX19" fmla="*/ 93695 w 655864"/>
              <a:gd name="connsiteY19" fmla="*/ 1311729 h 1311728"/>
              <a:gd name="connsiteX20" fmla="*/ 562170 w 655864"/>
              <a:gd name="connsiteY20" fmla="*/ 1311729 h 1311728"/>
              <a:gd name="connsiteX21" fmla="*/ 655864 w 655864"/>
              <a:gd name="connsiteY21" fmla="*/ 1218034 h 1311728"/>
              <a:gd name="connsiteX22" fmla="*/ 655864 w 655864"/>
              <a:gd name="connsiteY22" fmla="*/ 93695 h 1311728"/>
              <a:gd name="connsiteX23" fmla="*/ 562170 w 655864"/>
              <a:gd name="connsiteY23" fmla="*/ 0 h 131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864" h="1311728">
                <a:moveTo>
                  <a:pt x="562170" y="234237"/>
                </a:moveTo>
                <a:lnTo>
                  <a:pt x="93695" y="234237"/>
                </a:lnTo>
                <a:lnTo>
                  <a:pt x="93695" y="93695"/>
                </a:lnTo>
                <a:lnTo>
                  <a:pt x="562170" y="93695"/>
                </a:lnTo>
                <a:lnTo>
                  <a:pt x="562170" y="234237"/>
                </a:lnTo>
                <a:close/>
                <a:moveTo>
                  <a:pt x="562170" y="468475"/>
                </a:moveTo>
                <a:lnTo>
                  <a:pt x="93695" y="468475"/>
                </a:lnTo>
                <a:lnTo>
                  <a:pt x="93695" y="327932"/>
                </a:lnTo>
                <a:lnTo>
                  <a:pt x="562170" y="327932"/>
                </a:lnTo>
                <a:lnTo>
                  <a:pt x="562170" y="468475"/>
                </a:lnTo>
                <a:close/>
                <a:moveTo>
                  <a:pt x="327932" y="1171187"/>
                </a:moveTo>
                <a:cubicBezTo>
                  <a:pt x="288112" y="1171187"/>
                  <a:pt x="257661" y="1140736"/>
                  <a:pt x="257661" y="1100915"/>
                </a:cubicBezTo>
                <a:cubicBezTo>
                  <a:pt x="257661" y="1061095"/>
                  <a:pt x="288112" y="1030644"/>
                  <a:pt x="327932" y="1030644"/>
                </a:cubicBezTo>
                <a:cubicBezTo>
                  <a:pt x="367752" y="1030644"/>
                  <a:pt x="398203" y="1061095"/>
                  <a:pt x="398203" y="1100915"/>
                </a:cubicBezTo>
                <a:cubicBezTo>
                  <a:pt x="398203" y="1140736"/>
                  <a:pt x="367752" y="1171187"/>
                  <a:pt x="327932" y="1171187"/>
                </a:cubicBezTo>
                <a:close/>
                <a:moveTo>
                  <a:pt x="562170" y="0"/>
                </a:moveTo>
                <a:lnTo>
                  <a:pt x="93695" y="0"/>
                </a:lnTo>
                <a:cubicBezTo>
                  <a:pt x="42163" y="0"/>
                  <a:pt x="0" y="42163"/>
                  <a:pt x="0" y="93695"/>
                </a:cubicBezTo>
                <a:lnTo>
                  <a:pt x="0" y="1218034"/>
                </a:lnTo>
                <a:cubicBezTo>
                  <a:pt x="0" y="1269566"/>
                  <a:pt x="42163" y="1311729"/>
                  <a:pt x="93695" y="1311729"/>
                </a:cubicBezTo>
                <a:lnTo>
                  <a:pt x="562170" y="1311729"/>
                </a:lnTo>
                <a:cubicBezTo>
                  <a:pt x="613702" y="1311729"/>
                  <a:pt x="655864" y="1269566"/>
                  <a:pt x="655864" y="1218034"/>
                </a:cubicBezTo>
                <a:lnTo>
                  <a:pt x="655864" y="93695"/>
                </a:lnTo>
                <a:cubicBezTo>
                  <a:pt x="655864" y="42163"/>
                  <a:pt x="613702" y="0"/>
                  <a:pt x="562170" y="0"/>
                </a:cubicBezTo>
                <a:close/>
              </a:path>
            </a:pathLst>
          </a:custGeom>
          <a:solidFill>
            <a:srgbClr val="000000"/>
          </a:solidFill>
          <a:ln w="2341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771CD15-3928-FFB8-B52F-7121CFF8DF94}"/>
              </a:ext>
            </a:extLst>
          </p:cNvPr>
          <p:cNvSpPr/>
          <p:nvPr/>
        </p:nvSpPr>
        <p:spPr>
          <a:xfrm>
            <a:off x="9964734" y="5040144"/>
            <a:ext cx="585232" cy="1027188"/>
          </a:xfrm>
          <a:custGeom>
            <a:avLst/>
            <a:gdLst>
              <a:gd name="connsiteX0" fmla="*/ 562170 w 655864"/>
              <a:gd name="connsiteY0" fmla="*/ 234237 h 1311728"/>
              <a:gd name="connsiteX1" fmla="*/ 93695 w 655864"/>
              <a:gd name="connsiteY1" fmla="*/ 234237 h 1311728"/>
              <a:gd name="connsiteX2" fmla="*/ 93695 w 655864"/>
              <a:gd name="connsiteY2" fmla="*/ 93695 h 1311728"/>
              <a:gd name="connsiteX3" fmla="*/ 562170 w 655864"/>
              <a:gd name="connsiteY3" fmla="*/ 93695 h 1311728"/>
              <a:gd name="connsiteX4" fmla="*/ 562170 w 655864"/>
              <a:gd name="connsiteY4" fmla="*/ 234237 h 1311728"/>
              <a:gd name="connsiteX5" fmla="*/ 562170 w 655864"/>
              <a:gd name="connsiteY5" fmla="*/ 468475 h 1311728"/>
              <a:gd name="connsiteX6" fmla="*/ 93695 w 655864"/>
              <a:gd name="connsiteY6" fmla="*/ 468475 h 1311728"/>
              <a:gd name="connsiteX7" fmla="*/ 93695 w 655864"/>
              <a:gd name="connsiteY7" fmla="*/ 327932 h 1311728"/>
              <a:gd name="connsiteX8" fmla="*/ 562170 w 655864"/>
              <a:gd name="connsiteY8" fmla="*/ 327932 h 1311728"/>
              <a:gd name="connsiteX9" fmla="*/ 562170 w 655864"/>
              <a:gd name="connsiteY9" fmla="*/ 468475 h 1311728"/>
              <a:gd name="connsiteX10" fmla="*/ 327932 w 655864"/>
              <a:gd name="connsiteY10" fmla="*/ 1171187 h 1311728"/>
              <a:gd name="connsiteX11" fmla="*/ 257661 w 655864"/>
              <a:gd name="connsiteY11" fmla="*/ 1100915 h 1311728"/>
              <a:gd name="connsiteX12" fmla="*/ 327932 w 655864"/>
              <a:gd name="connsiteY12" fmla="*/ 1030644 h 1311728"/>
              <a:gd name="connsiteX13" fmla="*/ 398203 w 655864"/>
              <a:gd name="connsiteY13" fmla="*/ 1100915 h 1311728"/>
              <a:gd name="connsiteX14" fmla="*/ 327932 w 655864"/>
              <a:gd name="connsiteY14" fmla="*/ 1171187 h 1311728"/>
              <a:gd name="connsiteX15" fmla="*/ 562170 w 655864"/>
              <a:gd name="connsiteY15" fmla="*/ 0 h 1311728"/>
              <a:gd name="connsiteX16" fmla="*/ 93695 w 655864"/>
              <a:gd name="connsiteY16" fmla="*/ 0 h 1311728"/>
              <a:gd name="connsiteX17" fmla="*/ 0 w 655864"/>
              <a:gd name="connsiteY17" fmla="*/ 93695 h 1311728"/>
              <a:gd name="connsiteX18" fmla="*/ 0 w 655864"/>
              <a:gd name="connsiteY18" fmla="*/ 1218034 h 1311728"/>
              <a:gd name="connsiteX19" fmla="*/ 93695 w 655864"/>
              <a:gd name="connsiteY19" fmla="*/ 1311729 h 1311728"/>
              <a:gd name="connsiteX20" fmla="*/ 562170 w 655864"/>
              <a:gd name="connsiteY20" fmla="*/ 1311729 h 1311728"/>
              <a:gd name="connsiteX21" fmla="*/ 655864 w 655864"/>
              <a:gd name="connsiteY21" fmla="*/ 1218034 h 1311728"/>
              <a:gd name="connsiteX22" fmla="*/ 655864 w 655864"/>
              <a:gd name="connsiteY22" fmla="*/ 93695 h 1311728"/>
              <a:gd name="connsiteX23" fmla="*/ 562170 w 655864"/>
              <a:gd name="connsiteY23" fmla="*/ 0 h 131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864" h="1311728">
                <a:moveTo>
                  <a:pt x="562170" y="234237"/>
                </a:moveTo>
                <a:lnTo>
                  <a:pt x="93695" y="234237"/>
                </a:lnTo>
                <a:lnTo>
                  <a:pt x="93695" y="93695"/>
                </a:lnTo>
                <a:lnTo>
                  <a:pt x="562170" y="93695"/>
                </a:lnTo>
                <a:lnTo>
                  <a:pt x="562170" y="234237"/>
                </a:lnTo>
                <a:close/>
                <a:moveTo>
                  <a:pt x="562170" y="468475"/>
                </a:moveTo>
                <a:lnTo>
                  <a:pt x="93695" y="468475"/>
                </a:lnTo>
                <a:lnTo>
                  <a:pt x="93695" y="327932"/>
                </a:lnTo>
                <a:lnTo>
                  <a:pt x="562170" y="327932"/>
                </a:lnTo>
                <a:lnTo>
                  <a:pt x="562170" y="468475"/>
                </a:lnTo>
                <a:close/>
                <a:moveTo>
                  <a:pt x="327932" y="1171187"/>
                </a:moveTo>
                <a:cubicBezTo>
                  <a:pt x="288112" y="1171187"/>
                  <a:pt x="257661" y="1140736"/>
                  <a:pt x="257661" y="1100915"/>
                </a:cubicBezTo>
                <a:cubicBezTo>
                  <a:pt x="257661" y="1061095"/>
                  <a:pt x="288112" y="1030644"/>
                  <a:pt x="327932" y="1030644"/>
                </a:cubicBezTo>
                <a:cubicBezTo>
                  <a:pt x="367752" y="1030644"/>
                  <a:pt x="398203" y="1061095"/>
                  <a:pt x="398203" y="1100915"/>
                </a:cubicBezTo>
                <a:cubicBezTo>
                  <a:pt x="398203" y="1140736"/>
                  <a:pt x="367752" y="1171187"/>
                  <a:pt x="327932" y="1171187"/>
                </a:cubicBezTo>
                <a:close/>
                <a:moveTo>
                  <a:pt x="562170" y="0"/>
                </a:moveTo>
                <a:lnTo>
                  <a:pt x="93695" y="0"/>
                </a:lnTo>
                <a:cubicBezTo>
                  <a:pt x="42163" y="0"/>
                  <a:pt x="0" y="42163"/>
                  <a:pt x="0" y="93695"/>
                </a:cubicBezTo>
                <a:lnTo>
                  <a:pt x="0" y="1218034"/>
                </a:lnTo>
                <a:cubicBezTo>
                  <a:pt x="0" y="1269566"/>
                  <a:pt x="42163" y="1311729"/>
                  <a:pt x="93695" y="1311729"/>
                </a:cubicBezTo>
                <a:lnTo>
                  <a:pt x="562170" y="1311729"/>
                </a:lnTo>
                <a:cubicBezTo>
                  <a:pt x="613702" y="1311729"/>
                  <a:pt x="655864" y="1269566"/>
                  <a:pt x="655864" y="1218034"/>
                </a:cubicBezTo>
                <a:lnTo>
                  <a:pt x="655864" y="93695"/>
                </a:lnTo>
                <a:cubicBezTo>
                  <a:pt x="655864" y="42163"/>
                  <a:pt x="613702" y="0"/>
                  <a:pt x="562170" y="0"/>
                </a:cubicBezTo>
                <a:close/>
              </a:path>
            </a:pathLst>
          </a:custGeom>
          <a:solidFill>
            <a:srgbClr val="000000"/>
          </a:solidFill>
          <a:ln w="2341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FBF866C-F403-2FE1-A983-61FDA9E1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현재 구성한 </a:t>
            </a:r>
            <a:r>
              <a:rPr lang="en-US" altLang="ko-KR" dirty="0" err="1"/>
              <a:t>Ceph</a:t>
            </a:r>
            <a:r>
              <a:rPr lang="en-US" altLang="ko-KR" dirty="0"/>
              <a:t> Object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r>
              <a:rPr lang="ko-KR" altLang="en-US" dirty="0"/>
              <a:t>의 구조 </a:t>
            </a:r>
          </a:p>
          <a:p>
            <a:pPr marL="575945" lvl="1"/>
            <a:r>
              <a:rPr lang="ko-KR" altLang="en-US" dirty="0">
                <a:cs typeface="lato"/>
              </a:rPr>
              <a:t>각 </a:t>
            </a:r>
            <a:r>
              <a:rPr lang="ko-KR" altLang="en-US" dirty="0" err="1">
                <a:cs typeface="lato"/>
              </a:rPr>
              <a:t>OSD의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nvme1n1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nvme2n1</a:t>
            </a:r>
            <a:r>
              <a:rPr lang="ko-KR" altLang="en-US" dirty="0">
                <a:cs typeface="lato"/>
              </a:rPr>
              <a:t> 두개의 </a:t>
            </a:r>
            <a:r>
              <a:rPr lang="ko-KR" altLang="en-US" dirty="0" err="1">
                <a:cs typeface="lato"/>
              </a:rPr>
              <a:t>ssd</a:t>
            </a:r>
            <a:r>
              <a:rPr lang="ko-KR" altLang="en-US" dirty="0">
                <a:cs typeface="lato"/>
              </a:rPr>
              <a:t> 할당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FBE8B-98CD-F716-DD04-F82E3B174430}"/>
              </a:ext>
            </a:extLst>
          </p:cNvPr>
          <p:cNvSpPr txBox="1"/>
          <p:nvPr/>
        </p:nvSpPr>
        <p:spPr>
          <a:xfrm>
            <a:off x="2624291" y="4645644"/>
            <a:ext cx="128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OSDs</a:t>
            </a:r>
            <a:endParaRPr lang="ko-KR" alt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8CBBD-CD70-B10A-933A-BE9228E2D052}"/>
              </a:ext>
            </a:extLst>
          </p:cNvPr>
          <p:cNvSpPr txBox="1"/>
          <p:nvPr/>
        </p:nvSpPr>
        <p:spPr>
          <a:xfrm>
            <a:off x="2916641" y="6019271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/>
              <a:t>noslab-gpu</a:t>
            </a:r>
            <a:endParaRPr lang="ko-KR" altLang="en-US" sz="12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4B9AB-B7D6-3274-3EA3-22A1A8AFD29F}"/>
              </a:ext>
            </a:extLst>
          </p:cNvPr>
          <p:cNvSpPr txBox="1"/>
          <p:nvPr/>
        </p:nvSpPr>
        <p:spPr>
          <a:xfrm>
            <a:off x="5150205" y="6019271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/>
              <a:t>noslab-ssd</a:t>
            </a:r>
            <a:endParaRPr lang="ko-KR" altLang="en-US" sz="12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36069-EA0E-77E7-4A20-0554134E7811}"/>
              </a:ext>
            </a:extLst>
          </p:cNvPr>
          <p:cNvSpPr txBox="1"/>
          <p:nvPr/>
        </p:nvSpPr>
        <p:spPr>
          <a:xfrm>
            <a:off x="7383769" y="6019271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noslab-gpu2</a:t>
            </a:r>
            <a:endParaRPr lang="ko-KR" altLang="en-US" sz="12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AD5FFE-4136-9693-6007-78131E914779}"/>
              </a:ext>
            </a:extLst>
          </p:cNvPr>
          <p:cNvSpPr txBox="1"/>
          <p:nvPr/>
        </p:nvSpPr>
        <p:spPr>
          <a:xfrm>
            <a:off x="9617334" y="6019271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/>
              <a:t>noslab-ssd2</a:t>
            </a:r>
            <a:endParaRPr lang="ko-KR" altLang="en-US" sz="1200" i="1" dirty="0"/>
          </a:p>
        </p:txBody>
      </p:sp>
      <p:pic>
        <p:nvPicPr>
          <p:cNvPr id="25" name="그래픽 24" descr="컴퓨터 단색으로 채워진">
            <a:extLst>
              <a:ext uri="{FF2B5EF4-FFF2-40B4-BE49-F238E27FC236}">
                <a16:creationId xmlns:a16="http://schemas.microsoft.com/office/drawing/2014/main" id="{96FB9AF9-C94D-10E8-0195-8EB0F9BB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9070" y="2313067"/>
            <a:ext cx="1580702" cy="1771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134A10-054A-8361-32B5-295EDDB04BB7}"/>
              </a:ext>
            </a:extLst>
          </p:cNvPr>
          <p:cNvSpPr txBox="1"/>
          <p:nvPr/>
        </p:nvSpPr>
        <p:spPr>
          <a:xfrm>
            <a:off x="6319404" y="3645460"/>
            <a:ext cx="128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/>
              <a:t>cheolhyeon</a:t>
            </a:r>
            <a:endParaRPr lang="ko-KR" altLang="en-US" sz="12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44B15-7573-7C0C-10D7-258D10DAE0BC}"/>
              </a:ext>
            </a:extLst>
          </p:cNvPr>
          <p:cNvSpPr txBox="1"/>
          <p:nvPr/>
        </p:nvSpPr>
        <p:spPr>
          <a:xfrm>
            <a:off x="5497605" y="2344747"/>
            <a:ext cx="281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Mon, MGR, MDS</a:t>
            </a:r>
            <a:endParaRPr lang="ko-KR" alt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E37152-3538-825A-394F-32730D647C6A}"/>
              </a:ext>
            </a:extLst>
          </p:cNvPr>
          <p:cNvSpPr txBox="1"/>
          <p:nvPr/>
        </p:nvSpPr>
        <p:spPr>
          <a:xfrm>
            <a:off x="2624291" y="2128401"/>
            <a:ext cx="253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/>
              <a:t>Ceph</a:t>
            </a:r>
            <a:r>
              <a:rPr lang="en-US" altLang="ko-KR" i="1" dirty="0"/>
              <a:t> Object Storage</a:t>
            </a:r>
            <a:endParaRPr lang="ko-KR" altLang="en-US" i="1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866D9261-6947-0E37-91B1-9942CA17263A}"/>
              </a:ext>
            </a:extLst>
          </p:cNvPr>
          <p:cNvSpPr/>
          <p:nvPr/>
        </p:nvSpPr>
        <p:spPr>
          <a:xfrm>
            <a:off x="6723625" y="4145589"/>
            <a:ext cx="471590" cy="86938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B7675-B725-F979-74DE-32CE9FE923DB}"/>
              </a:ext>
            </a:extLst>
          </p:cNvPr>
          <p:cNvSpPr txBox="1"/>
          <p:nvPr/>
        </p:nvSpPr>
        <p:spPr>
          <a:xfrm>
            <a:off x="5692967" y="4210950"/>
            <a:ext cx="25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Distributed Data 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31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D15B8-6482-EE17-FB5E-CEA1A151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cs typeface="roboto"/>
              </a:rPr>
              <a:t>FIO</a:t>
            </a:r>
            <a:r>
              <a:rPr lang="ko-KR" altLang="en-US" dirty="0">
                <a:cs typeface="roboto"/>
              </a:rPr>
              <a:t> </a:t>
            </a:r>
            <a:r>
              <a:rPr lang="ko-KR" altLang="en-US" dirty="0" err="1">
                <a:cs typeface="roboto"/>
              </a:rPr>
              <a:t>Test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5CB26-4736-7A91-AB7B-CE5F8A28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4GB</a:t>
            </a:r>
            <a:r>
              <a:rPr lang="ko-KR" altLang="en-US" dirty="0">
                <a:cs typeface="lato"/>
              </a:rPr>
              <a:t> 쓰기 작업 수 (</a:t>
            </a:r>
            <a:r>
              <a:rPr lang="ko-KR" altLang="en-US" dirty="0" err="1">
                <a:cs typeface="lato"/>
              </a:rPr>
              <a:t>num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jobs</a:t>
            </a:r>
            <a:r>
              <a:rPr lang="ko-KR" altLang="en-US" dirty="0">
                <a:cs typeface="lato"/>
              </a:rPr>
              <a:t> = 1)</a:t>
            </a:r>
          </a:p>
          <a:p>
            <a:pPr marL="575945" lvl="1"/>
            <a:r>
              <a:rPr lang="ko-KR" altLang="en-US" dirty="0">
                <a:cs typeface="lato"/>
              </a:rPr>
              <a:t>약 </a:t>
            </a:r>
            <a:r>
              <a:rPr lang="ko-KR" altLang="en-US" dirty="0" err="1">
                <a:cs typeface="lato"/>
              </a:rPr>
              <a:t>1.2초만에</a:t>
            </a:r>
            <a:r>
              <a:rPr lang="ko-KR" altLang="en-US" dirty="0">
                <a:cs typeface="lato"/>
              </a:rPr>
              <a:t> 수행 완료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5DD82-222F-AFEE-0661-FE5CE540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019D7A4-7088-82A1-7FCA-168F2943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8" y="2404994"/>
            <a:ext cx="7013275" cy="38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5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D15B8-6482-EE17-FB5E-CEA1A151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cs typeface="roboto"/>
              </a:rPr>
              <a:t>FIO</a:t>
            </a:r>
            <a:r>
              <a:rPr lang="ko-KR" altLang="en-US" dirty="0">
                <a:cs typeface="roboto"/>
              </a:rPr>
              <a:t> </a:t>
            </a:r>
            <a:r>
              <a:rPr lang="ko-KR" altLang="en-US" dirty="0" err="1">
                <a:cs typeface="roboto"/>
              </a:rPr>
              <a:t>Test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5CB26-4736-7A91-AB7B-CE5F8A28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4GB</a:t>
            </a:r>
            <a:r>
              <a:rPr lang="ko-KR" altLang="en-US" dirty="0">
                <a:cs typeface="lato"/>
              </a:rPr>
              <a:t> 쓰기 작업 수 (</a:t>
            </a:r>
            <a:r>
              <a:rPr lang="ko-KR" altLang="en-US" dirty="0" err="1">
                <a:cs typeface="lato"/>
              </a:rPr>
              <a:t>num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jobs</a:t>
            </a:r>
            <a:r>
              <a:rPr lang="ko-KR" altLang="en-US" dirty="0">
                <a:cs typeface="lato"/>
              </a:rPr>
              <a:t> = 16)</a:t>
            </a:r>
          </a:p>
          <a:p>
            <a:pPr marL="575945" lvl="1"/>
            <a:r>
              <a:rPr lang="ko-KR" altLang="en-US" dirty="0">
                <a:cs typeface="lato"/>
              </a:rPr>
              <a:t>속도가 점점 하락하며 </a:t>
            </a:r>
            <a:r>
              <a:rPr lang="ko-KR" altLang="en-US" dirty="0" err="1">
                <a:cs typeface="lato"/>
              </a:rPr>
              <a:t>10MiB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s</a:t>
            </a:r>
            <a:r>
              <a:rPr lang="ko-KR" altLang="en-US" dirty="0">
                <a:cs typeface="lato"/>
              </a:rPr>
              <a:t> 근처에서 유지, 작업이 점점 지연됨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5DD82-222F-AFEE-0661-FE5CE540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1F60A6E-E165-6892-28E8-548C84D7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2089090"/>
            <a:ext cx="8954218" cy="34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9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6FBB0-25CE-646D-A2C0-A984E170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cs typeface="roboto"/>
              </a:rPr>
              <a:t>FIO</a:t>
            </a:r>
            <a:r>
              <a:rPr lang="ko-KR" altLang="en-US" dirty="0">
                <a:cs typeface="roboto"/>
              </a:rPr>
              <a:t> </a:t>
            </a:r>
            <a:r>
              <a:rPr lang="ko-KR" altLang="en-US" dirty="0" err="1">
                <a:cs typeface="roboto"/>
              </a:rPr>
              <a:t>Test</a:t>
            </a:r>
            <a:r>
              <a:rPr lang="ko-KR" altLang="en-US" dirty="0">
                <a:cs typeface="roboto"/>
              </a:rPr>
              <a:t>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E95D2-1D75-06A9-6921-FEC58340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4GB</a:t>
            </a:r>
            <a:r>
              <a:rPr lang="ko-KR" dirty="0">
                <a:ea typeface="+mn-lt"/>
                <a:cs typeface="+mn-lt"/>
              </a:rPr>
              <a:t> 쓰기 작업 수 (</a:t>
            </a:r>
            <a:r>
              <a:rPr lang="ko-KR" dirty="0" err="1">
                <a:ea typeface="+mn-lt"/>
                <a:cs typeface="+mn-lt"/>
              </a:rPr>
              <a:t>num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jobs</a:t>
            </a:r>
            <a:r>
              <a:rPr lang="ko-KR" dirty="0">
                <a:ea typeface="+mn-lt"/>
                <a:cs typeface="+mn-lt"/>
              </a:rPr>
              <a:t> = 16) 중에 </a:t>
            </a:r>
            <a:r>
              <a:rPr lang="ko-KR" altLang="en-US" dirty="0">
                <a:cs typeface="lato"/>
              </a:rPr>
              <a:t>쓰기 작업은 계속 수행되고 있음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3F9DB-3AFB-B20E-8170-FC4133085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7" descr="텍스트, 전자기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246EF3A4-F7B4-3EF3-0445-F254ADF3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3" y="2000414"/>
            <a:ext cx="7645878" cy="42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5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50BB8-672A-1671-36ED-27DBF55B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EE027-F59B-18EF-7CEF-22F48C2A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Warehouse &amp; Data Lake 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Delta Lake &amp; Kafka</a:t>
            </a: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Ceph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E8411-DDE1-D0CD-5390-F921425E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BA97-8D13-E966-C388-D8D9FE79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2CA60-A320-FD0B-C333-55F67BFA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대량의 데이터를 연결</a:t>
            </a:r>
            <a:r>
              <a:rPr lang="en-US" altLang="ko-KR" dirty="0"/>
              <a:t>, </a:t>
            </a:r>
            <a:r>
              <a:rPr lang="ko-KR" altLang="en-US" dirty="0"/>
              <a:t>통합하는 디지털 스토리지 시스템</a:t>
            </a:r>
            <a:endParaRPr lang="en-US" altLang="ko-KR" dirty="0"/>
          </a:p>
          <a:p>
            <a:r>
              <a:rPr lang="ko-KR" altLang="en-US" dirty="0"/>
              <a:t>데이터를 공통의 형식으로 변환하여 관리</a:t>
            </a:r>
            <a:endParaRPr lang="en-US" altLang="ko-KR" dirty="0"/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정형 데이터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C0638-C90A-0C5E-9875-59945F04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4B33B312-260C-AF4B-166D-3846B163835A}"/>
              </a:ext>
            </a:extLst>
          </p:cNvPr>
          <p:cNvSpPr/>
          <p:nvPr/>
        </p:nvSpPr>
        <p:spPr>
          <a:xfrm>
            <a:off x="878205" y="3095950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A3AA671-E2AF-D201-63BF-C9EF771C618F}"/>
              </a:ext>
            </a:extLst>
          </p:cNvPr>
          <p:cNvSpPr/>
          <p:nvPr/>
        </p:nvSpPr>
        <p:spPr>
          <a:xfrm>
            <a:off x="878205" y="4167231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57BC916E-A598-AC57-96B2-94550FBE710D}"/>
              </a:ext>
            </a:extLst>
          </p:cNvPr>
          <p:cNvSpPr/>
          <p:nvPr/>
        </p:nvSpPr>
        <p:spPr>
          <a:xfrm>
            <a:off x="878205" y="5238512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D1C8-E7D1-42CB-5E5E-B418C7E69F4C}"/>
              </a:ext>
            </a:extLst>
          </p:cNvPr>
          <p:cNvSpPr txBox="1"/>
          <p:nvPr/>
        </p:nvSpPr>
        <p:spPr>
          <a:xfrm>
            <a:off x="1149667" y="368260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FCC98-0A61-4C46-3114-3760F835A904}"/>
              </a:ext>
            </a:extLst>
          </p:cNvPr>
          <p:cNvSpPr txBox="1"/>
          <p:nvPr/>
        </p:nvSpPr>
        <p:spPr>
          <a:xfrm>
            <a:off x="878205" y="47504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037C7-E913-304F-A0AD-BFED11F52720}"/>
              </a:ext>
            </a:extLst>
          </p:cNvPr>
          <p:cNvSpPr txBox="1"/>
          <p:nvPr/>
        </p:nvSpPr>
        <p:spPr>
          <a:xfrm>
            <a:off x="878205" y="58182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9034B-F92B-B204-4576-98866FC78F1B}"/>
              </a:ext>
            </a:extLst>
          </p:cNvPr>
          <p:cNvSpPr/>
          <p:nvPr/>
        </p:nvSpPr>
        <p:spPr>
          <a:xfrm>
            <a:off x="3395663" y="3641108"/>
            <a:ext cx="1226708" cy="169994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ETL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(Extract,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Transform,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Load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BA1CAD99-D22D-D247-538B-CF8451762806}"/>
              </a:ext>
            </a:extLst>
          </p:cNvPr>
          <p:cNvSpPr/>
          <p:nvPr/>
        </p:nvSpPr>
        <p:spPr>
          <a:xfrm>
            <a:off x="6096000" y="3162062"/>
            <a:ext cx="2116931" cy="2724150"/>
          </a:xfrm>
          <a:prstGeom prst="can">
            <a:avLst>
              <a:gd name="adj" fmla="val 3295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8" name="그래픽 17" descr="모니터 단색으로 채워진">
            <a:extLst>
              <a:ext uri="{FF2B5EF4-FFF2-40B4-BE49-F238E27FC236}">
                <a16:creationId xmlns:a16="http://schemas.microsoft.com/office/drawing/2014/main" id="{127D246A-14A6-B6C8-371B-853A9842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2438725"/>
            <a:ext cx="914400" cy="914400"/>
          </a:xfrm>
          <a:prstGeom prst="rect">
            <a:avLst/>
          </a:prstGeom>
        </p:spPr>
      </p:pic>
      <p:pic>
        <p:nvPicPr>
          <p:cNvPr id="19" name="그래픽 18" descr="모니터 단색으로 채워진">
            <a:extLst>
              <a:ext uri="{FF2B5EF4-FFF2-40B4-BE49-F238E27FC236}">
                <a16:creationId xmlns:a16="http://schemas.microsoft.com/office/drawing/2014/main" id="{875BD426-FB58-00D6-7ED1-EBCEDB1AE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3867446"/>
            <a:ext cx="914400" cy="914400"/>
          </a:xfrm>
          <a:prstGeom prst="rect">
            <a:avLst/>
          </a:prstGeom>
        </p:spPr>
      </p:pic>
      <p:pic>
        <p:nvPicPr>
          <p:cNvPr id="20" name="그래픽 19" descr="모니터 단색으로 채워진">
            <a:extLst>
              <a:ext uri="{FF2B5EF4-FFF2-40B4-BE49-F238E27FC236}">
                <a16:creationId xmlns:a16="http://schemas.microsoft.com/office/drawing/2014/main" id="{27783023-539D-4E06-D5C4-AF459DEC8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529616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2523D7-9B41-4173-7C35-4D4680D035D8}"/>
              </a:ext>
            </a:extLst>
          </p:cNvPr>
          <p:cNvSpPr txBox="1"/>
          <p:nvPr/>
        </p:nvSpPr>
        <p:spPr>
          <a:xfrm>
            <a:off x="6146006" y="5895530"/>
            <a:ext cx="211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Warehouse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982EA-03EC-1F96-5D44-1DF282EDA89E}"/>
              </a:ext>
            </a:extLst>
          </p:cNvPr>
          <p:cNvSpPr txBox="1"/>
          <p:nvPr/>
        </p:nvSpPr>
        <p:spPr>
          <a:xfrm>
            <a:off x="9588341" y="3229420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Mining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A519-1DE6-581F-EAF7-224C1C3D037F}"/>
              </a:ext>
            </a:extLst>
          </p:cNvPr>
          <p:cNvSpPr txBox="1"/>
          <p:nvPr/>
        </p:nvSpPr>
        <p:spPr>
          <a:xfrm>
            <a:off x="9588342" y="4726524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Reporting</a:t>
            </a:r>
            <a:endParaRPr lang="ko-KR" alt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6607C3-214E-AAA3-D6FE-7A3F64226B3F}"/>
              </a:ext>
            </a:extLst>
          </p:cNvPr>
          <p:cNvSpPr txBox="1"/>
          <p:nvPr/>
        </p:nvSpPr>
        <p:spPr>
          <a:xfrm>
            <a:off x="9588341" y="6088786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Analysis</a:t>
            </a:r>
            <a:endParaRPr lang="ko-KR" altLang="en-US" i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1BD7D79-31B0-C00A-2D5C-6A68CF81C6D2}"/>
              </a:ext>
            </a:extLst>
          </p:cNvPr>
          <p:cNvSpPr/>
          <p:nvPr/>
        </p:nvSpPr>
        <p:spPr>
          <a:xfrm rot="1803020">
            <a:off x="2362746" y="3543961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C91E8FB-21C3-2AFC-EA20-33944A6A4613}"/>
              </a:ext>
            </a:extLst>
          </p:cNvPr>
          <p:cNvSpPr/>
          <p:nvPr/>
        </p:nvSpPr>
        <p:spPr>
          <a:xfrm>
            <a:off x="236274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33FE500-4519-BC0B-C9F7-8DC7AC55A064}"/>
              </a:ext>
            </a:extLst>
          </p:cNvPr>
          <p:cNvSpPr/>
          <p:nvPr/>
        </p:nvSpPr>
        <p:spPr>
          <a:xfrm rot="20015531">
            <a:off x="2362746" y="5235237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AB575BA-F1FA-CF82-346C-0E8B66E416A3}"/>
              </a:ext>
            </a:extLst>
          </p:cNvPr>
          <p:cNvSpPr/>
          <p:nvPr/>
        </p:nvSpPr>
        <p:spPr>
          <a:xfrm>
            <a:off x="501485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B9C4055-C050-45F6-1166-6F408B776523}"/>
              </a:ext>
            </a:extLst>
          </p:cNvPr>
          <p:cNvSpPr/>
          <p:nvPr/>
        </p:nvSpPr>
        <p:spPr>
          <a:xfrm>
            <a:off x="8786815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21C772A-39F8-2D4D-863D-FA6D6300639B}"/>
              </a:ext>
            </a:extLst>
          </p:cNvPr>
          <p:cNvSpPr/>
          <p:nvPr/>
        </p:nvSpPr>
        <p:spPr>
          <a:xfrm rot="19800000">
            <a:off x="8786815" y="361366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C694FBA-E97F-B502-1CA6-52502E48C848}"/>
              </a:ext>
            </a:extLst>
          </p:cNvPr>
          <p:cNvSpPr/>
          <p:nvPr/>
        </p:nvSpPr>
        <p:spPr>
          <a:xfrm rot="1800000">
            <a:off x="8786815" y="5181004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5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F1FC-A780-FB91-4C9A-E1E668FE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0F27D-8FB1-D4B9-E1F3-08C50447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대량의 데이터를 </a:t>
            </a:r>
            <a:r>
              <a:rPr lang="en-US" altLang="ko-KR" dirty="0"/>
              <a:t>raw, native </a:t>
            </a:r>
            <a:r>
              <a:rPr lang="ko-KR" altLang="en-US" dirty="0"/>
              <a:t>형식으로 저장하는 데이터 </a:t>
            </a:r>
            <a:r>
              <a:rPr lang="en-US" altLang="ko-KR" dirty="0"/>
              <a:t>repository</a:t>
            </a:r>
          </a:p>
          <a:p>
            <a:r>
              <a:rPr lang="ko-KR" altLang="en-US" dirty="0"/>
              <a:t>정제되지 않은 원시 데이터를 저장 </a:t>
            </a:r>
            <a:endParaRPr lang="en-US" altLang="ko-KR" dirty="0"/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비 정형 데이터 </a:t>
            </a:r>
            <a:r>
              <a:rPr lang="ko-KR" altLang="en-US" dirty="0"/>
              <a:t>저장 가능</a:t>
            </a:r>
            <a:endParaRPr lang="en-US" altLang="ko-KR" dirty="0"/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72526-90DA-3BE4-D116-3D89E033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8" name="그래픽 17" descr="무선 마이크 윤곽선">
            <a:extLst>
              <a:ext uri="{FF2B5EF4-FFF2-40B4-BE49-F238E27FC236}">
                <a16:creationId xmlns:a16="http://schemas.microsoft.com/office/drawing/2014/main" id="{12B352A0-C82E-AD50-A712-A6F44D1B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418" y="4525645"/>
            <a:ext cx="914400" cy="914400"/>
          </a:xfrm>
          <a:prstGeom prst="rect">
            <a:avLst/>
          </a:prstGeom>
        </p:spPr>
      </p:pic>
      <p:pic>
        <p:nvPicPr>
          <p:cNvPr id="19" name="그래픽 18" descr="용지 윤곽선">
            <a:extLst>
              <a:ext uri="{FF2B5EF4-FFF2-40B4-BE49-F238E27FC236}">
                <a16:creationId xmlns:a16="http://schemas.microsoft.com/office/drawing/2014/main" id="{5984C46F-BD3B-BE4A-F3F8-E9E10D01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418" y="3374390"/>
            <a:ext cx="914400" cy="914400"/>
          </a:xfrm>
          <a:prstGeom prst="rect">
            <a:avLst/>
          </a:prstGeom>
        </p:spPr>
      </p:pic>
      <p:pic>
        <p:nvPicPr>
          <p:cNvPr id="20" name="그래픽 19" descr="필름 윤곽선">
            <a:extLst>
              <a:ext uri="{FF2B5EF4-FFF2-40B4-BE49-F238E27FC236}">
                <a16:creationId xmlns:a16="http://schemas.microsoft.com/office/drawing/2014/main" id="{92F0623D-F252-B439-909D-6737F5B76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2418" y="2223135"/>
            <a:ext cx="914400" cy="914400"/>
          </a:xfrm>
          <a:prstGeom prst="rect">
            <a:avLst/>
          </a:prstGeom>
        </p:spPr>
      </p:pic>
      <p:pic>
        <p:nvPicPr>
          <p:cNvPr id="25" name="그래픽 24" descr="이미지 윤곽선">
            <a:extLst>
              <a:ext uri="{FF2B5EF4-FFF2-40B4-BE49-F238E27FC236}">
                <a16:creationId xmlns:a16="http://schemas.microsoft.com/office/drawing/2014/main" id="{F522E80C-8AA9-301C-8056-CFD2D5543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2418" y="5676901"/>
            <a:ext cx="914400" cy="9144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ABCFDD99-A125-4CCB-73FB-42A82A635394}"/>
              </a:ext>
            </a:extLst>
          </p:cNvPr>
          <p:cNvSpPr/>
          <p:nvPr/>
        </p:nvSpPr>
        <p:spPr>
          <a:xfrm>
            <a:off x="6381750" y="2790825"/>
            <a:ext cx="3943350" cy="2486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32EA9-49F9-D04F-2BD5-6C5D87767979}"/>
              </a:ext>
            </a:extLst>
          </p:cNvPr>
          <p:cNvSpPr txBox="1"/>
          <p:nvPr/>
        </p:nvSpPr>
        <p:spPr>
          <a:xfrm>
            <a:off x="6200775" y="276606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010101001110010101010101110100010110110101001010101001101101011101000101001001011001010101010101101110101010101010100110101010101010101010101101101011010101010101010101011110110101010101010110101010101011101011010010010101010101010101010101010101010100101010100101010101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199C2B-033E-6D7D-8EC9-37F05800F811}"/>
              </a:ext>
            </a:extLst>
          </p:cNvPr>
          <p:cNvSpPr txBox="1"/>
          <p:nvPr/>
        </p:nvSpPr>
        <p:spPr>
          <a:xfrm>
            <a:off x="7738549" y="5357098"/>
            <a:ext cx="12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Data Lake</a:t>
            </a:r>
            <a:endParaRPr lang="ko-KR" altLang="en-US" i="1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16C9C10-675F-E5AD-64EE-07ADB4D6B5BD}"/>
              </a:ext>
            </a:extLst>
          </p:cNvPr>
          <p:cNvSpPr/>
          <p:nvPr/>
        </p:nvSpPr>
        <p:spPr>
          <a:xfrm rot="1803020">
            <a:off x="5453766" y="2918902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73DAFBA-ABBE-A837-597D-559BD008315A}"/>
              </a:ext>
            </a:extLst>
          </p:cNvPr>
          <p:cNvSpPr/>
          <p:nvPr/>
        </p:nvSpPr>
        <p:spPr>
          <a:xfrm>
            <a:off x="5453767" y="377227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DF4BBA9-89B5-C55D-7191-F3DACE463681}"/>
              </a:ext>
            </a:extLst>
          </p:cNvPr>
          <p:cNvSpPr/>
          <p:nvPr/>
        </p:nvSpPr>
        <p:spPr>
          <a:xfrm rot="20015531">
            <a:off x="5453766" y="4610178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5B4542B-6AB7-198A-E34C-0123E195D1F3}"/>
              </a:ext>
            </a:extLst>
          </p:cNvPr>
          <p:cNvSpPr/>
          <p:nvPr/>
        </p:nvSpPr>
        <p:spPr>
          <a:xfrm rot="18900000">
            <a:off x="5517077" y="550225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9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A6EF0-9DA5-3159-3F08-B07B7A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 vs 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FB3C-A5EA-B203-C75D-0E3F848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437C-B526-66C5-1D55-DB985A0C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AB11C-AE06-E64E-C5F7-970CA70B1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0" b="55987"/>
          <a:stretch/>
        </p:blipFill>
        <p:spPr>
          <a:xfrm>
            <a:off x="669745" y="1589719"/>
            <a:ext cx="8998130" cy="1781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018D72-9D1D-C50A-29D0-FA0677385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57"/>
          <a:stretch/>
        </p:blipFill>
        <p:spPr>
          <a:xfrm>
            <a:off x="669745" y="4033526"/>
            <a:ext cx="8998130" cy="1781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BCA39-EEDC-16A7-B22C-C11610076625}"/>
              </a:ext>
            </a:extLst>
          </p:cNvPr>
          <p:cNvSpPr txBox="1"/>
          <p:nvPr/>
        </p:nvSpPr>
        <p:spPr>
          <a:xfrm>
            <a:off x="8023045" y="6227336"/>
            <a:ext cx="6124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https://www.sap.com/korea/insights/what-is-a-data-warehouse.html</a:t>
            </a:r>
          </a:p>
        </p:txBody>
      </p:sp>
    </p:spTree>
    <p:extLst>
      <p:ext uri="{BB962C8B-B14F-4D97-AF65-F5344CB8AC3E}">
        <p14:creationId xmlns:p14="http://schemas.microsoft.com/office/powerpoint/2010/main" val="11136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50BB8-672A-1671-36ED-27DBF55B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EE027-F59B-18EF-7CEF-22F48C2A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Data Lake, Data Warehouse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Delta Lake &amp; Kafka</a:t>
            </a: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Ceph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E8411-DDE1-D0CD-5390-F921425E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9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D638-1F2E-5D3E-D794-6D838FF2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Lakehouse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42338-A569-B6A1-2AEA-2857E65A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Lake </a:t>
            </a:r>
            <a:r>
              <a:rPr lang="ko-KR" altLang="en-US" dirty="0"/>
              <a:t>및 </a:t>
            </a:r>
            <a:r>
              <a:rPr lang="en-US" altLang="ko-KR" dirty="0"/>
              <a:t>Data Warehouse</a:t>
            </a:r>
            <a:r>
              <a:rPr lang="ko-KR" altLang="en-US" dirty="0"/>
              <a:t>의 한계점들을 보완하기 위한 구조</a:t>
            </a:r>
            <a:endParaRPr lang="en-US" altLang="ko-KR" dirty="0"/>
          </a:p>
          <a:p>
            <a:pPr lvl="1"/>
            <a:r>
              <a:rPr lang="en-US" altLang="ko-KR" dirty="0"/>
              <a:t>Data Lake</a:t>
            </a:r>
            <a:r>
              <a:rPr lang="ko-KR" altLang="en-US" dirty="0"/>
              <a:t>의 유연성</a:t>
            </a:r>
            <a:r>
              <a:rPr lang="en-US" altLang="ko-KR" dirty="0"/>
              <a:t>, </a:t>
            </a:r>
            <a:r>
              <a:rPr lang="ko-KR" altLang="en-US" dirty="0"/>
              <a:t>비용 효율성</a:t>
            </a:r>
            <a:r>
              <a:rPr lang="en-US" altLang="ko-KR" dirty="0"/>
              <a:t>, </a:t>
            </a:r>
            <a:r>
              <a:rPr lang="ko-KR" altLang="en-US" dirty="0"/>
              <a:t>대용량 지원 기능</a:t>
            </a:r>
            <a:endParaRPr lang="en-US" altLang="ko-KR" dirty="0"/>
          </a:p>
          <a:p>
            <a:pPr lvl="1"/>
            <a:r>
              <a:rPr lang="en-US" altLang="ko-KR" dirty="0"/>
              <a:t>Data Warehouse</a:t>
            </a:r>
            <a:r>
              <a:rPr lang="ko-KR" altLang="en-US" dirty="0"/>
              <a:t>의 데이터 관리 기능 및 </a:t>
            </a:r>
            <a:r>
              <a:rPr lang="en-US" altLang="ko-KR" dirty="0"/>
              <a:t>ACID </a:t>
            </a:r>
            <a:r>
              <a:rPr lang="ko-KR" altLang="en-US" dirty="0"/>
              <a:t>트랜잭션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25E1-4020-F35F-4BA4-9BB9BC275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6" name="Picture 2" descr="데이터 웨어하우스부터 데이터 레이크와 데이터 레이크하우스까지, 데이터 스토리지 발전사">
            <a:extLst>
              <a:ext uri="{FF2B5EF4-FFF2-40B4-BE49-F238E27FC236}">
                <a16:creationId xmlns:a16="http://schemas.microsoft.com/office/drawing/2014/main" id="{78E600EC-08BA-77D5-2A8A-9B094550D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7" b="6057"/>
          <a:stretch/>
        </p:blipFill>
        <p:spPr bwMode="auto">
          <a:xfrm>
            <a:off x="828675" y="2462741"/>
            <a:ext cx="8229600" cy="380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1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9B15-EE0C-04C0-8FFC-2CFC3113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F09E-C752-C318-72C1-54DDCBB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Delta Lake</a:t>
            </a:r>
            <a:r>
              <a:rPr lang="ko-KR" altLang="en-US" dirty="0">
                <a:solidFill>
                  <a:schemeClr val="tx2"/>
                </a:solidFill>
              </a:rPr>
              <a:t>는 </a:t>
            </a:r>
            <a:r>
              <a:rPr lang="en-US" altLang="ko-KR" dirty="0">
                <a:solidFill>
                  <a:schemeClr val="tx2"/>
                </a:solidFill>
              </a:rPr>
              <a:t>Java, Scalar, Python </a:t>
            </a:r>
            <a:r>
              <a:rPr lang="ko-KR" altLang="en-US" dirty="0">
                <a:solidFill>
                  <a:schemeClr val="tx2"/>
                </a:solidFill>
              </a:rPr>
              <a:t>등을 위한 </a:t>
            </a:r>
            <a:r>
              <a:rPr lang="en-US" altLang="ko-KR" dirty="0">
                <a:solidFill>
                  <a:schemeClr val="tx2"/>
                </a:solidFill>
              </a:rPr>
              <a:t>API </a:t>
            </a:r>
            <a:r>
              <a:rPr lang="ko-KR" altLang="en-US" dirty="0">
                <a:solidFill>
                  <a:schemeClr val="tx2"/>
                </a:solidFill>
              </a:rPr>
              <a:t>및 </a:t>
            </a:r>
            <a:r>
              <a:rPr lang="en-US" altLang="ko-KR" dirty="0">
                <a:solidFill>
                  <a:schemeClr val="tx2"/>
                </a:solidFill>
              </a:rPr>
              <a:t>Spark, Hive, </a:t>
            </a:r>
            <a:r>
              <a:rPr lang="en-US" altLang="ko-KR" dirty="0" err="1">
                <a:solidFill>
                  <a:schemeClr val="tx2"/>
                </a:solidFill>
              </a:rPr>
              <a:t>PrestoDB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등의 연산 엔진을 통해 </a:t>
            </a:r>
            <a:r>
              <a:rPr lang="en-US" altLang="ko-KR" dirty="0">
                <a:solidFill>
                  <a:schemeClr val="tx2"/>
                </a:solidFill>
              </a:rPr>
              <a:t>data lake </a:t>
            </a:r>
            <a:r>
              <a:rPr lang="ko-KR" altLang="en-US" dirty="0">
                <a:solidFill>
                  <a:schemeClr val="tx2"/>
                </a:solidFill>
              </a:rPr>
              <a:t>위에서 </a:t>
            </a:r>
            <a:r>
              <a:rPr lang="en-US" altLang="ko-KR" dirty="0">
                <a:solidFill>
                  <a:schemeClr val="tx2"/>
                </a:solidFill>
              </a:rPr>
              <a:t>Lakehouse architecture </a:t>
            </a:r>
            <a:r>
              <a:rPr lang="ko-KR" altLang="en-US" dirty="0">
                <a:solidFill>
                  <a:schemeClr val="tx2"/>
                </a:solidFill>
              </a:rPr>
              <a:t>를 구성할 수 있게 하는 오픈소스 프로젝트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ACID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트랜잭션을 지원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Atomicity(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원자성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하나의 트랜잭션이 모두 성공하거나 모두 실패하는 것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Consistency(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일관성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데이터베이스가 일관적인 상태를 유지하는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Isolation(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격리성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트랜잭션끼리 독립적인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Durability(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지속성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트랜잭션이 수행되었다면 트랜잭션에 대한 로그가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남아야하는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성질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FB23E-ECD9-704A-951D-2EED4D7A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9AFC-370F-D61D-DE23-DBA302C4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D295D-E383-FB34-0F9D-26E6E565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대규모 데이터를 분산 저장 및 처리하는 오픈소스 프레임워크</a:t>
            </a:r>
            <a:endParaRPr lang="en-US" altLang="ko-KR" dirty="0"/>
          </a:p>
          <a:p>
            <a:r>
              <a:rPr lang="en-US" altLang="ko-KR" dirty="0"/>
              <a:t>MapReduce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Reduce</a:t>
            </a:r>
            <a:r>
              <a:rPr lang="ko-KR" altLang="en-US" dirty="0"/>
              <a:t>라는 함수 기반으로 구성</a:t>
            </a:r>
            <a:endParaRPr lang="en-US" altLang="ko-KR" dirty="0"/>
          </a:p>
          <a:p>
            <a:pPr lvl="1"/>
            <a:r>
              <a:rPr lang="ko-KR" altLang="en-US" dirty="0"/>
              <a:t>병렬 처리를 지원하기 위해 개발</a:t>
            </a:r>
            <a:endParaRPr lang="en-US" altLang="ko-KR" dirty="0"/>
          </a:p>
          <a:p>
            <a:r>
              <a:rPr lang="en-US" altLang="ko-KR" dirty="0"/>
              <a:t>HDFS(Hadoop Distributed File System)</a:t>
            </a:r>
          </a:p>
          <a:p>
            <a:pPr lvl="1"/>
            <a:r>
              <a:rPr lang="ko-KR" altLang="en-US" dirty="0"/>
              <a:t>장애 감지 및 자동 복구</a:t>
            </a:r>
            <a:endParaRPr lang="en-US" altLang="ko-KR" dirty="0"/>
          </a:p>
          <a:p>
            <a:pPr lvl="1"/>
            <a:r>
              <a:rPr lang="ko-KR" altLang="en-US" dirty="0"/>
              <a:t>대용량 파일 지원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F1D57-22EF-E73F-7B08-F2D93E668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90BE09-287E-869E-634B-642A57E0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62" y="1885173"/>
            <a:ext cx="5825412" cy="41739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764175-ECAE-1D2F-E0EE-30BEC956F9F0}"/>
              </a:ext>
            </a:extLst>
          </p:cNvPr>
          <p:cNvSpPr txBox="1"/>
          <p:nvPr/>
        </p:nvSpPr>
        <p:spPr>
          <a:xfrm>
            <a:off x="5962262" y="6073140"/>
            <a:ext cx="61255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https://12bme.tistory.com/154</a:t>
            </a:r>
          </a:p>
        </p:txBody>
      </p:sp>
    </p:spTree>
    <p:extLst>
      <p:ext uri="{BB962C8B-B14F-4D97-AF65-F5344CB8AC3E}">
        <p14:creationId xmlns:p14="http://schemas.microsoft.com/office/powerpoint/2010/main" val="20152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와이드스크린</PresentationFormat>
  <Paragraphs>106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Contents</vt:lpstr>
      <vt:lpstr>Data Warehouse</vt:lpstr>
      <vt:lpstr>Data Lake</vt:lpstr>
      <vt:lpstr>Data Lake vs Data Warehouse</vt:lpstr>
      <vt:lpstr>Contents</vt:lpstr>
      <vt:lpstr>Data Lakehouse</vt:lpstr>
      <vt:lpstr>Delta Lake</vt:lpstr>
      <vt:lpstr>Hadoop</vt:lpstr>
      <vt:lpstr>Apache Spark</vt:lpstr>
      <vt:lpstr>Kafka</vt:lpstr>
      <vt:lpstr>Contents</vt:lpstr>
      <vt:lpstr>Ceph</vt:lpstr>
      <vt:lpstr>Ceph Architecture</vt:lpstr>
      <vt:lpstr>FIO Test</vt:lpstr>
      <vt:lpstr>FIO Test</vt:lpstr>
      <vt:lpstr>FIO Test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660</cp:revision>
  <dcterms:created xsi:type="dcterms:W3CDTF">2020-03-06T02:35:36Z</dcterms:created>
  <dcterms:modified xsi:type="dcterms:W3CDTF">2022-08-31T00:56:45Z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