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4"/>
  </p:sldMasterIdLst>
  <p:notesMasterIdLst>
    <p:notesMasterId r:id="rId31"/>
  </p:notesMasterIdLst>
  <p:sldIdLst>
    <p:sldId id="256" r:id="rId5"/>
    <p:sldId id="257" r:id="rId6"/>
    <p:sldId id="262" r:id="rId7"/>
    <p:sldId id="263" r:id="rId8"/>
    <p:sldId id="274" r:id="rId9"/>
    <p:sldId id="264" r:id="rId10"/>
    <p:sldId id="258" r:id="rId11"/>
    <p:sldId id="265" r:id="rId12"/>
    <p:sldId id="275" r:id="rId13"/>
    <p:sldId id="266" r:id="rId14"/>
    <p:sldId id="267" r:id="rId15"/>
    <p:sldId id="259" r:id="rId16"/>
    <p:sldId id="278" r:id="rId17"/>
    <p:sldId id="279" r:id="rId18"/>
    <p:sldId id="268" r:id="rId19"/>
    <p:sldId id="273" r:id="rId20"/>
    <p:sldId id="276" r:id="rId21"/>
    <p:sldId id="277" r:id="rId22"/>
    <p:sldId id="280" r:id="rId23"/>
    <p:sldId id="281" r:id="rId24"/>
    <p:sldId id="260" r:id="rId25"/>
    <p:sldId id="269" r:id="rId26"/>
    <p:sldId id="271" r:id="rId27"/>
    <p:sldId id="272" r:id="rId28"/>
    <p:sldId id="261" r:id="rId29"/>
    <p:sldId id="270" r:id="rId30"/>
  </p:sldIdLst>
  <p:sldSz cx="12192000" cy="6858000"/>
  <p:notesSz cx="6858000" cy="9144000"/>
  <p:embeddedFontLst>
    <p:embeddedFont>
      <p:font typeface="lato" panose="020F0502020204030203" pitchFamily="34" charset="0"/>
      <p:regular r:id="rId32"/>
      <p:bold r:id="rId33"/>
      <p:italic r:id="rId34"/>
      <p:boldItalic r:id="rId35"/>
    </p:embeddedFont>
    <p:embeddedFont>
      <p:font typeface="roboto" panose="02000000000000000000" pitchFamily="2" charset="0"/>
      <p:regular r:id="rId36"/>
      <p:bold r:id="rId37"/>
      <p:italic r:id="rId38"/>
      <p:boldItalic r:id="rId39"/>
    </p:embeddedFont>
    <p:embeddedFont>
      <p:font typeface="맑은 고딕" panose="020B0503020000020004" pitchFamily="50" charset="-127"/>
      <p:regular r:id="rId40"/>
      <p:bold r:id="rId41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A1C"/>
    <a:srgbClr val="89BF11"/>
    <a:srgbClr val="3B3B3B"/>
    <a:srgbClr val="077D02"/>
    <a:srgbClr val="5B9BD5"/>
    <a:srgbClr val="2A8661"/>
    <a:srgbClr val="FFFFFF"/>
    <a:srgbClr val="4472C4"/>
    <a:srgbClr val="4B88C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67D18B-9518-78B1-56D7-EEB69F043DD4}" v="358" dt="2022-07-04T06:14:54.018"/>
    <p1510:client id="{3257C02B-37B6-5C04-7820-D36F0E241AE0}" v="858" dt="2022-07-04T10:06:52.283"/>
    <p1510:client id="{8E2D5C3B-F050-46B4-95B1-5F69C4238AE7}" v="184" dt="2022-06-28T07:57:07.062"/>
    <p1510:client id="{EAA0DAF6-09DF-EBC8-AF83-3F26D68A2098}" v="188" dt="2022-07-04T02:49:51.394"/>
    <p1510:client id="{FCD3E685-7FC2-4BDF-9F5C-91237A2D37B5}" v="317" dt="2022-08-31T00:56:42.5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765" autoAdjust="0"/>
  </p:normalViewPr>
  <p:slideViewPr>
    <p:cSldViewPr snapToGrid="0" showGuides="1">
      <p:cViewPr varScale="1">
        <p:scale>
          <a:sx n="97" d="100"/>
          <a:sy n="97" d="100"/>
        </p:scale>
        <p:origin x="498" y="96"/>
      </p:cViewPr>
      <p:guideLst>
        <p:guide pos="3840"/>
        <p:guide orient="horz" pos="1656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8.fntdata"/><Relationship Id="rId21" Type="http://schemas.openxmlformats.org/officeDocument/2006/relationships/slide" Target="slides/slide17.xml"/><Relationship Id="rId34" Type="http://schemas.openxmlformats.org/officeDocument/2006/relationships/font" Target="fonts/font3.fntdata"/><Relationship Id="rId42" Type="http://schemas.openxmlformats.org/officeDocument/2006/relationships/commentAuthors" Target="commentAuthor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5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4.fntdata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755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01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382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044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lvl="2"/>
            <a:r>
              <a:rPr lang="ko-KR" altLang="en-US" dirty="0"/>
              <a:t>셋</a:t>
            </a:r>
            <a:endParaRPr lang="en-US" altLang="ko-KR" dirty="0"/>
          </a:p>
          <a:p>
            <a:pPr lvl="3"/>
            <a:r>
              <a:rPr lang="ko-KR" altLang="en-US" dirty="0"/>
              <a:t>넷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CheolHyeon Kwon</a:t>
            </a: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/>
                </a:solidFill>
                <a:latin typeface="roboto" panose="02000000000000000000" pitchFamily="2" charset="0"/>
              </a:rPr>
              <a:t>Toward Reconfigurable Kernel </a:t>
            </a:r>
            <a:r>
              <a:rPr lang="en-US" altLang="ko-KR" sz="3600" b="1" dirty="0" err="1">
                <a:solidFill>
                  <a:schemeClr val="accent5"/>
                </a:solidFill>
                <a:latin typeface="roboto" panose="02000000000000000000" pitchFamily="2" charset="0"/>
              </a:rPr>
              <a:t>Datapaths</a:t>
            </a:r>
            <a:r>
              <a:rPr lang="en-US" altLang="ko-KR" sz="3600" b="1" dirty="0">
                <a:solidFill>
                  <a:schemeClr val="accent5"/>
                </a:solidFill>
                <a:latin typeface="roboto" panose="02000000000000000000" pitchFamily="2" charset="0"/>
              </a:rPr>
              <a:t> with Learned Optimizations</a:t>
            </a:r>
            <a:endParaRPr lang="ko-KR" altLang="en-US" sz="3600" b="1" dirty="0">
              <a:solidFill>
                <a:schemeClr val="accent5"/>
              </a:solidFill>
              <a:latin typeface="roboto" panose="020000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 err="1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Yiming</a:t>
            </a:r>
            <a:r>
              <a:rPr lang="en-US" altLang="ko-KR" sz="2200" b="1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2200" b="1" dirty="0" err="1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Qiu</a:t>
            </a:r>
            <a:r>
              <a:rPr lang="en-US" altLang="ko-KR" sz="2200" b="1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altLang="ko-KR" sz="2200" b="1" dirty="0" err="1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Hongyi</a:t>
            </a:r>
            <a:r>
              <a:rPr lang="en-US" altLang="ko-KR" sz="2200" b="1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Liu, *Thomas Anderson, </a:t>
            </a:r>
            <a:r>
              <a:rPr lang="en-US" altLang="ko-KR" sz="2200" b="1" dirty="0" err="1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Yingyan</a:t>
            </a:r>
            <a:r>
              <a:rPr lang="en-US" altLang="ko-KR" sz="2200" b="1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Lin, Ang Chen</a:t>
            </a:r>
            <a:endParaRPr lang="en-US" altLang="ko-KR"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21330" y="5227659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/>
              <a:t>Rice </a:t>
            </a:r>
            <a:r>
              <a:rPr lang="en-US" altLang="ko-KR" sz="2400" dirty="0" err="1"/>
              <a:t>Universit</a:t>
            </a:r>
            <a:r>
              <a:rPr lang="en-US" altLang="ko-KR" sz="2400" dirty="0"/>
              <a:t>, *University of Washington</a:t>
            </a:r>
            <a:endParaRPr lang="en-US" altLang="ko-KR" sz="2400" dirty="0"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C6CD97-666F-CB09-6B06-1D2350B8A9A9}"/>
              </a:ext>
            </a:extLst>
          </p:cNvPr>
          <p:cNvSpPr txBox="1"/>
          <p:nvPr/>
        </p:nvSpPr>
        <p:spPr>
          <a:xfrm>
            <a:off x="3021330" y="501089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HotOS</a:t>
            </a: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'21</a:t>
            </a:r>
          </a:p>
        </p:txBody>
      </p:sp>
    </p:spTree>
    <p:extLst>
      <p:ext uri="{BB962C8B-B14F-4D97-AF65-F5344CB8AC3E}">
        <p14:creationId xmlns:p14="http://schemas.microsoft.com/office/powerpoint/2010/main" val="335803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3CDE7-70A4-459A-CBC4-22E6CD21A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FD0BDE-2372-BB3A-1C30-7C7662AF2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제안 기법은 </a:t>
            </a:r>
            <a:r>
              <a:rPr lang="en-US" altLang="ko-KR" dirty="0"/>
              <a:t>4</a:t>
            </a:r>
            <a:r>
              <a:rPr lang="ko-KR" altLang="en-US" dirty="0"/>
              <a:t>가지 이점을 제공 가능</a:t>
            </a:r>
            <a:endParaRPr lang="en-US" altLang="ko-KR" dirty="0"/>
          </a:p>
          <a:p>
            <a:r>
              <a:rPr lang="en-US" altLang="ko-KR" dirty="0"/>
              <a:t>Lean monitoring </a:t>
            </a:r>
          </a:p>
          <a:p>
            <a:pPr lvl="1"/>
            <a:r>
              <a:rPr lang="ko-KR" altLang="en-US" dirty="0"/>
              <a:t>커널은 다양한 모니터링을 수행하며 이는 오버헤드를 유발하고</a:t>
            </a:r>
            <a:r>
              <a:rPr lang="en-US" altLang="ko-KR" dirty="0"/>
              <a:t>, </a:t>
            </a:r>
            <a:r>
              <a:rPr lang="ko-KR" altLang="en-US" dirty="0"/>
              <a:t>특정 경우에는 성능 저하를 초래</a:t>
            </a:r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ML</a:t>
            </a:r>
            <a:r>
              <a:rPr lang="ko-KR" altLang="en-US" dirty="0"/>
              <a:t>을 도입하여 유용한 기능을 제공하지 않는 이벤트의 모니터링을 중지하도록 할 수 있기 때문에 모니터링의 양을 감소</a:t>
            </a:r>
          </a:p>
          <a:p>
            <a:r>
              <a:rPr lang="en-US" altLang="ko-KR" dirty="0"/>
              <a:t>Better configurations </a:t>
            </a:r>
          </a:p>
          <a:p>
            <a:pPr lvl="1"/>
            <a:r>
              <a:rPr lang="ko-KR" altLang="en-US" dirty="0"/>
              <a:t>더 나은 구성을 위한 커널의 파라미터를 조정하는 것은 어려움</a:t>
            </a:r>
          </a:p>
          <a:p>
            <a:pPr lvl="1"/>
            <a:r>
              <a:rPr lang="ko-KR" altLang="en-US" dirty="0"/>
              <a:t>만일 </a:t>
            </a:r>
            <a:r>
              <a:rPr lang="en-US" altLang="ko-KR" dirty="0"/>
              <a:t>ML</a:t>
            </a:r>
            <a:r>
              <a:rPr lang="ko-KR" altLang="en-US" dirty="0"/>
              <a:t>으로 인해 어플리케이션의 행동을 예측한다면 어플리케이션이 실행되자마자 적절한 구성을 활성화 할 수 있음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D51D4B-45ED-AC99-6882-27695494A4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556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CF67FF-CD1B-6322-4730-0AC03DF88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999E4A-B0CF-90FD-23C5-BA7BA9922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Generalization</a:t>
            </a:r>
          </a:p>
          <a:p>
            <a:pPr lvl="1"/>
            <a:r>
              <a:rPr lang="ko-KR" altLang="en-US" dirty="0"/>
              <a:t>새로운 어플리케이션의 경우 성능 예측이 불가능 한 경우가 많음 </a:t>
            </a:r>
            <a:endParaRPr lang="en-US" altLang="ko-KR" dirty="0"/>
          </a:p>
          <a:p>
            <a:pPr lvl="1"/>
            <a:r>
              <a:rPr lang="ko-KR" altLang="en-US" dirty="0"/>
              <a:t>이러한 프로그램들은 개발자 커뮤니티 등에서 시간의 흐름에 따라 개선됨 </a:t>
            </a:r>
            <a:endParaRPr lang="en-US" altLang="ko-KR" dirty="0"/>
          </a:p>
          <a:p>
            <a:pPr lvl="1"/>
            <a:r>
              <a:rPr lang="ko-KR" altLang="en-US" dirty="0"/>
              <a:t>제안 기법의 경우 </a:t>
            </a:r>
            <a:r>
              <a:rPr lang="en-US" altLang="ko-KR" dirty="0"/>
              <a:t>ML</a:t>
            </a:r>
            <a:r>
              <a:rPr lang="ko-KR" altLang="en-US" dirty="0"/>
              <a:t>을 사용하여 </a:t>
            </a:r>
            <a:r>
              <a:rPr lang="en-US" altLang="ko-KR" dirty="0"/>
              <a:t>heuristics</a:t>
            </a:r>
            <a:r>
              <a:rPr lang="ko-KR" altLang="en-US" dirty="0"/>
              <a:t>한</a:t>
            </a:r>
            <a:r>
              <a:rPr lang="en-US" altLang="ko-KR" dirty="0"/>
              <a:t> </a:t>
            </a:r>
            <a:r>
              <a:rPr lang="ko-KR" altLang="en-US" dirty="0"/>
              <a:t>포인트들을 대체할 수 있음 </a:t>
            </a:r>
          </a:p>
          <a:p>
            <a:r>
              <a:rPr lang="en-US" altLang="ko-KR" dirty="0"/>
              <a:t>Cross-application optimization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어플리케이션 간의 관계 및 동작을 최적화 할 수 있고</a:t>
            </a:r>
            <a:r>
              <a:rPr lang="en-US" altLang="ko-KR" dirty="0"/>
              <a:t>, </a:t>
            </a:r>
            <a:r>
              <a:rPr lang="ko-KR" altLang="en-US" dirty="0"/>
              <a:t>이를 통해 리소스 할당 개선 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3567EC-4710-839E-92E0-65EEB07E0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2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4DB14-BBF9-221B-61D8-3A42D3A9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D0A389-7235-2E03-B709-07221C0FA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r>
              <a:rPr lang="en-US" altLang="ko-KR" dirty="0">
                <a:solidFill>
                  <a:schemeClr val="tx2"/>
                </a:solidFill>
              </a:rPr>
              <a:t>Reconfigurable Kernel </a:t>
            </a:r>
            <a:r>
              <a:rPr lang="en-US" altLang="ko-KR" dirty="0" err="1">
                <a:solidFill>
                  <a:schemeClr val="tx2"/>
                </a:solidFill>
              </a:rPr>
              <a:t>Datapaths</a:t>
            </a:r>
            <a:endParaRPr lang="en-US" altLang="ko-KR" dirty="0">
              <a:solidFill>
                <a:schemeClr val="tx2"/>
              </a:solidFill>
            </a:endParaRP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Initial Validation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Summary &amp; Future Work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5660C6-27BE-99FC-6F84-69F9D0742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756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A4D0F-6CA9-EA2D-FD8C-80017369C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Reconfigurable Kernel </a:t>
            </a:r>
            <a:r>
              <a:rPr lang="en-US" altLang="ko-KR" dirty="0" err="1"/>
              <a:t>Datapaths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829698-FBBD-BA68-9A6D-153B51475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RMT </a:t>
            </a:r>
            <a:r>
              <a:rPr lang="ko-KR" altLang="en-US" dirty="0"/>
              <a:t>프로그램은 과거 및 현재의 실행에서 </a:t>
            </a:r>
            <a:r>
              <a:rPr lang="en-US" altLang="ko-KR" dirty="0"/>
              <a:t>ML</a:t>
            </a:r>
            <a:r>
              <a:rPr lang="ko-KR" altLang="en-US" dirty="0"/>
              <a:t>로 생성됨</a:t>
            </a:r>
            <a:endParaRPr lang="en-US" altLang="ko-KR" dirty="0"/>
          </a:p>
          <a:p>
            <a:r>
              <a:rPr lang="ko-KR" altLang="en-US" dirty="0"/>
              <a:t>이는 유저공간에서 커널로 </a:t>
            </a:r>
            <a:r>
              <a:rPr lang="en-US" altLang="ko-KR" dirty="0"/>
              <a:t>inject</a:t>
            </a:r>
            <a:r>
              <a:rPr lang="ko-KR" altLang="en-US" dirty="0"/>
              <a:t>됨 </a:t>
            </a:r>
            <a:endParaRPr lang="en-US" altLang="ko-KR" dirty="0"/>
          </a:p>
          <a:p>
            <a:r>
              <a:rPr lang="ko-KR" altLang="en-US" dirty="0"/>
              <a:t>커널 내부 가상머신에서 인터프리터 모드혹은 </a:t>
            </a:r>
            <a:r>
              <a:rPr lang="en-US" altLang="ko-KR" dirty="0"/>
              <a:t>JIT </a:t>
            </a:r>
            <a:r>
              <a:rPr lang="ko-KR" altLang="en-US" dirty="0"/>
              <a:t>컴파일로 처리됨</a:t>
            </a:r>
            <a:endParaRPr lang="en-US" altLang="ko-KR" dirty="0"/>
          </a:p>
          <a:p>
            <a:pPr lvl="1"/>
            <a:r>
              <a:rPr lang="ko-KR" altLang="en-US" dirty="0"/>
              <a:t>인터프리터 모드</a:t>
            </a:r>
            <a:r>
              <a:rPr lang="en-US" altLang="ko-KR" dirty="0"/>
              <a:t>: </a:t>
            </a:r>
            <a:r>
              <a:rPr lang="ko-KR" altLang="en-US" dirty="0"/>
              <a:t>컴파일의 반대 개념</a:t>
            </a:r>
            <a:r>
              <a:rPr lang="en-US" altLang="ko-KR" dirty="0"/>
              <a:t>, </a:t>
            </a:r>
            <a:r>
              <a:rPr lang="ko-KR" altLang="en-US" dirty="0"/>
              <a:t>소스코드를 한 줄 씩 읽어 들여 기계어로 변환</a:t>
            </a:r>
            <a:endParaRPr lang="en-US" altLang="ko-KR" dirty="0"/>
          </a:p>
          <a:p>
            <a:pPr lvl="1"/>
            <a:r>
              <a:rPr lang="en-US" altLang="ko-KR" dirty="0"/>
              <a:t>JIT </a:t>
            </a:r>
            <a:r>
              <a:rPr lang="ko-KR" altLang="en-US" dirty="0"/>
              <a:t>컴파일</a:t>
            </a:r>
            <a:r>
              <a:rPr lang="en-US" altLang="ko-KR" dirty="0"/>
              <a:t>: Just In Time </a:t>
            </a:r>
            <a:r>
              <a:rPr lang="ko-KR" altLang="en-US" dirty="0"/>
              <a:t>컴파일</a:t>
            </a:r>
            <a:r>
              <a:rPr lang="en-US" altLang="ko-KR" dirty="0"/>
              <a:t>, </a:t>
            </a:r>
            <a:r>
              <a:rPr lang="ko-KR" altLang="en-US" dirty="0"/>
              <a:t>어플리케이션 실행과 동시에 소스코드를 한 </a:t>
            </a:r>
            <a:r>
              <a:rPr lang="ko-KR" altLang="en-US" dirty="0" err="1"/>
              <a:t>줄씩</a:t>
            </a:r>
            <a:r>
              <a:rPr lang="ko-KR" altLang="en-US" dirty="0"/>
              <a:t> 변환</a:t>
            </a:r>
            <a:r>
              <a:rPr lang="en-US" altLang="ko-KR" dirty="0"/>
              <a:t>, </a:t>
            </a:r>
            <a:r>
              <a:rPr lang="ko-KR" altLang="en-US" dirty="0"/>
              <a:t>변환한 내용을 </a:t>
            </a:r>
            <a:r>
              <a:rPr lang="en-US" altLang="ko-KR" dirty="0"/>
              <a:t>cache</a:t>
            </a:r>
            <a:r>
              <a:rPr lang="ko-KR" altLang="en-US" dirty="0"/>
              <a:t>하여 동일한 명령을 다시 변환하지 않게 함</a:t>
            </a:r>
            <a:endParaRPr lang="en-US" altLang="ko-KR" dirty="0"/>
          </a:p>
          <a:p>
            <a:r>
              <a:rPr lang="en-US" altLang="ko-KR" dirty="0" err="1"/>
              <a:t>eBPF</a:t>
            </a:r>
            <a:r>
              <a:rPr lang="ko-KR" altLang="en-US" dirty="0"/>
              <a:t>와 유사하지만</a:t>
            </a:r>
            <a:r>
              <a:rPr lang="en-US" altLang="ko-KR" dirty="0"/>
              <a:t>, ML</a:t>
            </a:r>
            <a:r>
              <a:rPr lang="ko-KR" altLang="en-US" dirty="0"/>
              <a:t>을 사용한다는 부분에서 차이점이 존재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F9CD7A-5A09-4A96-7D27-CE9D67D37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924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C3ADACBD-08E7-FF55-5315-E7FD76FC0455}"/>
              </a:ext>
            </a:extLst>
          </p:cNvPr>
          <p:cNvCxnSpPr>
            <a:cxnSpLocks/>
            <a:stCxn id="51" idx="3"/>
            <a:endCxn id="59" idx="1"/>
          </p:cNvCxnSpPr>
          <p:nvPr/>
        </p:nvCxnSpPr>
        <p:spPr>
          <a:xfrm flipV="1">
            <a:off x="8477552" y="2153703"/>
            <a:ext cx="515753" cy="47478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3D5DE023-9433-BC59-6BFC-BBBD88DE4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RMT Virtual machine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55BAF8-F09E-EE86-96D3-12E3276B1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RMT</a:t>
            </a:r>
            <a:r>
              <a:rPr lang="ko-KR" altLang="en-US" dirty="0"/>
              <a:t> 개요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210071-E261-49CA-871F-412D1934E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0AD8F18-D7A1-21D5-4A5F-CD3E163C8569}"/>
              </a:ext>
            </a:extLst>
          </p:cNvPr>
          <p:cNvSpPr/>
          <p:nvPr/>
        </p:nvSpPr>
        <p:spPr>
          <a:xfrm>
            <a:off x="374226" y="1938416"/>
            <a:ext cx="3584457" cy="399249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i="1" dirty="0"/>
              <a:t>RMT program</a:t>
            </a:r>
            <a:endParaRPr lang="ko-KR" altLang="en-US" i="1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47CDA9C-E0DE-C035-AB33-9B2104495A0C}"/>
              </a:ext>
            </a:extLst>
          </p:cNvPr>
          <p:cNvGrpSpPr/>
          <p:nvPr/>
        </p:nvGrpSpPr>
        <p:grpSpPr>
          <a:xfrm>
            <a:off x="635620" y="2846200"/>
            <a:ext cx="1773044" cy="2187314"/>
            <a:chOff x="1851102" y="3566715"/>
            <a:chExt cx="1773044" cy="2187314"/>
          </a:xfrm>
        </p:grpSpPr>
        <p:sp>
          <p:nvSpPr>
            <p:cNvPr id="6" name="사각형: 모서리가 접힌 도형 5">
              <a:extLst>
                <a:ext uri="{FF2B5EF4-FFF2-40B4-BE49-F238E27FC236}">
                  <a16:creationId xmlns:a16="http://schemas.microsoft.com/office/drawing/2014/main" id="{212DBCFF-8A9B-5206-386D-BB9392CE77BD}"/>
                </a:ext>
              </a:extLst>
            </p:cNvPr>
            <p:cNvSpPr/>
            <p:nvPr/>
          </p:nvSpPr>
          <p:spPr>
            <a:xfrm rot="10800000">
              <a:off x="1851102" y="3566715"/>
              <a:ext cx="1773044" cy="2187314"/>
            </a:xfrm>
            <a:prstGeom prst="foldedCorner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Rtl"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4DC56B-91B4-8597-F01C-7B040FA61015}"/>
                </a:ext>
              </a:extLst>
            </p:cNvPr>
            <p:cNvSpPr txBox="1"/>
            <p:nvPr/>
          </p:nvSpPr>
          <p:spPr>
            <a:xfrm>
              <a:off x="1867828" y="3566715"/>
              <a:ext cx="17395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i="1" dirty="0"/>
                <a:t>Table</a:t>
              </a:r>
            </a:p>
            <a:p>
              <a:endParaRPr lang="ko-KR" altLang="en-US" sz="1600" i="1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6BC4708-C91E-9D9D-D11A-12FE739180F3}"/>
              </a:ext>
            </a:extLst>
          </p:cNvPr>
          <p:cNvGrpSpPr/>
          <p:nvPr/>
        </p:nvGrpSpPr>
        <p:grpSpPr>
          <a:xfrm>
            <a:off x="925552" y="3013465"/>
            <a:ext cx="1773044" cy="2187314"/>
            <a:chOff x="1851102" y="3566715"/>
            <a:chExt cx="1773044" cy="2187314"/>
          </a:xfrm>
        </p:grpSpPr>
        <p:sp>
          <p:nvSpPr>
            <p:cNvPr id="22" name="사각형: 모서리가 접힌 도형 21">
              <a:extLst>
                <a:ext uri="{FF2B5EF4-FFF2-40B4-BE49-F238E27FC236}">
                  <a16:creationId xmlns:a16="http://schemas.microsoft.com/office/drawing/2014/main" id="{EA47AE24-6788-0432-045D-BA23196118B6}"/>
                </a:ext>
              </a:extLst>
            </p:cNvPr>
            <p:cNvSpPr/>
            <p:nvPr/>
          </p:nvSpPr>
          <p:spPr>
            <a:xfrm rot="10800000">
              <a:off x="1851102" y="3566715"/>
              <a:ext cx="1773044" cy="2187314"/>
            </a:xfrm>
            <a:prstGeom prst="foldedCorner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Rtl"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74EB05B-AC6D-D600-3DF7-CFB0BC460C3A}"/>
                </a:ext>
              </a:extLst>
            </p:cNvPr>
            <p:cNvSpPr txBox="1"/>
            <p:nvPr/>
          </p:nvSpPr>
          <p:spPr>
            <a:xfrm>
              <a:off x="1867828" y="3566715"/>
              <a:ext cx="17395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i="1" dirty="0"/>
                <a:t>Table</a:t>
              </a:r>
            </a:p>
            <a:p>
              <a:endParaRPr lang="ko-KR" altLang="en-US" sz="1600" i="1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6DD3BF9-7AB1-7062-4CB7-E8DA6A2457B5}"/>
              </a:ext>
            </a:extLst>
          </p:cNvPr>
          <p:cNvGrpSpPr/>
          <p:nvPr/>
        </p:nvGrpSpPr>
        <p:grpSpPr>
          <a:xfrm>
            <a:off x="1204332" y="3180730"/>
            <a:ext cx="1773044" cy="2187314"/>
            <a:chOff x="1851102" y="3566715"/>
            <a:chExt cx="1773044" cy="2187314"/>
          </a:xfrm>
        </p:grpSpPr>
        <p:sp>
          <p:nvSpPr>
            <p:cNvPr id="25" name="사각형: 모서리가 접힌 도형 24">
              <a:extLst>
                <a:ext uri="{FF2B5EF4-FFF2-40B4-BE49-F238E27FC236}">
                  <a16:creationId xmlns:a16="http://schemas.microsoft.com/office/drawing/2014/main" id="{9A3D58CA-559F-0014-39CF-A91D86AF93E1}"/>
                </a:ext>
              </a:extLst>
            </p:cNvPr>
            <p:cNvSpPr/>
            <p:nvPr/>
          </p:nvSpPr>
          <p:spPr>
            <a:xfrm rot="10800000">
              <a:off x="1851102" y="3566715"/>
              <a:ext cx="1773044" cy="2187314"/>
            </a:xfrm>
            <a:prstGeom prst="foldedCorner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Rtl"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9C1CA3E-46EF-53E8-2ABB-B5E17505BFB3}"/>
                </a:ext>
              </a:extLst>
            </p:cNvPr>
            <p:cNvSpPr txBox="1"/>
            <p:nvPr/>
          </p:nvSpPr>
          <p:spPr>
            <a:xfrm>
              <a:off x="1867828" y="3566715"/>
              <a:ext cx="17395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i="1" dirty="0"/>
                <a:t>Table</a:t>
              </a:r>
            </a:p>
            <a:p>
              <a:endParaRPr lang="ko-KR" altLang="en-US" sz="1600" i="1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5100756-281B-44D1-7577-2D97D4EC518B}"/>
              </a:ext>
            </a:extLst>
          </p:cNvPr>
          <p:cNvGrpSpPr/>
          <p:nvPr/>
        </p:nvGrpSpPr>
        <p:grpSpPr>
          <a:xfrm>
            <a:off x="1494264" y="3347995"/>
            <a:ext cx="1773044" cy="2187314"/>
            <a:chOff x="1851102" y="3566715"/>
            <a:chExt cx="1773044" cy="2187314"/>
          </a:xfrm>
        </p:grpSpPr>
        <p:sp>
          <p:nvSpPr>
            <p:cNvPr id="28" name="사각형: 모서리가 접힌 도형 27">
              <a:extLst>
                <a:ext uri="{FF2B5EF4-FFF2-40B4-BE49-F238E27FC236}">
                  <a16:creationId xmlns:a16="http://schemas.microsoft.com/office/drawing/2014/main" id="{7DCAF184-ACBE-C8C3-4725-89C81F4BACE4}"/>
                </a:ext>
              </a:extLst>
            </p:cNvPr>
            <p:cNvSpPr/>
            <p:nvPr/>
          </p:nvSpPr>
          <p:spPr>
            <a:xfrm rot="10800000">
              <a:off x="1851102" y="3566715"/>
              <a:ext cx="1773044" cy="2187314"/>
            </a:xfrm>
            <a:prstGeom prst="foldedCorner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Rtl"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C9F3A42-79CD-A19A-5076-8DE44A2C53A2}"/>
                </a:ext>
              </a:extLst>
            </p:cNvPr>
            <p:cNvSpPr txBox="1"/>
            <p:nvPr/>
          </p:nvSpPr>
          <p:spPr>
            <a:xfrm>
              <a:off x="1867828" y="3566715"/>
              <a:ext cx="17395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i="1" dirty="0"/>
                <a:t>Table</a:t>
              </a:r>
            </a:p>
            <a:p>
              <a:endParaRPr lang="ko-KR" altLang="en-US" sz="1600" i="1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05DCD5E-AC11-2EF8-0E2B-F07C5A83F39E}"/>
              </a:ext>
            </a:extLst>
          </p:cNvPr>
          <p:cNvGrpSpPr/>
          <p:nvPr/>
        </p:nvGrpSpPr>
        <p:grpSpPr>
          <a:xfrm>
            <a:off x="1739591" y="3515260"/>
            <a:ext cx="1773044" cy="2187314"/>
            <a:chOff x="1851102" y="3566715"/>
            <a:chExt cx="1773044" cy="2187314"/>
          </a:xfrm>
        </p:grpSpPr>
        <p:sp>
          <p:nvSpPr>
            <p:cNvPr id="31" name="사각형: 모서리가 접힌 도형 30">
              <a:extLst>
                <a:ext uri="{FF2B5EF4-FFF2-40B4-BE49-F238E27FC236}">
                  <a16:creationId xmlns:a16="http://schemas.microsoft.com/office/drawing/2014/main" id="{3CA57197-4DE7-7135-6EE0-258FBB555689}"/>
                </a:ext>
              </a:extLst>
            </p:cNvPr>
            <p:cNvSpPr/>
            <p:nvPr/>
          </p:nvSpPr>
          <p:spPr>
            <a:xfrm rot="10800000">
              <a:off x="1851102" y="3566715"/>
              <a:ext cx="1773044" cy="2187314"/>
            </a:xfrm>
            <a:prstGeom prst="foldedCorner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Rtl"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6D23440-FF4B-069F-EE6B-DEFF50262889}"/>
                </a:ext>
              </a:extLst>
            </p:cNvPr>
            <p:cNvSpPr txBox="1"/>
            <p:nvPr/>
          </p:nvSpPr>
          <p:spPr>
            <a:xfrm>
              <a:off x="1867828" y="3566715"/>
              <a:ext cx="17395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i="1" dirty="0"/>
                <a:t>Table</a:t>
              </a:r>
            </a:p>
            <a:p>
              <a:endParaRPr lang="ko-KR" altLang="en-US" sz="1600" i="1" dirty="0"/>
            </a:p>
          </p:txBody>
        </p:sp>
      </p:grpSp>
      <p:graphicFrame>
        <p:nvGraphicFramePr>
          <p:cNvPr id="42" name="표 42">
            <a:extLst>
              <a:ext uri="{FF2B5EF4-FFF2-40B4-BE49-F238E27FC236}">
                <a16:creationId xmlns:a16="http://schemas.microsoft.com/office/drawing/2014/main" id="{0AE45F19-04DA-7CE4-CC94-08D87B955728}"/>
              </a:ext>
            </a:extLst>
          </p:cNvPr>
          <p:cNvGraphicFramePr>
            <a:graphicFrameLocks noGrp="1"/>
          </p:cNvGraphicFramePr>
          <p:nvPr/>
        </p:nvGraphicFramePr>
        <p:xfrm>
          <a:off x="1959496" y="4063689"/>
          <a:ext cx="135553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768">
                  <a:extLst>
                    <a:ext uri="{9D8B030D-6E8A-4147-A177-3AD203B41FA5}">
                      <a16:colId xmlns:a16="http://schemas.microsoft.com/office/drawing/2014/main" val="3216233022"/>
                    </a:ext>
                  </a:extLst>
                </a:gridCol>
                <a:gridCol w="677768">
                  <a:extLst>
                    <a:ext uri="{9D8B030D-6E8A-4147-A177-3AD203B41FA5}">
                      <a16:colId xmlns:a16="http://schemas.microsoft.com/office/drawing/2014/main" val="952449177"/>
                    </a:ext>
                  </a:extLst>
                </a:gridCol>
              </a:tblGrid>
              <a:tr h="1719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match</a:t>
                      </a:r>
                      <a:endParaRPr lang="ko-KR" altLang="en-US" sz="1400" b="1" i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action</a:t>
                      </a:r>
                      <a:endParaRPr lang="ko-KR" altLang="en-US" sz="1400" b="1" i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376897"/>
                  </a:ext>
                </a:extLst>
              </a:tr>
              <a:tr h="17196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i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i="1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548676"/>
                  </a:ext>
                </a:extLst>
              </a:tr>
              <a:tr h="20762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i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i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0532447"/>
                  </a:ext>
                </a:extLst>
              </a:tr>
              <a:tr h="24729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i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i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998873"/>
                  </a:ext>
                </a:extLst>
              </a:tr>
            </a:tbl>
          </a:graphicData>
        </a:graphic>
      </p:graphicFrame>
      <p:grpSp>
        <p:nvGrpSpPr>
          <p:cNvPr id="49" name="그룹 48">
            <a:extLst>
              <a:ext uri="{FF2B5EF4-FFF2-40B4-BE49-F238E27FC236}">
                <a16:creationId xmlns:a16="http://schemas.microsoft.com/office/drawing/2014/main" id="{D3F06DBD-D00A-B021-9049-AA680C839A7B}"/>
              </a:ext>
            </a:extLst>
          </p:cNvPr>
          <p:cNvGrpSpPr/>
          <p:nvPr/>
        </p:nvGrpSpPr>
        <p:grpSpPr>
          <a:xfrm>
            <a:off x="5312214" y="2028319"/>
            <a:ext cx="3195486" cy="3551925"/>
            <a:chOff x="1851102" y="3566715"/>
            <a:chExt cx="1773044" cy="2187314"/>
          </a:xfrm>
        </p:grpSpPr>
        <p:sp>
          <p:nvSpPr>
            <p:cNvPr id="50" name="사각형: 모서리가 접힌 도형 49">
              <a:extLst>
                <a:ext uri="{FF2B5EF4-FFF2-40B4-BE49-F238E27FC236}">
                  <a16:creationId xmlns:a16="http://schemas.microsoft.com/office/drawing/2014/main" id="{8CAB2A05-F07A-C5F9-7E60-AFC9C69FE169}"/>
                </a:ext>
              </a:extLst>
            </p:cNvPr>
            <p:cNvSpPr/>
            <p:nvPr/>
          </p:nvSpPr>
          <p:spPr>
            <a:xfrm rot="10800000">
              <a:off x="1851102" y="3566715"/>
              <a:ext cx="1773044" cy="2187314"/>
            </a:xfrm>
            <a:prstGeom prst="foldedCorner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Rtl"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5ABE0F8-B77E-9911-2F21-45F8E626D75C}"/>
                </a:ext>
              </a:extLst>
            </p:cNvPr>
            <p:cNvSpPr txBox="1"/>
            <p:nvPr/>
          </p:nvSpPr>
          <p:spPr>
            <a:xfrm>
              <a:off x="1867828" y="3566715"/>
              <a:ext cx="1739590" cy="739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i="1" dirty="0" err="1"/>
                <a:t>Page_patterens</a:t>
              </a:r>
              <a:endParaRPr lang="en-US" altLang="ko-KR" sz="2400" i="1" dirty="0"/>
            </a:p>
            <a:p>
              <a:pPr algn="ctr"/>
              <a:r>
                <a:rPr lang="en-US" altLang="ko-KR" sz="2400" i="1" dirty="0"/>
                <a:t>Table</a:t>
              </a:r>
            </a:p>
            <a:p>
              <a:endParaRPr lang="ko-KR" altLang="en-US" sz="2400" i="1" dirty="0"/>
            </a:p>
          </p:txBody>
        </p:sp>
      </p:grpSp>
      <p:graphicFrame>
        <p:nvGraphicFramePr>
          <p:cNvPr id="52" name="표 42">
            <a:extLst>
              <a:ext uri="{FF2B5EF4-FFF2-40B4-BE49-F238E27FC236}">
                <a16:creationId xmlns:a16="http://schemas.microsoft.com/office/drawing/2014/main" id="{3B345177-80D5-AF41-D820-1A70252D8A15}"/>
              </a:ext>
            </a:extLst>
          </p:cNvPr>
          <p:cNvGraphicFramePr>
            <a:graphicFrameLocks noGrp="1"/>
          </p:cNvGraphicFramePr>
          <p:nvPr/>
        </p:nvGraphicFramePr>
        <p:xfrm>
          <a:off x="5688441" y="2949943"/>
          <a:ext cx="2443028" cy="1811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514">
                  <a:extLst>
                    <a:ext uri="{9D8B030D-6E8A-4147-A177-3AD203B41FA5}">
                      <a16:colId xmlns:a16="http://schemas.microsoft.com/office/drawing/2014/main" val="3216233022"/>
                    </a:ext>
                  </a:extLst>
                </a:gridCol>
                <a:gridCol w="1221514">
                  <a:extLst>
                    <a:ext uri="{9D8B030D-6E8A-4147-A177-3AD203B41FA5}">
                      <a16:colId xmlns:a16="http://schemas.microsoft.com/office/drawing/2014/main" val="952449177"/>
                    </a:ext>
                  </a:extLst>
                </a:gridCol>
              </a:tblGrid>
              <a:tr h="372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i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match</a:t>
                      </a:r>
                      <a:endParaRPr lang="ko-KR" altLang="en-US" sz="2000" b="1" i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i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action</a:t>
                      </a:r>
                      <a:endParaRPr lang="ko-KR" altLang="en-US" sz="2000" b="1" i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376897"/>
                  </a:ext>
                </a:extLst>
              </a:tr>
              <a:tr h="372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if A is open</a:t>
                      </a:r>
                      <a:endParaRPr lang="ko-KR" altLang="en-US" sz="1600" b="1" i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get B</a:t>
                      </a:r>
                      <a:endParaRPr lang="ko-KR" altLang="en-US" sz="1600" b="1" i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548676"/>
                  </a:ext>
                </a:extLst>
              </a:tr>
              <a:tr h="372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if C is open</a:t>
                      </a:r>
                      <a:endParaRPr lang="ko-KR" altLang="en-US" sz="1600" b="1" i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get F</a:t>
                      </a:r>
                      <a:endParaRPr lang="ko-KR" altLang="en-US" sz="1600" b="1" i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0532447"/>
                  </a:ext>
                </a:extLst>
              </a:tr>
              <a:tr h="252074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i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i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998873"/>
                  </a:ext>
                </a:extLst>
              </a:tr>
              <a:tr h="252074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i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i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3185551"/>
                  </a:ext>
                </a:extLst>
              </a:tr>
            </a:tbl>
          </a:graphicData>
        </a:graphic>
      </p:graphicFrame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B354CC4-31AC-6695-DF5C-3261B830FC4C}"/>
              </a:ext>
            </a:extLst>
          </p:cNvPr>
          <p:cNvCxnSpPr>
            <a:cxnSpLocks/>
          </p:cNvCxnSpPr>
          <p:nvPr/>
        </p:nvCxnSpPr>
        <p:spPr>
          <a:xfrm flipH="1">
            <a:off x="3495907" y="2028319"/>
            <a:ext cx="2347333" cy="1486941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0EC8496E-9F48-C28F-167B-A95E45ADF1FC}"/>
              </a:ext>
            </a:extLst>
          </p:cNvPr>
          <p:cNvCxnSpPr>
            <a:cxnSpLocks/>
          </p:cNvCxnSpPr>
          <p:nvPr/>
        </p:nvCxnSpPr>
        <p:spPr>
          <a:xfrm flipH="1">
            <a:off x="3495907" y="5586976"/>
            <a:ext cx="1816303" cy="115598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F99C844-FC6B-C3ED-A0C1-6059727885C0}"/>
              </a:ext>
            </a:extLst>
          </p:cNvPr>
          <p:cNvSpPr txBox="1"/>
          <p:nvPr/>
        </p:nvSpPr>
        <p:spPr>
          <a:xfrm>
            <a:off x="8993305" y="1645871"/>
            <a:ext cx="31986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/>
              <a:t>if the prefetching accuracy falls below a threshold</a:t>
            </a:r>
          </a:p>
          <a:p>
            <a:r>
              <a:rPr lang="en-US" altLang="ko-KR" sz="2400" b="1" i="1" dirty="0"/>
              <a:t>: modify table</a:t>
            </a:r>
            <a:endParaRPr lang="ko-KR" altLang="en-US" sz="2400" b="1" i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E5C467F-C8F1-30D3-E258-202379055241}"/>
              </a:ext>
            </a:extLst>
          </p:cNvPr>
          <p:cNvSpPr txBox="1"/>
          <p:nvPr/>
        </p:nvSpPr>
        <p:spPr>
          <a:xfrm>
            <a:off x="8908012" y="4053494"/>
            <a:ext cx="31986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/>
              <a:t>if a file is open</a:t>
            </a:r>
          </a:p>
          <a:p>
            <a:r>
              <a:rPr lang="en-US" altLang="ko-KR" sz="2400" b="1" i="1" dirty="0"/>
              <a:t>: new entry will add</a:t>
            </a:r>
          </a:p>
          <a:p>
            <a:endParaRPr lang="ko-KR" altLang="en-US" i="1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6BEF961-E030-721F-35B6-53A9FD29FA19}"/>
              </a:ext>
            </a:extLst>
          </p:cNvPr>
          <p:cNvCxnSpPr>
            <a:cxnSpLocks/>
            <a:stCxn id="52" idx="3"/>
            <a:endCxn id="68" idx="1"/>
          </p:cNvCxnSpPr>
          <p:nvPr/>
        </p:nvCxnSpPr>
        <p:spPr>
          <a:xfrm>
            <a:off x="8131469" y="3855467"/>
            <a:ext cx="776543" cy="7058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62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416E1-EAEB-CF62-0A0B-A78F59EC5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RMT Program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A0FA16-1528-3490-7DD2-91A713263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RMT </a:t>
            </a:r>
            <a:r>
              <a:rPr lang="ko-KR" altLang="en-US" dirty="0"/>
              <a:t>프로그램</a:t>
            </a:r>
            <a:endParaRPr lang="en-US" altLang="ko-KR" dirty="0"/>
          </a:p>
          <a:p>
            <a:pPr lvl="1"/>
            <a:r>
              <a:rPr lang="en-US" altLang="ko-KR" dirty="0"/>
              <a:t>RMT </a:t>
            </a:r>
            <a:r>
              <a:rPr lang="ko-KR" altLang="en-US" dirty="0"/>
              <a:t>프로그램의 핵심 구성은 </a:t>
            </a:r>
            <a:r>
              <a:rPr lang="en-US" altLang="ko-KR" dirty="0"/>
              <a:t>match/action </a:t>
            </a:r>
            <a:r>
              <a:rPr lang="ko-KR" altLang="en-US" dirty="0"/>
              <a:t>테이블의 파이프라인 </a:t>
            </a:r>
            <a:endParaRPr lang="en-US" altLang="ko-KR" dirty="0"/>
          </a:p>
          <a:p>
            <a:pPr lvl="1"/>
            <a:r>
              <a:rPr lang="ko-KR" altLang="en-US" dirty="0"/>
              <a:t>각 </a:t>
            </a:r>
            <a:r>
              <a:rPr lang="en-US" altLang="ko-KR" dirty="0"/>
              <a:t>Table</a:t>
            </a:r>
            <a:r>
              <a:rPr lang="ko-KR" altLang="en-US" dirty="0"/>
              <a:t>은 현재 실행에 대한 데이터 수집</a:t>
            </a:r>
            <a:r>
              <a:rPr lang="en-US" altLang="ko-KR" dirty="0"/>
              <a:t>, </a:t>
            </a:r>
            <a:r>
              <a:rPr lang="ko-KR" altLang="en-US" dirty="0"/>
              <a:t>커널 이벤트 가로채기</a:t>
            </a:r>
            <a:r>
              <a:rPr lang="en-US" altLang="ko-KR" dirty="0"/>
              <a:t>, </a:t>
            </a:r>
            <a:r>
              <a:rPr lang="ko-KR" altLang="en-US" dirty="0"/>
              <a:t>실행 </a:t>
            </a:r>
            <a:r>
              <a:rPr lang="en-US" altLang="ko-KR" dirty="0"/>
              <a:t>context </a:t>
            </a:r>
            <a:r>
              <a:rPr lang="ko-KR" altLang="en-US" dirty="0"/>
              <a:t>기반 </a:t>
            </a:r>
            <a:r>
              <a:rPr lang="en-US" altLang="ko-KR" dirty="0"/>
              <a:t>ML </a:t>
            </a:r>
            <a:r>
              <a:rPr lang="ko-KR" altLang="en-US" dirty="0"/>
              <a:t>모델 참조 등이 가능한 커널 </a:t>
            </a:r>
            <a:r>
              <a:rPr lang="en-US" altLang="ko-KR" dirty="0"/>
              <a:t>hooking </a:t>
            </a:r>
            <a:r>
              <a:rPr lang="ko-KR" altLang="en-US" dirty="0"/>
              <a:t>포인트를 나타냄  </a:t>
            </a:r>
            <a:r>
              <a:rPr lang="en-US" altLang="ko-KR" dirty="0"/>
              <a:t>(hook: </a:t>
            </a:r>
            <a:r>
              <a:rPr lang="ko-KR" altLang="en-US" dirty="0"/>
              <a:t>함수 호출</a:t>
            </a:r>
            <a:r>
              <a:rPr lang="en-US" altLang="ko-KR" dirty="0"/>
              <a:t>, </a:t>
            </a:r>
            <a:r>
              <a:rPr lang="ko-KR" altLang="en-US" dirty="0"/>
              <a:t>메시지</a:t>
            </a:r>
            <a:r>
              <a:rPr lang="en-US" altLang="ko-KR" dirty="0"/>
              <a:t>, </a:t>
            </a:r>
            <a:r>
              <a:rPr lang="ko-KR" altLang="en-US" dirty="0"/>
              <a:t>이벤트 등을 가로채는 행위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Program verifier</a:t>
            </a:r>
            <a:r>
              <a:rPr lang="ko-KR" altLang="en-US" dirty="0"/>
              <a:t>는 형식과 실행 경계를 점검하여 임의의 커널 </a:t>
            </a:r>
            <a:r>
              <a:rPr lang="en-US" altLang="ko-KR" dirty="0"/>
              <a:t>call </a:t>
            </a:r>
            <a:r>
              <a:rPr lang="ko-KR" altLang="en-US" dirty="0"/>
              <a:t>혹은 데이터 수정을 방지 </a:t>
            </a:r>
            <a:endParaRPr lang="en-US" altLang="ko-KR" dirty="0"/>
          </a:p>
          <a:p>
            <a:pPr lvl="1"/>
            <a:r>
              <a:rPr lang="en-US" altLang="ko-KR" dirty="0"/>
              <a:t>RMT </a:t>
            </a:r>
            <a:r>
              <a:rPr lang="ko-KR" altLang="en-US" dirty="0"/>
              <a:t>프로그램은 학습</a:t>
            </a:r>
            <a:r>
              <a:rPr lang="en-US" altLang="ko-KR" dirty="0"/>
              <a:t>, </a:t>
            </a:r>
            <a:r>
              <a:rPr lang="ko-KR" altLang="en-US" dirty="0"/>
              <a:t>추론에 국한된 제한적인 커널 함수 셋에 접근 가능 </a:t>
            </a:r>
            <a:endParaRPr lang="en-US" altLang="ko-KR" dirty="0"/>
          </a:p>
          <a:p>
            <a:pPr lvl="1"/>
            <a:r>
              <a:rPr lang="ko-KR" altLang="en-US" dirty="0"/>
              <a:t>또한 실행 컨텍스트</a:t>
            </a:r>
            <a:r>
              <a:rPr lang="en-US" altLang="ko-KR" dirty="0"/>
              <a:t>, </a:t>
            </a:r>
            <a:r>
              <a:rPr lang="ko-KR" altLang="en-US" dirty="0"/>
              <a:t>기록 데이터 및 </a:t>
            </a:r>
            <a:r>
              <a:rPr lang="en-US" altLang="ko-KR" dirty="0"/>
              <a:t>ML </a:t>
            </a:r>
            <a:r>
              <a:rPr lang="ko-KR" altLang="en-US" dirty="0"/>
              <a:t>모델 자체를 저장하는 커널 메모리에 액세스할 수 있음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92B955-FB09-5877-3AE1-F10F14756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32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598E3B-2A6C-E48A-0876-C71778788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247C22-534E-8C70-E598-A7B099EF7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Table</a:t>
            </a:r>
          </a:p>
          <a:p>
            <a:pPr lvl="1"/>
            <a:r>
              <a:rPr lang="ko-KR" altLang="en-US" dirty="0"/>
              <a:t>각 </a:t>
            </a:r>
            <a:r>
              <a:rPr lang="en-US" altLang="ko-KR" dirty="0"/>
              <a:t>table</a:t>
            </a:r>
            <a:r>
              <a:rPr lang="ko-KR" altLang="en-US" dirty="0"/>
              <a:t>은 </a:t>
            </a:r>
            <a:r>
              <a:rPr lang="en-US" altLang="ko-KR" dirty="0" err="1"/>
              <a:t>datapath</a:t>
            </a:r>
            <a:r>
              <a:rPr lang="ko-KR" altLang="en-US" dirty="0"/>
              <a:t>의 핵심 </a:t>
            </a:r>
            <a:r>
              <a:rPr lang="en-US" altLang="ko-KR" dirty="0"/>
              <a:t>decision point</a:t>
            </a:r>
            <a:r>
              <a:rPr lang="ko-KR" altLang="en-US" dirty="0"/>
              <a:t>에 존재 </a:t>
            </a:r>
            <a:endParaRPr lang="en-US" altLang="ko-KR" dirty="0"/>
          </a:p>
          <a:p>
            <a:pPr lvl="1"/>
            <a:r>
              <a:rPr lang="en-US" altLang="ko-KR" dirty="0"/>
              <a:t>table</a:t>
            </a:r>
            <a:r>
              <a:rPr lang="ko-KR" altLang="en-US" dirty="0"/>
              <a:t>의 수</a:t>
            </a:r>
            <a:r>
              <a:rPr lang="en-US" altLang="ko-KR" dirty="0"/>
              <a:t>, decision</a:t>
            </a:r>
            <a:r>
              <a:rPr lang="ko-KR" altLang="en-US" dirty="0"/>
              <a:t>의 종류 및 해당 </a:t>
            </a:r>
            <a:r>
              <a:rPr lang="en-US" altLang="ko-KR" dirty="0"/>
              <a:t>table</a:t>
            </a:r>
            <a:r>
              <a:rPr lang="ko-KR" altLang="en-US" dirty="0"/>
              <a:t>의 설치 위치를 구성 가능</a:t>
            </a:r>
            <a:endParaRPr lang="en-US" altLang="ko-KR" dirty="0"/>
          </a:p>
          <a:p>
            <a:pPr lvl="1"/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en-US" altLang="ko-KR" dirty="0" err="1"/>
              <a:t>page_patterens</a:t>
            </a:r>
            <a:r>
              <a:rPr lang="ko-KR" altLang="en-US" dirty="0"/>
              <a:t>라는 </a:t>
            </a:r>
            <a:r>
              <a:rPr lang="en-US" altLang="ko-KR" dirty="0" err="1"/>
              <a:t>rmt_table</a:t>
            </a:r>
            <a:r>
              <a:rPr lang="ko-KR" altLang="en-US" dirty="0"/>
              <a:t>은 </a:t>
            </a:r>
            <a:r>
              <a:rPr lang="ko-KR" altLang="en-US" dirty="0" err="1"/>
              <a:t>스왑</a:t>
            </a:r>
            <a:r>
              <a:rPr lang="ko-KR" altLang="en-US" dirty="0"/>
              <a:t> 영역의 페이지 접근에 대한 데이터 수집을 위해 </a:t>
            </a:r>
            <a:r>
              <a:rPr lang="en-US" altLang="ko-KR" dirty="0" err="1"/>
              <a:t>lookup_swap_cache</a:t>
            </a:r>
            <a:r>
              <a:rPr lang="en-US" altLang="ko-KR" dirty="0"/>
              <a:t> </a:t>
            </a:r>
            <a:r>
              <a:rPr lang="ko-KR" altLang="en-US" dirty="0"/>
              <a:t>함수에 설치 가능 </a:t>
            </a:r>
            <a:endParaRPr lang="en-US" altLang="ko-KR" dirty="0"/>
          </a:p>
          <a:p>
            <a:pPr lvl="1"/>
            <a:r>
              <a:rPr lang="ko-KR" altLang="en-US" dirty="0"/>
              <a:t>이는 이후에</a:t>
            </a:r>
            <a:r>
              <a:rPr lang="en-US" altLang="ko-KR" dirty="0"/>
              <a:t>,  </a:t>
            </a:r>
            <a:r>
              <a:rPr lang="en-US" altLang="ko-KR" dirty="0" err="1"/>
              <a:t>swap_cluster_readahead</a:t>
            </a:r>
            <a:r>
              <a:rPr lang="en-US" altLang="ko-KR" dirty="0"/>
              <a:t> </a:t>
            </a:r>
            <a:r>
              <a:rPr lang="ko-KR" altLang="en-US" dirty="0"/>
              <a:t>함수에 삽입되어 다음 </a:t>
            </a:r>
            <a:r>
              <a:rPr lang="en-US" altLang="ko-KR" dirty="0"/>
              <a:t>prefetch</a:t>
            </a:r>
            <a:r>
              <a:rPr lang="ko-KR" altLang="en-US" dirty="0"/>
              <a:t>할 </a:t>
            </a:r>
            <a:r>
              <a:rPr lang="en-US" altLang="ko-KR" dirty="0"/>
              <a:t>page</a:t>
            </a:r>
            <a:r>
              <a:rPr lang="ko-KR" altLang="en-US" dirty="0"/>
              <a:t>를 예측할 수 있음</a:t>
            </a:r>
            <a:endParaRPr lang="en-US" altLang="ko-KR" dirty="0"/>
          </a:p>
          <a:p>
            <a:pPr lvl="1"/>
            <a:r>
              <a:rPr lang="ko-KR" altLang="en-US" dirty="0"/>
              <a:t>각 </a:t>
            </a:r>
            <a:r>
              <a:rPr lang="en-US" altLang="ko-KR" dirty="0"/>
              <a:t>table</a:t>
            </a:r>
            <a:r>
              <a:rPr lang="ko-KR" altLang="en-US" dirty="0"/>
              <a:t>은 </a:t>
            </a:r>
            <a:r>
              <a:rPr lang="en-US" altLang="ko-KR" dirty="0"/>
              <a:t>match/action entries</a:t>
            </a:r>
            <a:r>
              <a:rPr lang="ko-KR" altLang="en-US" dirty="0"/>
              <a:t>의 집합을 포함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이들은 </a:t>
            </a:r>
            <a:r>
              <a:rPr lang="en-US" altLang="ko-KR" dirty="0"/>
              <a:t>static</a:t>
            </a:r>
            <a:r>
              <a:rPr lang="ko-KR" altLang="en-US" dirty="0"/>
              <a:t>하게 </a:t>
            </a:r>
            <a:r>
              <a:rPr lang="en-US" altLang="ko-KR" dirty="0"/>
              <a:t>RMT </a:t>
            </a:r>
            <a:r>
              <a:rPr lang="ko-KR" altLang="en-US" dirty="0"/>
              <a:t>프로그램에 </a:t>
            </a:r>
            <a:r>
              <a:rPr lang="ko-KR" altLang="en-US" dirty="0" err="1"/>
              <a:t>인코딩되거나</a:t>
            </a:r>
            <a:r>
              <a:rPr lang="ko-KR" altLang="en-US" dirty="0"/>
              <a:t> </a:t>
            </a:r>
            <a:r>
              <a:rPr lang="en-US" altLang="ko-KR" dirty="0"/>
              <a:t>runtime</a:t>
            </a:r>
            <a:r>
              <a:rPr lang="ko-KR" altLang="en-US" dirty="0"/>
              <a:t>의 </a:t>
            </a:r>
            <a:r>
              <a:rPr lang="en-US" altLang="ko-KR" dirty="0"/>
              <a:t>API</a:t>
            </a:r>
            <a:r>
              <a:rPr lang="ko-KR" altLang="en-US" dirty="0"/>
              <a:t>를 통해 </a:t>
            </a:r>
            <a:r>
              <a:rPr lang="en-US" altLang="ko-KR" dirty="0"/>
              <a:t>dynamic </a:t>
            </a:r>
            <a:r>
              <a:rPr lang="ko-KR" altLang="en-US" dirty="0"/>
              <a:t>하게 삽입 혹은 삭제될 수 있음</a:t>
            </a: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027AB7-C46A-757C-5773-4C6EB7114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910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66C89-FFAC-C8AA-8664-3C825FC1B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Match/action entries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7CC445-67E0-ED5C-D91A-520FFED0F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Match/Action Entries	</a:t>
            </a:r>
          </a:p>
          <a:p>
            <a:pPr lvl="1"/>
            <a:r>
              <a:rPr lang="ko-KR" altLang="en-US" dirty="0"/>
              <a:t>각 </a:t>
            </a:r>
            <a:r>
              <a:rPr lang="en-US" altLang="ko-KR" dirty="0"/>
              <a:t>entry</a:t>
            </a:r>
            <a:r>
              <a:rPr lang="ko-KR" altLang="en-US" dirty="0"/>
              <a:t>는 </a:t>
            </a:r>
            <a:r>
              <a:rPr lang="en-US" altLang="ko-KR" dirty="0"/>
              <a:t>decision control flow</a:t>
            </a:r>
            <a:r>
              <a:rPr lang="ko-KR" altLang="en-US" dirty="0"/>
              <a:t>를 나타냄</a:t>
            </a:r>
            <a:endParaRPr lang="en-US" altLang="ko-KR" dirty="0"/>
          </a:p>
          <a:p>
            <a:pPr lvl="1"/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파일 별 접근 패턴을 수집하기 위해</a:t>
            </a:r>
            <a:r>
              <a:rPr lang="en-US" altLang="ko-KR" dirty="0"/>
              <a:t>, </a:t>
            </a:r>
            <a:r>
              <a:rPr lang="ko-KR" altLang="en-US" dirty="0"/>
              <a:t>파일이 열리면 새로운 </a:t>
            </a:r>
            <a:r>
              <a:rPr lang="en-US" altLang="ko-KR" dirty="0"/>
              <a:t>entries</a:t>
            </a:r>
            <a:r>
              <a:rPr lang="ko-KR" altLang="en-US" dirty="0"/>
              <a:t>가 삽입됨  </a:t>
            </a:r>
            <a:endParaRPr lang="en-US" altLang="ko-KR" dirty="0"/>
          </a:p>
          <a:p>
            <a:pPr lvl="1"/>
            <a:r>
              <a:rPr lang="en-US" altLang="ko-KR" dirty="0"/>
              <a:t>entry</a:t>
            </a:r>
            <a:r>
              <a:rPr lang="ko-KR" altLang="en-US" dirty="0"/>
              <a:t>의 </a:t>
            </a:r>
            <a:r>
              <a:rPr lang="en-US" altLang="ko-KR" dirty="0"/>
              <a:t>match</a:t>
            </a:r>
            <a:r>
              <a:rPr lang="ko-KR" altLang="en-US" dirty="0"/>
              <a:t>는 패턴 매치 방식을 제어 </a:t>
            </a:r>
            <a:endParaRPr lang="en-US" altLang="ko-KR" dirty="0"/>
          </a:p>
          <a:p>
            <a:pPr lvl="2"/>
            <a:r>
              <a:rPr lang="ko-KR" altLang="en-US" dirty="0"/>
              <a:t>파일 별 </a:t>
            </a:r>
            <a:r>
              <a:rPr lang="en-US" altLang="ko-KR" dirty="0"/>
              <a:t>entries</a:t>
            </a:r>
            <a:r>
              <a:rPr lang="ko-KR" altLang="en-US" dirty="0"/>
              <a:t>를 위한 </a:t>
            </a:r>
            <a:r>
              <a:rPr lang="en-US" altLang="ko-KR" dirty="0" err="1"/>
              <a:t>inode</a:t>
            </a:r>
            <a:r>
              <a:rPr lang="en-US" altLang="ko-KR" dirty="0"/>
              <a:t> number</a:t>
            </a:r>
          </a:p>
          <a:p>
            <a:pPr lvl="2"/>
            <a:r>
              <a:rPr lang="ko-KR" altLang="en-US" dirty="0"/>
              <a:t>어플리케이션 별</a:t>
            </a:r>
            <a:r>
              <a:rPr lang="en-US" altLang="ko-KR" dirty="0"/>
              <a:t> entries</a:t>
            </a:r>
            <a:r>
              <a:rPr lang="ko-KR" altLang="en-US" dirty="0"/>
              <a:t>를 위한 </a:t>
            </a:r>
            <a:r>
              <a:rPr lang="en-US" altLang="ko-KR" dirty="0"/>
              <a:t>PID</a:t>
            </a:r>
          </a:p>
          <a:p>
            <a:pPr lvl="1"/>
            <a:r>
              <a:rPr lang="ko-KR" altLang="en-US" dirty="0"/>
              <a:t>이러한 </a:t>
            </a:r>
            <a:r>
              <a:rPr lang="en-US" altLang="ko-KR" dirty="0"/>
              <a:t>match fields</a:t>
            </a:r>
            <a:r>
              <a:rPr lang="ko-KR" altLang="en-US" dirty="0"/>
              <a:t>를 </a:t>
            </a:r>
            <a:r>
              <a:rPr lang="en-US" altLang="ko-KR" dirty="0"/>
              <a:t>“execution context”</a:t>
            </a:r>
            <a:r>
              <a:rPr lang="ko-KR" altLang="en-US" dirty="0"/>
              <a:t>라고 명명</a:t>
            </a:r>
            <a:r>
              <a:rPr lang="en-US" altLang="ko-KR" dirty="0"/>
              <a:t>, key/value map</a:t>
            </a:r>
            <a:r>
              <a:rPr lang="ko-KR" altLang="en-US" dirty="0"/>
              <a:t>으로 저장되며 검색 가능 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9D0DD2-7BCA-0D24-B372-1C01C8268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402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590F4-8490-1325-D862-2F35CF036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Update RMT entries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22C08-71F7-9381-403C-4017582CE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Update Entries</a:t>
            </a:r>
          </a:p>
          <a:p>
            <a:pPr lvl="1"/>
            <a:r>
              <a:rPr lang="en-US" altLang="ko-KR" dirty="0"/>
              <a:t>RMT </a:t>
            </a:r>
            <a:r>
              <a:rPr lang="en-US" altLang="ko-KR" dirty="0" err="1"/>
              <a:t>datapath</a:t>
            </a:r>
            <a:r>
              <a:rPr lang="ko-KR" altLang="en-US" dirty="0"/>
              <a:t>는 </a:t>
            </a:r>
            <a:r>
              <a:rPr lang="en-US" altLang="ko-KR" dirty="0"/>
              <a:t>decision point</a:t>
            </a:r>
            <a:r>
              <a:rPr lang="ko-KR" altLang="en-US" dirty="0"/>
              <a:t>를 나타내지만</a:t>
            </a:r>
            <a:r>
              <a:rPr lang="en-US" altLang="ko-KR" dirty="0"/>
              <a:t>, policies</a:t>
            </a:r>
            <a:r>
              <a:rPr lang="ko-KR" altLang="en-US" dirty="0"/>
              <a:t>는 </a:t>
            </a:r>
            <a:r>
              <a:rPr lang="en-US" altLang="ko-KR" dirty="0"/>
              <a:t>control plane API</a:t>
            </a:r>
            <a:r>
              <a:rPr lang="ko-KR" altLang="en-US" dirty="0"/>
              <a:t>를 통해 </a:t>
            </a:r>
            <a:r>
              <a:rPr lang="en-US" altLang="ko-KR" dirty="0"/>
              <a:t>reconfigurable</a:t>
            </a:r>
            <a:r>
              <a:rPr lang="ko-KR" altLang="en-US" dirty="0"/>
              <a:t>함 </a:t>
            </a:r>
            <a:endParaRPr lang="en-US" altLang="ko-KR" dirty="0"/>
          </a:p>
          <a:p>
            <a:pPr lvl="1"/>
            <a:r>
              <a:rPr lang="ko-KR" altLang="en-US" dirty="0"/>
              <a:t>이 </a:t>
            </a:r>
            <a:r>
              <a:rPr lang="en-US" altLang="ko-KR" dirty="0"/>
              <a:t>API</a:t>
            </a:r>
            <a:r>
              <a:rPr lang="ko-KR" altLang="en-US" dirty="0"/>
              <a:t>는 </a:t>
            </a:r>
            <a:r>
              <a:rPr lang="en-US" altLang="ko-KR" dirty="0"/>
              <a:t>match/action entries</a:t>
            </a:r>
            <a:r>
              <a:rPr lang="ko-KR" altLang="en-US" dirty="0"/>
              <a:t>와 </a:t>
            </a:r>
            <a:r>
              <a:rPr lang="en-US" altLang="ko-KR" dirty="0"/>
              <a:t>ML </a:t>
            </a:r>
            <a:r>
              <a:rPr lang="ko-KR" altLang="en-US" dirty="0"/>
              <a:t>모델을 추가</a:t>
            </a:r>
            <a:r>
              <a:rPr lang="en-US" altLang="ko-KR" dirty="0"/>
              <a:t>, </a:t>
            </a:r>
            <a:r>
              <a:rPr lang="ko-KR" altLang="en-US" dirty="0"/>
              <a:t>제거</a:t>
            </a:r>
            <a:r>
              <a:rPr lang="en-US" altLang="ko-KR" dirty="0"/>
              <a:t>, </a:t>
            </a:r>
            <a:r>
              <a:rPr lang="ko-KR" altLang="en-US" dirty="0"/>
              <a:t>수정할 수 있게 지원함</a:t>
            </a:r>
            <a:endParaRPr lang="en-US" altLang="ko-KR" dirty="0"/>
          </a:p>
          <a:p>
            <a:pPr lvl="1"/>
            <a:r>
              <a:rPr lang="ko-KR" altLang="en-US" dirty="0"/>
              <a:t>예를 들어</a:t>
            </a:r>
            <a:r>
              <a:rPr lang="en-US" altLang="ko-KR" dirty="0"/>
              <a:t>, ML </a:t>
            </a:r>
            <a:r>
              <a:rPr lang="ko-KR" altLang="en-US" dirty="0"/>
              <a:t>학습 컴포넌트는 최신 모니터링 데이터를 반영하기 위해 주기적으로 </a:t>
            </a:r>
            <a:r>
              <a:rPr lang="en-US" altLang="ko-KR" dirty="0"/>
              <a:t>table entries</a:t>
            </a:r>
            <a:r>
              <a:rPr lang="ko-KR" altLang="en-US" dirty="0"/>
              <a:t>를 업데이트함 </a:t>
            </a:r>
            <a:endParaRPr lang="en-US" altLang="ko-KR" dirty="0"/>
          </a:p>
          <a:p>
            <a:pPr lvl="1"/>
            <a:r>
              <a:rPr lang="ko-KR" altLang="en-US" dirty="0"/>
              <a:t>혹은</a:t>
            </a:r>
            <a:r>
              <a:rPr lang="en-US" altLang="ko-KR" dirty="0"/>
              <a:t>, control plane</a:t>
            </a:r>
            <a:r>
              <a:rPr lang="ko-KR" altLang="en-US" dirty="0"/>
              <a:t>은 과거의 추론 정확도를 의존하여 워크로드의 변경을 탐지하고 </a:t>
            </a:r>
            <a:r>
              <a:rPr lang="en-US" altLang="ko-KR" dirty="0"/>
              <a:t>table entries</a:t>
            </a:r>
            <a:r>
              <a:rPr lang="ko-KR" altLang="en-US" dirty="0"/>
              <a:t>를 조정</a:t>
            </a:r>
            <a:endParaRPr lang="en-US" altLang="ko-KR" dirty="0"/>
          </a:p>
          <a:p>
            <a:pPr lvl="1"/>
            <a:r>
              <a:rPr lang="ko-KR" altLang="en-US" dirty="0"/>
              <a:t>예를 들어</a:t>
            </a:r>
            <a:r>
              <a:rPr lang="en-US" altLang="ko-KR" dirty="0"/>
              <a:t>, prefetching </a:t>
            </a:r>
            <a:r>
              <a:rPr lang="ko-KR" altLang="en-US" dirty="0"/>
              <a:t>정확도가 한계점 이하로 떨어지면</a:t>
            </a:r>
            <a:r>
              <a:rPr lang="en-US" altLang="ko-KR" dirty="0"/>
              <a:t>, control plane</a:t>
            </a:r>
            <a:r>
              <a:rPr lang="ko-KR" altLang="en-US" dirty="0"/>
              <a:t>은 </a:t>
            </a:r>
            <a:r>
              <a:rPr lang="en-US" altLang="ko-KR" dirty="0"/>
              <a:t>ML </a:t>
            </a:r>
            <a:r>
              <a:rPr lang="ko-KR" altLang="en-US" dirty="0"/>
              <a:t>결정을 재연산하고 </a:t>
            </a:r>
            <a:r>
              <a:rPr lang="en-US" altLang="ko-KR" dirty="0"/>
              <a:t>RMT table</a:t>
            </a:r>
            <a:r>
              <a:rPr lang="ko-KR" altLang="en-US" dirty="0"/>
              <a:t>을 재구성하여 워크로드 변경을 반영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FCF5F7-5864-83BE-21AE-C305D30EF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164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EAAC9F-3156-20C9-D162-55CC3C69C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Lightweight in-kernel ML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E8DFE8-9905-502B-0D40-5939B6D70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RMT table</a:t>
            </a:r>
            <a:r>
              <a:rPr lang="ko-KR" altLang="en-US" dirty="0"/>
              <a:t>에 의해 </a:t>
            </a:r>
            <a:r>
              <a:rPr lang="en-US" altLang="ko-KR" dirty="0"/>
              <a:t>ML </a:t>
            </a:r>
            <a:r>
              <a:rPr lang="ko-KR" altLang="en-US" dirty="0"/>
              <a:t>모델 구성</a:t>
            </a:r>
            <a:endParaRPr lang="en-US" altLang="ko-KR" dirty="0"/>
          </a:p>
          <a:p>
            <a:pPr lvl="1"/>
            <a:r>
              <a:rPr lang="en-US" altLang="ko-KR" dirty="0"/>
              <a:t>neural processors</a:t>
            </a:r>
            <a:r>
              <a:rPr lang="ko-KR" altLang="en-US" dirty="0"/>
              <a:t>를 위한 </a:t>
            </a:r>
            <a:r>
              <a:rPr lang="en-US" altLang="ko-KR" dirty="0"/>
              <a:t>ISA</a:t>
            </a:r>
            <a:r>
              <a:rPr lang="ko-KR" altLang="en-US" dirty="0"/>
              <a:t>를 포함되어 작성되며 </a:t>
            </a:r>
            <a:r>
              <a:rPr lang="en-US" altLang="ko-KR" dirty="0"/>
              <a:t>RMT bytecode</a:t>
            </a:r>
            <a:r>
              <a:rPr lang="ko-KR" altLang="en-US" dirty="0"/>
              <a:t>로 컴파일됨</a:t>
            </a:r>
            <a:endParaRPr lang="en-US" altLang="ko-KR" dirty="0"/>
          </a:p>
          <a:p>
            <a:r>
              <a:rPr lang="ko-KR" altLang="en-US" dirty="0"/>
              <a:t>해당 모델은 몇가지 요구사항을 </a:t>
            </a:r>
            <a:r>
              <a:rPr lang="ko-KR" altLang="en-US" dirty="0" err="1"/>
              <a:t>충족해야함</a:t>
            </a:r>
            <a:endParaRPr lang="en-US" altLang="ko-KR" dirty="0"/>
          </a:p>
          <a:p>
            <a:pPr lvl="1"/>
            <a:r>
              <a:rPr lang="en-US" altLang="ko-KR" dirty="0"/>
              <a:t>NN </a:t>
            </a:r>
            <a:r>
              <a:rPr lang="ko-KR" altLang="en-US" dirty="0"/>
              <a:t>레이어 수</a:t>
            </a:r>
            <a:r>
              <a:rPr lang="en-US" altLang="ko-KR" dirty="0"/>
              <a:t>, </a:t>
            </a:r>
            <a:r>
              <a:rPr lang="ko-KR" altLang="en-US" dirty="0"/>
              <a:t>메모리 접근</a:t>
            </a:r>
            <a:r>
              <a:rPr lang="en-US" altLang="ko-KR" dirty="0"/>
              <a:t>, floating point </a:t>
            </a:r>
            <a:r>
              <a:rPr lang="ko-KR" altLang="en-US" dirty="0"/>
              <a:t>연산 등 </a:t>
            </a:r>
            <a:endParaRPr lang="en-US" altLang="ko-KR" dirty="0"/>
          </a:p>
          <a:p>
            <a:r>
              <a:rPr lang="en-US" altLang="ko-KR" dirty="0"/>
              <a:t>RMT verifier</a:t>
            </a:r>
            <a:r>
              <a:rPr lang="ko-KR" altLang="en-US" dirty="0"/>
              <a:t>는 모델을 </a:t>
            </a:r>
            <a:r>
              <a:rPr lang="en-US" altLang="ko-KR" dirty="0"/>
              <a:t>JIT </a:t>
            </a:r>
            <a:r>
              <a:rPr lang="ko-KR" altLang="en-US" dirty="0"/>
              <a:t>컴파일 하기 전에 점검함</a:t>
            </a:r>
            <a:endParaRPr lang="en-US" altLang="ko-KR" dirty="0"/>
          </a:p>
          <a:p>
            <a:r>
              <a:rPr lang="ko-KR" altLang="en-US" dirty="0"/>
              <a:t>추론 연산이 끝난 후</a:t>
            </a:r>
            <a:r>
              <a:rPr lang="en-US" altLang="ko-KR" dirty="0"/>
              <a:t>,  ML </a:t>
            </a:r>
            <a:r>
              <a:rPr lang="ko-KR" altLang="en-US" dirty="0"/>
              <a:t>기반 동작은 </a:t>
            </a:r>
            <a:r>
              <a:rPr lang="en-US" altLang="ko-KR" dirty="0"/>
              <a:t>RMT</a:t>
            </a:r>
            <a:r>
              <a:rPr lang="ko-KR" altLang="en-US" dirty="0"/>
              <a:t>에서 </a:t>
            </a:r>
            <a:r>
              <a:rPr lang="en-US" altLang="ko-KR" dirty="0"/>
              <a:t>EXIT </a:t>
            </a:r>
            <a:r>
              <a:rPr lang="ko-KR" altLang="en-US" dirty="0"/>
              <a:t>하고 일반 커널 실행에 포함됨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E64739-0BE6-5D93-C7C3-D204986792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352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4DB14-BBF9-221B-61D8-3A42D3A9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D0A389-7235-2E03-B709-07221C0FA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2"/>
                </a:solidFill>
              </a:rPr>
              <a:t>Introduction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Reconfigurable Kernel 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Datapaths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Initial Validation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Summary &amp; Future Work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5660C6-27BE-99FC-6F84-69F9D0742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886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E2AD1-4E78-A9B8-66E4-AE2CA884B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RMT Verifier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0B9C85-4B30-5F4E-B65C-EC1544187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커널에 주입되는 모든 코드는 안전해야 함</a:t>
            </a:r>
            <a:endParaRPr lang="en-US" altLang="ko-KR" dirty="0"/>
          </a:p>
          <a:p>
            <a:r>
              <a:rPr lang="en-US" altLang="ko-KR" dirty="0"/>
              <a:t>RMT</a:t>
            </a:r>
            <a:r>
              <a:rPr lang="ko-KR" altLang="en-US" dirty="0"/>
              <a:t> </a:t>
            </a:r>
            <a:r>
              <a:rPr lang="en-US" altLang="ko-KR" dirty="0"/>
              <a:t>verifier</a:t>
            </a:r>
            <a:r>
              <a:rPr lang="ko-KR" altLang="en-US" dirty="0"/>
              <a:t> 및 가상 </a:t>
            </a:r>
            <a:r>
              <a:rPr lang="ko-KR" altLang="en-US" dirty="0" err="1"/>
              <a:t>머신은</a:t>
            </a:r>
            <a:r>
              <a:rPr lang="ko-KR" altLang="en-US" dirty="0"/>
              <a:t> 검증된 프로그램이 제한된 방식으로 커널에 영향을 미치게 하는 데 핵심적인 역할을 함</a:t>
            </a:r>
            <a:endParaRPr lang="en-US" altLang="ko-KR" dirty="0"/>
          </a:p>
          <a:p>
            <a:r>
              <a:rPr lang="en-US" altLang="ko-KR" dirty="0"/>
              <a:t>verifier</a:t>
            </a:r>
            <a:r>
              <a:rPr lang="ko-KR" altLang="en-US" dirty="0"/>
              <a:t>는 모델의 성능에 대한 영향 및 모델의 특성에 대해 검증해야 함</a:t>
            </a:r>
            <a:endParaRPr lang="en-US" altLang="ko-KR" dirty="0"/>
          </a:p>
          <a:p>
            <a:pPr lvl="1"/>
            <a:r>
              <a:rPr lang="en-US" altLang="ko-KR" dirty="0"/>
              <a:t>Performance interference: </a:t>
            </a:r>
            <a:r>
              <a:rPr lang="ko-KR" altLang="en-US" dirty="0"/>
              <a:t>리소스 할당이 공평하지 않은 상황을 방지함 </a:t>
            </a:r>
            <a:endParaRPr lang="en-US" altLang="ko-KR" dirty="0"/>
          </a:p>
          <a:p>
            <a:pPr lvl="1"/>
            <a:r>
              <a:rPr lang="en-US" altLang="ko-KR" dirty="0"/>
              <a:t>Model safety: ML </a:t>
            </a:r>
            <a:r>
              <a:rPr lang="ko-KR" altLang="en-US" dirty="0"/>
              <a:t>모델이 공격자로 인해 악용되는 상황을 방지함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02D4B0-2DD8-8C4E-1166-64A67DFB7B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662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4DB14-BBF9-221B-61D8-3A42D3A9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D0A389-7235-2E03-B709-07221C0FA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Reconfigurable Kernel 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Datapaths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dirty="0">
                <a:solidFill>
                  <a:schemeClr val="tx2"/>
                </a:solidFill>
              </a:rPr>
              <a:t>Initial Validation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Summary &amp; Future Work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5660C6-27BE-99FC-6F84-69F9D0742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18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150E6-7B36-D128-3FF3-F4E4524A1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Initial Validation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005943-AFD7-5999-5844-BF2AA5379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Linux kernel v5.9.15</a:t>
            </a:r>
            <a:r>
              <a:rPr lang="ko-KR" altLang="en-US" dirty="0"/>
              <a:t>에서 </a:t>
            </a:r>
            <a:r>
              <a:rPr lang="en-US" altLang="ko-KR" dirty="0"/>
              <a:t>hardcoding</a:t>
            </a:r>
            <a:r>
              <a:rPr lang="ko-KR" altLang="en-US" dirty="0"/>
              <a:t>한 프로토타입을 사용하여 검증</a:t>
            </a:r>
            <a:endParaRPr lang="en-US" altLang="ko-KR" dirty="0"/>
          </a:p>
          <a:p>
            <a:r>
              <a:rPr lang="en-US" altLang="ko-KR" dirty="0"/>
              <a:t>Case study #1</a:t>
            </a:r>
          </a:p>
          <a:p>
            <a:pPr lvl="1"/>
            <a:r>
              <a:rPr lang="en-US" altLang="ko-KR" dirty="0"/>
              <a:t>Linux page prefetcher</a:t>
            </a:r>
            <a:r>
              <a:rPr lang="ko-KR" altLang="en-US" dirty="0"/>
              <a:t>는 메모리와 디스크의 속도 차이를 줄이는 역할을 함</a:t>
            </a:r>
            <a:endParaRPr lang="en-US" altLang="ko-KR" dirty="0"/>
          </a:p>
          <a:p>
            <a:pPr lvl="1"/>
            <a:r>
              <a:rPr lang="ko-KR" altLang="en-US" dirty="0"/>
              <a:t>기존 </a:t>
            </a:r>
            <a:r>
              <a:rPr lang="en-US" altLang="ko-KR" dirty="0"/>
              <a:t>prefetcher</a:t>
            </a:r>
            <a:r>
              <a:rPr lang="ko-KR" altLang="en-US" dirty="0"/>
              <a:t>는 순차적으로 다음 페이지를 </a:t>
            </a:r>
            <a:r>
              <a:rPr lang="en-US" altLang="ko-KR" dirty="0" err="1"/>
              <a:t>prefetche</a:t>
            </a:r>
            <a:r>
              <a:rPr lang="ko-KR" altLang="en-US" dirty="0"/>
              <a:t>함</a:t>
            </a:r>
            <a:endParaRPr lang="en-US" altLang="ko-KR" dirty="0"/>
          </a:p>
          <a:p>
            <a:pPr lvl="1"/>
            <a:r>
              <a:rPr lang="ko-KR" altLang="en-US" dirty="0"/>
              <a:t>최근 연구 </a:t>
            </a:r>
            <a:r>
              <a:rPr lang="en-US" altLang="ko-KR" dirty="0"/>
              <a:t>Leap</a:t>
            </a:r>
            <a:r>
              <a:rPr lang="ko-KR" altLang="en-US" dirty="0"/>
              <a:t>는 </a:t>
            </a:r>
            <a:r>
              <a:rPr lang="en-US" altLang="ko-KR" dirty="0"/>
              <a:t>striding </a:t>
            </a:r>
            <a:r>
              <a:rPr lang="ko-KR" altLang="en-US" dirty="0"/>
              <a:t>패턴으로 확장함 </a:t>
            </a:r>
            <a:endParaRPr lang="en-US" altLang="ko-KR" dirty="0"/>
          </a:p>
          <a:p>
            <a:pPr lvl="1"/>
            <a:r>
              <a:rPr lang="ko-KR" altLang="en-US" dirty="0"/>
              <a:t>이 두 방식과 성능 비교</a:t>
            </a:r>
            <a:endParaRPr lang="en-US" altLang="ko-KR" dirty="0"/>
          </a:p>
          <a:p>
            <a:r>
              <a:rPr lang="en-US" altLang="ko-KR" dirty="0"/>
              <a:t>Case study #2 </a:t>
            </a:r>
          </a:p>
          <a:p>
            <a:pPr lvl="1"/>
            <a:r>
              <a:rPr lang="en-US" altLang="ko-KR" dirty="0"/>
              <a:t>Linux Completely Fair Scheduler</a:t>
            </a:r>
            <a:r>
              <a:rPr lang="ko-KR" altLang="en-US" dirty="0"/>
              <a:t>은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부하 분산을 위해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CPU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간에 작업을 정기적으로 </a:t>
            </a:r>
            <a:r>
              <a:rPr lang="en-US" altLang="ko-KR" dirty="0">
                <a:solidFill>
                  <a:srgbClr val="000000"/>
                </a:solidFill>
                <a:latin typeface="lato" panose="020F0502020204030203" pitchFamily="34" charset="0"/>
              </a:rPr>
              <a:t>migration</a:t>
            </a:r>
            <a:r>
              <a:rPr lang="ko-KR" altLang="en-US" dirty="0">
                <a:solidFill>
                  <a:srgbClr val="000000"/>
                </a:solidFill>
                <a:latin typeface="lato" panose="020F0502020204030203" pitchFamily="34" charset="0"/>
              </a:rPr>
              <a:t>함 </a:t>
            </a:r>
            <a:endParaRPr lang="en-US" altLang="ko-KR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lvl="1"/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최근 프로젝트에서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MLP ML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모델이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Linux CFS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결정을 효과적으로 모방할 수 있음을 나타냄 </a:t>
            </a:r>
            <a:endParaRPr lang="en-US" altLang="ko-KR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lato" panose="020F0502020204030203" pitchFamily="34" charset="0"/>
              </a:rPr>
              <a:t>MLP</a:t>
            </a:r>
            <a:r>
              <a:rPr lang="ko-KR" altLang="en-US" dirty="0">
                <a:solidFill>
                  <a:srgbClr val="000000"/>
                </a:solidFill>
                <a:latin typeface="lato" panose="020F0502020204030203" pitchFamily="34" charset="0"/>
              </a:rPr>
              <a:t>와 비교하여 작업 </a:t>
            </a:r>
            <a:r>
              <a:rPr lang="en-US" altLang="ko-KR" dirty="0">
                <a:solidFill>
                  <a:srgbClr val="000000"/>
                </a:solidFill>
                <a:latin typeface="lato" panose="020F0502020204030203" pitchFamily="34" charset="0"/>
              </a:rPr>
              <a:t>migration </a:t>
            </a:r>
            <a:r>
              <a:rPr lang="ko-KR" altLang="en-US" dirty="0">
                <a:solidFill>
                  <a:srgbClr val="000000"/>
                </a:solidFill>
                <a:latin typeface="lato" panose="020F0502020204030203" pitchFamily="34" charset="0"/>
              </a:rPr>
              <a:t>여부 예측 </a:t>
            </a:r>
            <a:endParaRPr lang="en-US" altLang="ko-KR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3B52FD-B8CC-1661-7094-B196A2BF3B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596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B1BAD-2A17-3F09-4CBC-650EFCF74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Case Study 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444052-8950-C7C6-481F-C795E0E1F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다음 </a:t>
            </a:r>
            <a:r>
              <a:rPr lang="ko-KR" altLang="en-US" dirty="0">
                <a:solidFill>
                  <a:srgbClr val="000000"/>
                </a:solidFill>
                <a:latin typeface="lato" panose="020F0502020204030203" pitchFamily="34" charset="0"/>
              </a:rPr>
              <a:t>어플리케이션에서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Linux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및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Leap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에 대한 인프라의 성능을 비교</a:t>
            </a:r>
            <a:endParaRPr lang="en-US" altLang="ko-KR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lvl="1"/>
            <a:r>
              <a:rPr lang="en-US" altLang="ko-KR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OpenCV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비디오 크기 조정 애플리케이션</a:t>
            </a:r>
            <a:endParaRPr lang="en-US" altLang="ko-KR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lvl="1"/>
            <a:r>
              <a:rPr lang="en-US" altLang="ko-KR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Numpy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행렬곱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연산 프로그램</a:t>
            </a:r>
            <a:endParaRPr lang="en-US" altLang="ko-KR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lvl="1"/>
            <a:r>
              <a:rPr lang="en-US" altLang="ko-KR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Linux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에 비해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28%-80%, Leap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에 비해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23%-44%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의 정확도 향상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D2520C-17C3-1E82-E61C-B10B60581A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5284EA-8E5E-4842-8E82-9B8B1D4E1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620" y="3429000"/>
            <a:ext cx="9034996" cy="303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296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42D1B-D2BC-2D32-AA9B-53FB68053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</a:t>
            </a:r>
            <a:r>
              <a:rPr lang="ko-KR" altLang="en-US" dirty="0"/>
              <a:t> </a:t>
            </a:r>
            <a:r>
              <a:rPr lang="en-US" altLang="ko-KR" dirty="0"/>
              <a:t>Study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E4F41F-1B0D-1A8A-1DC0-F47957D79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제안 기법은 모델을 </a:t>
            </a:r>
            <a:r>
              <a:rPr lang="ko-KR" altLang="en-US" dirty="0" err="1"/>
              <a:t>양자화하여</a:t>
            </a:r>
            <a:r>
              <a:rPr lang="ko-KR" altLang="en-US" dirty="0"/>
              <a:t> 사용</a:t>
            </a:r>
            <a:endParaRPr lang="en-US" altLang="ko-KR" dirty="0"/>
          </a:p>
          <a:p>
            <a:r>
              <a:rPr lang="ko-KR" altLang="en-US" dirty="0"/>
              <a:t>최근 연구</a:t>
            </a:r>
            <a:r>
              <a:rPr lang="en-US" altLang="ko-KR" dirty="0"/>
              <a:t>(MLP)</a:t>
            </a:r>
            <a:r>
              <a:rPr lang="ko-KR" altLang="en-US" dirty="0"/>
              <a:t>에서 수행한 실험과 동일한 실험들을 수행</a:t>
            </a:r>
            <a:endParaRPr lang="en-US" altLang="ko-KR" dirty="0"/>
          </a:p>
          <a:p>
            <a:pPr lvl="1"/>
            <a:r>
              <a:rPr lang="en-US" altLang="ko-KR" dirty="0" err="1"/>
              <a:t>Blackscholes</a:t>
            </a:r>
            <a:r>
              <a:rPr lang="en-US" altLang="ko-KR" dirty="0"/>
              <a:t>, </a:t>
            </a:r>
            <a:r>
              <a:rPr lang="en-US" altLang="ko-KR" dirty="0" err="1"/>
              <a:t>Streamcluster</a:t>
            </a:r>
            <a:r>
              <a:rPr lang="en-US" altLang="ko-KR" dirty="0"/>
              <a:t>, </a:t>
            </a:r>
            <a:r>
              <a:rPr lang="ko-KR" altLang="en-US" dirty="0"/>
              <a:t>피보나치 연산</a:t>
            </a:r>
            <a:r>
              <a:rPr lang="en-US" altLang="ko-KR" dirty="0"/>
              <a:t>, </a:t>
            </a:r>
            <a:r>
              <a:rPr lang="ko-KR" altLang="en-US" dirty="0" err="1"/>
              <a:t>행렬곱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94% </a:t>
            </a:r>
            <a:r>
              <a:rPr lang="ko-KR" altLang="en-US" dirty="0"/>
              <a:t>이상의 정확도를 나타내며 실행 시간에서 경쟁력 있는 결과를 나타냄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B3BB04-C73E-F146-12DF-96E42B312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D6426D0-1084-24D0-28CD-F39E67864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426" y="3500114"/>
            <a:ext cx="8247189" cy="288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374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4DB14-BBF9-221B-61D8-3A42D3A9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D0A389-7235-2E03-B709-07221C0FA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Reconfigurable Kernel 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Datapaths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Initial Validation</a:t>
            </a:r>
          </a:p>
          <a:p>
            <a:r>
              <a:rPr lang="en-US" altLang="ko-KR" dirty="0">
                <a:solidFill>
                  <a:schemeClr val="tx2"/>
                </a:solidFill>
              </a:rPr>
              <a:t>Summary &amp; Future Work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5660C6-27BE-99FC-6F84-69F9D0742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0192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97C282-54BA-F594-FCAD-47E5DA781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 and Future Work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A69171-5B9A-B536-BDA5-83CDA9781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RMT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기반의 새로운 재구성 가능한 커널 데이터 경로 아키텍처를 제시함</a:t>
            </a:r>
            <a:endParaRPr lang="en-US" altLang="ko-KR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lato" panose="020F0502020204030203" pitchFamily="34" charset="0"/>
              </a:rPr>
              <a:t>Reconfigurable Kernel Datapath</a:t>
            </a:r>
            <a:endParaRPr lang="en-US" altLang="ko-KR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두 가지 사례 연구로 몇 가지 초기 결과를 제시함</a:t>
            </a:r>
            <a:endParaRPr lang="en-US" altLang="ko-KR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추후에는 다음과 같은 다양한 연구를 수행할 예정</a:t>
            </a:r>
            <a:endParaRPr lang="en-US" altLang="ko-KR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lvl="1"/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다양한 커널 하위 시스템에 대한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ML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기술 사용자 지정</a:t>
            </a:r>
            <a:endParaRPr lang="en-US" altLang="ko-KR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lvl="1"/>
            <a:r>
              <a:rPr lang="en-US" altLang="ko-KR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ML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오버헤드와 예측 정확도 간의 균형</a:t>
            </a:r>
            <a:endParaRPr lang="en-US" altLang="ko-KR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pPr lvl="1"/>
            <a:r>
              <a:rPr lang="en-US" altLang="ko-KR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GPU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와 같은 가속기</a:t>
            </a:r>
            <a:r>
              <a:rPr lang="ko-KR" altLang="en-US" dirty="0">
                <a:solidFill>
                  <a:srgbClr val="000000"/>
                </a:solidFill>
                <a:latin typeface="lato" panose="020F0502020204030203" pitchFamily="34" charset="0"/>
              </a:rPr>
              <a:t>의 호출 시간 및 방법</a:t>
            </a:r>
            <a:endParaRPr lang="en-US" altLang="ko-KR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pPr lvl="1"/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커널에서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RMT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의 전체 설계 및 구현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723D62-5B2C-5AF6-2587-3E8A4DDE6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133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37BCF5-93A0-B57A-5787-7F16A1948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DA365-E913-12AA-4F00-9F537D2DC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OS </a:t>
            </a:r>
            <a:r>
              <a:rPr lang="ko-KR" altLang="en-US" dirty="0"/>
              <a:t>커널은 다양한 어플리케이션 및 </a:t>
            </a:r>
            <a:r>
              <a:rPr lang="en-US" altLang="ko-KR" dirty="0"/>
              <a:t>H/W </a:t>
            </a:r>
            <a:r>
              <a:rPr lang="ko-KR" altLang="en-US" dirty="0"/>
              <a:t>플랫폼을 지원해야 함</a:t>
            </a:r>
            <a:endParaRPr lang="en-US" altLang="ko-KR" dirty="0"/>
          </a:p>
          <a:p>
            <a:r>
              <a:rPr lang="ko-KR" altLang="en-US" dirty="0"/>
              <a:t>따라서 모든 경우에 적합한 최적화 기법을 구현하기 어려움 </a:t>
            </a:r>
            <a:endParaRPr lang="en-US" altLang="ko-KR" dirty="0"/>
          </a:p>
          <a:p>
            <a:pPr lvl="1"/>
            <a:r>
              <a:rPr lang="ko-KR" altLang="en-US" dirty="0"/>
              <a:t>어플리케이션 </a:t>
            </a:r>
            <a:endParaRPr lang="en-US" altLang="ko-KR" dirty="0"/>
          </a:p>
          <a:p>
            <a:pPr lvl="2"/>
            <a:r>
              <a:rPr lang="ko-KR" altLang="en-US" dirty="0"/>
              <a:t>마이크로 서비스 워크로드</a:t>
            </a:r>
            <a:r>
              <a:rPr lang="en-US" altLang="ko-KR" dirty="0"/>
              <a:t> – </a:t>
            </a:r>
            <a:r>
              <a:rPr lang="ko-KR" altLang="en-US" dirty="0"/>
              <a:t>지연 시간에 민감함</a:t>
            </a:r>
            <a:endParaRPr lang="en-US" altLang="ko-KR" dirty="0"/>
          </a:p>
          <a:p>
            <a:pPr lvl="2"/>
            <a:r>
              <a:rPr lang="en-US" altLang="ko-KR" dirty="0"/>
              <a:t>MapReduce</a:t>
            </a:r>
            <a:r>
              <a:rPr lang="ko-KR" altLang="en-US" dirty="0"/>
              <a:t> 등의 데이터 처리작업 </a:t>
            </a:r>
            <a:r>
              <a:rPr lang="en-US" altLang="ko-KR" dirty="0"/>
              <a:t>– </a:t>
            </a:r>
            <a:r>
              <a:rPr lang="ko-KR" altLang="en-US" dirty="0"/>
              <a:t>집중적인 </a:t>
            </a:r>
            <a:r>
              <a:rPr lang="en-US" altLang="ko-KR" dirty="0"/>
              <a:t>I/O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발생함 </a:t>
            </a:r>
            <a:endParaRPr lang="en-US" altLang="ko-KR" dirty="0"/>
          </a:p>
          <a:p>
            <a:pPr lvl="2"/>
            <a:r>
              <a:rPr lang="ko-KR" altLang="en-US" dirty="0"/>
              <a:t>문서 및 사진 편집 등 </a:t>
            </a:r>
            <a:r>
              <a:rPr lang="en-US" altLang="ko-KR" dirty="0"/>
              <a:t>-  </a:t>
            </a:r>
            <a:r>
              <a:rPr lang="ko-KR" altLang="en-US" dirty="0"/>
              <a:t>복잡한 </a:t>
            </a:r>
            <a:r>
              <a:rPr lang="en-US" altLang="ko-KR" dirty="0"/>
              <a:t>I/O </a:t>
            </a:r>
            <a:r>
              <a:rPr lang="ko-KR" altLang="en-US" dirty="0"/>
              <a:t>패턴 및 클라우드와의 많은 상호작용이 발생함</a:t>
            </a:r>
            <a:endParaRPr lang="en-US" altLang="ko-KR" dirty="0"/>
          </a:p>
          <a:p>
            <a:pPr lvl="1"/>
            <a:r>
              <a:rPr lang="en-US" altLang="ko-KR" dirty="0"/>
              <a:t>H/W</a:t>
            </a:r>
          </a:p>
          <a:p>
            <a:pPr lvl="2"/>
            <a:r>
              <a:rPr lang="en-US" altLang="ko-KR" dirty="0"/>
              <a:t>HDD</a:t>
            </a:r>
            <a:r>
              <a:rPr lang="ko-KR" altLang="en-US" dirty="0"/>
              <a:t>를 위해 최적화된 </a:t>
            </a:r>
            <a:r>
              <a:rPr lang="en-US" altLang="ko-KR" dirty="0"/>
              <a:t>I/O </a:t>
            </a:r>
            <a:r>
              <a:rPr lang="ko-KR" altLang="en-US" dirty="0"/>
              <a:t>스케줄링은 </a:t>
            </a:r>
            <a:r>
              <a:rPr lang="en-US" altLang="ko-KR" dirty="0"/>
              <a:t>SSD</a:t>
            </a:r>
            <a:r>
              <a:rPr lang="ko-KR" altLang="en-US" dirty="0"/>
              <a:t>에서 최적으로 동작하지 않음</a:t>
            </a:r>
            <a:endParaRPr lang="en-US" altLang="ko-KR" dirty="0"/>
          </a:p>
          <a:p>
            <a:pPr lvl="2"/>
            <a:r>
              <a:rPr lang="ko-KR" altLang="en-US" dirty="0"/>
              <a:t>최근</a:t>
            </a:r>
            <a:r>
              <a:rPr lang="en-US" altLang="ko-KR" dirty="0"/>
              <a:t>, smart H/W</a:t>
            </a:r>
            <a:r>
              <a:rPr lang="ko-KR" altLang="en-US" dirty="0"/>
              <a:t>의 등장으로 더욱 더 복잡해짐</a:t>
            </a:r>
            <a:endParaRPr lang="en-US" altLang="ko-KR" dirty="0"/>
          </a:p>
          <a:p>
            <a:r>
              <a:rPr lang="ko-KR" altLang="en-US" dirty="0"/>
              <a:t>해당 시나리오를 모두 만족하는 커널 최적화가 어려움 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2F5AE6-BB02-5F8A-5E1B-12F0B9106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506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E2B257-883B-34FF-5A43-2E1A64E33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09AEF6-CC6A-B046-500B-3F6F270E8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현재 </a:t>
            </a:r>
            <a:r>
              <a:rPr lang="en-US" altLang="ko-KR" dirty="0"/>
              <a:t>2</a:t>
            </a:r>
            <a:r>
              <a:rPr lang="ko-KR" altLang="en-US" dirty="0"/>
              <a:t>가지 방식이 범용적인 커널 최적화를 위한 방법으로 제시됨</a:t>
            </a:r>
            <a:endParaRPr lang="en-US" altLang="ko-KR" dirty="0"/>
          </a:p>
          <a:p>
            <a:r>
              <a:rPr lang="en-US" altLang="ko-KR" dirty="0"/>
              <a:t>Kernel-Bypass</a:t>
            </a:r>
          </a:p>
          <a:p>
            <a:pPr lvl="1"/>
            <a:r>
              <a:rPr lang="ko-KR" altLang="en-US" dirty="0"/>
              <a:t>리소스 관리를 어플리케이션이 수행하는 것이 최적이라고 주장 </a:t>
            </a:r>
            <a:endParaRPr lang="en-US" altLang="ko-KR" dirty="0"/>
          </a:p>
          <a:p>
            <a:pPr lvl="1"/>
            <a:r>
              <a:rPr lang="en-US" altLang="ko-KR" dirty="0"/>
              <a:t>H/W</a:t>
            </a:r>
            <a:r>
              <a:rPr lang="ko-KR" altLang="en-US" dirty="0"/>
              <a:t>와 어플리케이션 간의 상호작용을 통해 최적화를 수행</a:t>
            </a:r>
            <a:endParaRPr lang="en-US" altLang="ko-KR" dirty="0"/>
          </a:p>
          <a:p>
            <a:r>
              <a:rPr lang="en-US" altLang="ko-KR" dirty="0" err="1"/>
              <a:t>eBPF</a:t>
            </a:r>
            <a:endParaRPr lang="en-US" altLang="ko-KR" dirty="0"/>
          </a:p>
          <a:p>
            <a:pPr lvl="1"/>
            <a:r>
              <a:rPr lang="ko-KR" altLang="en-US" dirty="0"/>
              <a:t>커널 내부 </a:t>
            </a:r>
            <a:r>
              <a:rPr lang="en-US" altLang="ko-KR" dirty="0"/>
              <a:t>instruction set</a:t>
            </a:r>
            <a:r>
              <a:rPr lang="ko-KR" altLang="en-US" dirty="0"/>
              <a:t> 및 실행 환경</a:t>
            </a:r>
            <a:endParaRPr lang="en-US" altLang="ko-KR" dirty="0"/>
          </a:p>
          <a:p>
            <a:pPr lvl="1"/>
            <a:r>
              <a:rPr lang="ko-KR" altLang="en-US" dirty="0"/>
              <a:t>런타임시 </a:t>
            </a:r>
            <a:r>
              <a:rPr lang="en-US" altLang="ko-KR" dirty="0"/>
              <a:t>kernel programmability</a:t>
            </a:r>
            <a:r>
              <a:rPr lang="ko-KR" altLang="en-US" dirty="0"/>
              <a:t>를 지원</a:t>
            </a:r>
            <a:endParaRPr lang="en-US" altLang="ko-KR" dirty="0"/>
          </a:p>
          <a:p>
            <a:pPr lvl="1"/>
            <a:r>
              <a:rPr lang="ko-KR" altLang="en-US" dirty="0"/>
              <a:t>유저공간에서 커널 공간으로 소스코드 </a:t>
            </a:r>
            <a:r>
              <a:rPr lang="en-US" altLang="ko-KR" dirty="0"/>
              <a:t>injection</a:t>
            </a:r>
            <a:r>
              <a:rPr lang="ko-KR" altLang="en-US" dirty="0"/>
              <a:t>이 가능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FBFE70-E273-B5B3-C22A-CF828D15C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006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8BEA7-A0A0-7F34-3845-C37DB6C8D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Kernel-Bypass &amp; </a:t>
            </a:r>
            <a:r>
              <a:rPr lang="en-US" altLang="ko-KR" dirty="0" err="1"/>
              <a:t>eBPF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C41910-CC48-814F-ED72-5A61241805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E275F24-3AB2-1405-166B-B20AE83002A6}"/>
              </a:ext>
            </a:extLst>
          </p:cNvPr>
          <p:cNvSpPr/>
          <p:nvPr/>
        </p:nvSpPr>
        <p:spPr>
          <a:xfrm>
            <a:off x="8240277" y="1656320"/>
            <a:ext cx="3764057" cy="710119"/>
          </a:xfrm>
          <a:prstGeom prst="round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/>
              <a:t>Application</a:t>
            </a:r>
            <a:endParaRPr lang="ko-KR" altLang="en-US" i="1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90B5358-8A1B-5769-F371-BFB10A7557EE}"/>
              </a:ext>
            </a:extLst>
          </p:cNvPr>
          <p:cNvSpPr/>
          <p:nvPr/>
        </p:nvSpPr>
        <p:spPr>
          <a:xfrm>
            <a:off x="8240277" y="2780748"/>
            <a:ext cx="3764057" cy="71011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/>
              <a:t>Kernel</a:t>
            </a:r>
            <a:endParaRPr lang="ko-KR" altLang="en-US" i="1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903553B-7D11-60F1-4160-926B98746893}"/>
              </a:ext>
            </a:extLst>
          </p:cNvPr>
          <p:cNvSpPr/>
          <p:nvPr/>
        </p:nvSpPr>
        <p:spPr>
          <a:xfrm>
            <a:off x="8240278" y="3905173"/>
            <a:ext cx="1195954" cy="71011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/>
              <a:t>CPU</a:t>
            </a:r>
            <a:endParaRPr lang="ko-KR" altLang="en-US" i="1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C2A306F-1D98-ECBC-DB8A-D1FBC8B5C1B7}"/>
              </a:ext>
            </a:extLst>
          </p:cNvPr>
          <p:cNvSpPr/>
          <p:nvPr/>
        </p:nvSpPr>
        <p:spPr>
          <a:xfrm>
            <a:off x="9524329" y="3905173"/>
            <a:ext cx="1195954" cy="71011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/>
              <a:t>Memory</a:t>
            </a:r>
            <a:endParaRPr lang="ko-KR" altLang="en-US" i="1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E76C5EB-24D4-3F91-3CFC-597194C3234B}"/>
              </a:ext>
            </a:extLst>
          </p:cNvPr>
          <p:cNvSpPr/>
          <p:nvPr/>
        </p:nvSpPr>
        <p:spPr>
          <a:xfrm>
            <a:off x="10808380" y="3905173"/>
            <a:ext cx="1195954" cy="710119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/>
              <a:t>Devices</a:t>
            </a:r>
            <a:endParaRPr lang="ko-KR" altLang="en-US" i="1" dirty="0"/>
          </a:p>
        </p:txBody>
      </p:sp>
      <p:sp>
        <p:nvSpPr>
          <p:cNvPr id="11" name="왼쪽 중괄호 10">
            <a:extLst>
              <a:ext uri="{FF2B5EF4-FFF2-40B4-BE49-F238E27FC236}">
                <a16:creationId xmlns:a16="http://schemas.microsoft.com/office/drawing/2014/main" id="{B7B09572-AD36-642A-9D32-30424A3F42AD}"/>
              </a:ext>
            </a:extLst>
          </p:cNvPr>
          <p:cNvSpPr/>
          <p:nvPr/>
        </p:nvSpPr>
        <p:spPr>
          <a:xfrm>
            <a:off x="7957901" y="1656320"/>
            <a:ext cx="155643" cy="710119"/>
          </a:xfrm>
          <a:prstGeom prst="leftBrac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i="1"/>
          </a:p>
        </p:txBody>
      </p:sp>
      <p:sp>
        <p:nvSpPr>
          <p:cNvPr id="12" name="왼쪽 중괄호 11">
            <a:extLst>
              <a:ext uri="{FF2B5EF4-FFF2-40B4-BE49-F238E27FC236}">
                <a16:creationId xmlns:a16="http://schemas.microsoft.com/office/drawing/2014/main" id="{73E782CB-6638-8281-9CD2-3CECD05D8903}"/>
              </a:ext>
            </a:extLst>
          </p:cNvPr>
          <p:cNvSpPr/>
          <p:nvPr/>
        </p:nvSpPr>
        <p:spPr>
          <a:xfrm>
            <a:off x="7948174" y="2780747"/>
            <a:ext cx="155643" cy="710119"/>
          </a:xfrm>
          <a:prstGeom prst="leftBrac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i="1"/>
          </a:p>
        </p:txBody>
      </p:sp>
      <p:sp>
        <p:nvSpPr>
          <p:cNvPr id="13" name="왼쪽 중괄호 12">
            <a:extLst>
              <a:ext uri="{FF2B5EF4-FFF2-40B4-BE49-F238E27FC236}">
                <a16:creationId xmlns:a16="http://schemas.microsoft.com/office/drawing/2014/main" id="{8EC96310-E5F5-E7CC-10EC-E55AFC040F0D}"/>
              </a:ext>
            </a:extLst>
          </p:cNvPr>
          <p:cNvSpPr/>
          <p:nvPr/>
        </p:nvSpPr>
        <p:spPr>
          <a:xfrm>
            <a:off x="7948174" y="3905173"/>
            <a:ext cx="155643" cy="710119"/>
          </a:xfrm>
          <a:prstGeom prst="leftBrac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i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23DC24-356F-BE17-F2FA-F63ABAD55379}"/>
              </a:ext>
            </a:extLst>
          </p:cNvPr>
          <p:cNvSpPr txBox="1"/>
          <p:nvPr/>
        </p:nvSpPr>
        <p:spPr>
          <a:xfrm>
            <a:off x="6537388" y="1826713"/>
            <a:ext cx="1614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/>
              <a:t>User Space</a:t>
            </a:r>
            <a:endParaRPr lang="ko-KR" altLang="en-US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D3801F-CB49-4B03-9B4A-85F303EF3A36}"/>
              </a:ext>
            </a:extLst>
          </p:cNvPr>
          <p:cNvSpPr txBox="1"/>
          <p:nvPr/>
        </p:nvSpPr>
        <p:spPr>
          <a:xfrm>
            <a:off x="6537388" y="2951140"/>
            <a:ext cx="1614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/>
              <a:t>Kernel Space</a:t>
            </a:r>
            <a:endParaRPr lang="ko-KR" altLang="en-US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34592E-1675-41B0-F2CF-259CF2619D9E}"/>
              </a:ext>
            </a:extLst>
          </p:cNvPr>
          <p:cNvSpPr txBox="1"/>
          <p:nvPr/>
        </p:nvSpPr>
        <p:spPr>
          <a:xfrm>
            <a:off x="6537388" y="4075566"/>
            <a:ext cx="1614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/>
              <a:t>Hardware</a:t>
            </a:r>
            <a:endParaRPr lang="ko-KR" altLang="en-US" i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BD5497-A590-0BE6-0DBE-E8063AAF0CDD}"/>
              </a:ext>
            </a:extLst>
          </p:cNvPr>
          <p:cNvSpPr txBox="1"/>
          <p:nvPr/>
        </p:nvSpPr>
        <p:spPr>
          <a:xfrm>
            <a:off x="8517240" y="944738"/>
            <a:ext cx="2804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0" i="1" dirty="0" err="1">
                <a:solidFill>
                  <a:srgbClr val="000000"/>
                </a:solidFill>
                <a:effectLst/>
              </a:rPr>
              <a:t>eBPF</a:t>
            </a:r>
            <a:endParaRPr lang="ko-KR" altLang="en-US" sz="2400" i="1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3FA504D-80DB-D3F7-BB2A-38D77E54ED34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0122306" y="2366439"/>
            <a:ext cx="0" cy="414309"/>
          </a:xfrm>
          <a:prstGeom prst="straightConnector1">
            <a:avLst/>
          </a:prstGeom>
          <a:ln w="57150">
            <a:solidFill>
              <a:srgbClr val="AD1A1C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495266B-791E-4EB7-0B14-C2420C6E0F8A}"/>
              </a:ext>
            </a:extLst>
          </p:cNvPr>
          <p:cNvSpPr/>
          <p:nvPr/>
        </p:nvSpPr>
        <p:spPr>
          <a:xfrm>
            <a:off x="2303710" y="1656320"/>
            <a:ext cx="3764057" cy="710119"/>
          </a:xfrm>
          <a:prstGeom prst="round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/>
              <a:t>Application</a:t>
            </a:r>
            <a:endParaRPr lang="ko-KR" altLang="en-US" i="1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362A8D8-077C-F7D1-22D8-23F615DCA963}"/>
              </a:ext>
            </a:extLst>
          </p:cNvPr>
          <p:cNvSpPr/>
          <p:nvPr/>
        </p:nvSpPr>
        <p:spPr>
          <a:xfrm>
            <a:off x="2303710" y="2780748"/>
            <a:ext cx="3764057" cy="71011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/>
              <a:t>Kernel</a:t>
            </a:r>
            <a:endParaRPr lang="ko-KR" altLang="en-US" i="1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63692D3-CF4A-253A-CAFC-6F0697AB1914}"/>
              </a:ext>
            </a:extLst>
          </p:cNvPr>
          <p:cNvSpPr/>
          <p:nvPr/>
        </p:nvSpPr>
        <p:spPr>
          <a:xfrm>
            <a:off x="2303711" y="3905173"/>
            <a:ext cx="1195954" cy="71011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/>
              <a:t>CPU</a:t>
            </a:r>
            <a:endParaRPr lang="ko-KR" altLang="en-US" i="1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6FFF425-122A-93F2-58CC-3809C0D3BE2B}"/>
              </a:ext>
            </a:extLst>
          </p:cNvPr>
          <p:cNvSpPr/>
          <p:nvPr/>
        </p:nvSpPr>
        <p:spPr>
          <a:xfrm>
            <a:off x="3587762" y="3905173"/>
            <a:ext cx="1195954" cy="71011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/>
              <a:t>Memory</a:t>
            </a:r>
            <a:endParaRPr lang="ko-KR" altLang="en-US" i="1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5F37FAE0-8343-606B-6A18-F670275AF8D3}"/>
              </a:ext>
            </a:extLst>
          </p:cNvPr>
          <p:cNvSpPr/>
          <p:nvPr/>
        </p:nvSpPr>
        <p:spPr>
          <a:xfrm>
            <a:off x="4871813" y="3905173"/>
            <a:ext cx="1195954" cy="710119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/>
              <a:t>Devices</a:t>
            </a:r>
            <a:endParaRPr lang="ko-KR" altLang="en-US" i="1" dirty="0"/>
          </a:p>
        </p:txBody>
      </p:sp>
      <p:sp>
        <p:nvSpPr>
          <p:cNvPr id="23" name="왼쪽 중괄호 22">
            <a:extLst>
              <a:ext uri="{FF2B5EF4-FFF2-40B4-BE49-F238E27FC236}">
                <a16:creationId xmlns:a16="http://schemas.microsoft.com/office/drawing/2014/main" id="{5AAE3D5F-41BC-3437-6241-1D9F5DA17600}"/>
              </a:ext>
            </a:extLst>
          </p:cNvPr>
          <p:cNvSpPr/>
          <p:nvPr/>
        </p:nvSpPr>
        <p:spPr>
          <a:xfrm>
            <a:off x="2021334" y="1656320"/>
            <a:ext cx="155643" cy="710119"/>
          </a:xfrm>
          <a:prstGeom prst="leftBrac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i="1"/>
          </a:p>
        </p:txBody>
      </p:sp>
      <p:sp>
        <p:nvSpPr>
          <p:cNvPr id="24" name="왼쪽 중괄호 23">
            <a:extLst>
              <a:ext uri="{FF2B5EF4-FFF2-40B4-BE49-F238E27FC236}">
                <a16:creationId xmlns:a16="http://schemas.microsoft.com/office/drawing/2014/main" id="{2EB7945B-DD61-7B49-65C1-B3320093461F}"/>
              </a:ext>
            </a:extLst>
          </p:cNvPr>
          <p:cNvSpPr/>
          <p:nvPr/>
        </p:nvSpPr>
        <p:spPr>
          <a:xfrm>
            <a:off x="2011607" y="2780747"/>
            <a:ext cx="155643" cy="710119"/>
          </a:xfrm>
          <a:prstGeom prst="leftBrac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i="1"/>
          </a:p>
        </p:txBody>
      </p:sp>
      <p:sp>
        <p:nvSpPr>
          <p:cNvPr id="25" name="왼쪽 중괄호 24">
            <a:extLst>
              <a:ext uri="{FF2B5EF4-FFF2-40B4-BE49-F238E27FC236}">
                <a16:creationId xmlns:a16="http://schemas.microsoft.com/office/drawing/2014/main" id="{A6CE6E22-3053-E788-2588-1CA08EFE8C38}"/>
              </a:ext>
            </a:extLst>
          </p:cNvPr>
          <p:cNvSpPr/>
          <p:nvPr/>
        </p:nvSpPr>
        <p:spPr>
          <a:xfrm>
            <a:off x="2011607" y="3905173"/>
            <a:ext cx="155643" cy="710119"/>
          </a:xfrm>
          <a:prstGeom prst="leftBrac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i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214DEA-93C8-0291-FDC0-420BF791838E}"/>
              </a:ext>
            </a:extLst>
          </p:cNvPr>
          <p:cNvSpPr txBox="1"/>
          <p:nvPr/>
        </p:nvSpPr>
        <p:spPr>
          <a:xfrm>
            <a:off x="562185" y="1826713"/>
            <a:ext cx="1614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/>
              <a:t>User Space</a:t>
            </a:r>
            <a:endParaRPr lang="ko-KR" altLang="en-US" i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C8A3CD-718F-A4D9-43E7-CAEA8F01E425}"/>
              </a:ext>
            </a:extLst>
          </p:cNvPr>
          <p:cNvSpPr txBox="1"/>
          <p:nvPr/>
        </p:nvSpPr>
        <p:spPr>
          <a:xfrm>
            <a:off x="562185" y="2951140"/>
            <a:ext cx="1614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/>
              <a:t>Kernel Space</a:t>
            </a:r>
            <a:endParaRPr lang="ko-KR" altLang="en-US" i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66D039-72B7-2533-4517-422EEFFB86BE}"/>
              </a:ext>
            </a:extLst>
          </p:cNvPr>
          <p:cNvSpPr txBox="1"/>
          <p:nvPr/>
        </p:nvSpPr>
        <p:spPr>
          <a:xfrm>
            <a:off x="562185" y="4075566"/>
            <a:ext cx="1614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/>
              <a:t>Hardware</a:t>
            </a:r>
            <a:endParaRPr lang="ko-KR" altLang="en-US" i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1BD2FF-F556-58EB-080B-63E1D6431183}"/>
              </a:ext>
            </a:extLst>
          </p:cNvPr>
          <p:cNvSpPr txBox="1"/>
          <p:nvPr/>
        </p:nvSpPr>
        <p:spPr>
          <a:xfrm>
            <a:off x="2580673" y="944738"/>
            <a:ext cx="2804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i="1" dirty="0"/>
              <a:t>Kernel Bypass </a:t>
            </a:r>
            <a:endParaRPr lang="ko-KR" altLang="en-US" sz="2400" i="1" dirty="0"/>
          </a:p>
        </p:txBody>
      </p:sp>
      <p:cxnSp>
        <p:nvCxnSpPr>
          <p:cNvPr id="48" name="연결선: 구부러짐 47">
            <a:extLst>
              <a:ext uri="{FF2B5EF4-FFF2-40B4-BE49-F238E27FC236}">
                <a16:creationId xmlns:a16="http://schemas.microsoft.com/office/drawing/2014/main" id="{8AB9CC2D-C146-F28E-EC90-7EA71978351E}"/>
              </a:ext>
            </a:extLst>
          </p:cNvPr>
          <p:cNvCxnSpPr>
            <a:stCxn id="26" idx="1"/>
            <a:endCxn id="28" idx="1"/>
          </p:cNvCxnSpPr>
          <p:nvPr/>
        </p:nvCxnSpPr>
        <p:spPr>
          <a:xfrm rot="10800000" flipV="1">
            <a:off x="562185" y="2011378"/>
            <a:ext cx="12700" cy="2248853"/>
          </a:xfrm>
          <a:prstGeom prst="curvedConnector3">
            <a:avLst>
              <a:gd name="adj1" fmla="val 1800000"/>
            </a:avLst>
          </a:prstGeom>
          <a:ln w="57150">
            <a:solidFill>
              <a:srgbClr val="AD1A1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940725B-3481-3F29-D9D2-32FD43348A48}"/>
              </a:ext>
            </a:extLst>
          </p:cNvPr>
          <p:cNvSpPr txBox="1"/>
          <p:nvPr/>
        </p:nvSpPr>
        <p:spPr>
          <a:xfrm>
            <a:off x="0" y="1569661"/>
            <a:ext cx="211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C00000"/>
                </a:solidFill>
                <a:effectLst/>
                <a:latin typeface="lato" panose="020F0502020204030203" pitchFamily="34" charset="0"/>
              </a:rPr>
              <a:t>direct access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3FFD95F-7679-FA8C-20AF-2F89B1FBE2DF}"/>
              </a:ext>
            </a:extLst>
          </p:cNvPr>
          <p:cNvSpPr txBox="1"/>
          <p:nvPr/>
        </p:nvSpPr>
        <p:spPr>
          <a:xfrm>
            <a:off x="7642057" y="2411413"/>
            <a:ext cx="307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lato" panose="020F0502020204030203" pitchFamily="34" charset="0"/>
              </a:rPr>
              <a:t>source code injection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8308F6A4-FC7A-AA27-DC2E-895C7C51BEBF}"/>
              </a:ext>
            </a:extLst>
          </p:cNvPr>
          <p:cNvCxnSpPr/>
          <p:nvPr/>
        </p:nvCxnSpPr>
        <p:spPr>
          <a:xfrm>
            <a:off x="6312310" y="1061884"/>
            <a:ext cx="0" cy="3814916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내용 개체 틀 2">
            <a:extLst>
              <a:ext uri="{FF2B5EF4-FFF2-40B4-BE49-F238E27FC236}">
                <a16:creationId xmlns:a16="http://schemas.microsoft.com/office/drawing/2014/main" id="{5BE08414-7779-B4DE-3CB5-D12486B2A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5126717"/>
            <a:ext cx="11757660" cy="1272882"/>
          </a:xfrm>
        </p:spPr>
        <p:txBody>
          <a:bodyPr>
            <a:normAutofit/>
          </a:bodyPr>
          <a:lstStyle/>
          <a:p>
            <a:r>
              <a:rPr lang="ko-KR" altLang="en-US" dirty="0"/>
              <a:t>두 방법 모두 언제 어떻게 최적화를 구현해야 하는지에 대해 명확하지 않음</a:t>
            </a:r>
            <a:endParaRPr lang="en-US" altLang="ko-KR" dirty="0"/>
          </a:p>
          <a:p>
            <a:pPr lvl="1"/>
            <a:r>
              <a:rPr lang="en-US" altLang="ko-KR" dirty="0"/>
              <a:t>S/W </a:t>
            </a:r>
            <a:r>
              <a:rPr lang="ko-KR" altLang="en-US" dirty="0"/>
              <a:t>및</a:t>
            </a:r>
            <a:r>
              <a:rPr lang="en-US" altLang="ko-KR" dirty="0"/>
              <a:t> H/W </a:t>
            </a:r>
            <a:r>
              <a:rPr lang="ko-KR" altLang="en-US" dirty="0"/>
              <a:t>스택에 대한 정보가 부족하여 적절한 최적화 구현이 어려움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95EB85F-46EE-B848-AE00-5C7DB45F558F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4185739" y="2366439"/>
            <a:ext cx="0" cy="414309"/>
          </a:xfrm>
          <a:prstGeom prst="straightConnector1">
            <a:avLst/>
          </a:prstGeom>
          <a:ln w="2857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76A4FAB-8FDB-D275-7C80-4A8202BEA24B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2901688" y="3490866"/>
            <a:ext cx="0" cy="414307"/>
          </a:xfrm>
          <a:prstGeom prst="straightConnector1">
            <a:avLst/>
          </a:prstGeom>
          <a:ln w="2857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5CE37D4-086B-C430-E9F2-22856D57CC6D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4185739" y="3490867"/>
            <a:ext cx="0" cy="414306"/>
          </a:xfrm>
          <a:prstGeom prst="straightConnector1">
            <a:avLst/>
          </a:prstGeom>
          <a:ln w="2857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C5701C2-EC71-042C-1B9D-4BAD35901646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5460209" y="3490866"/>
            <a:ext cx="9581" cy="414307"/>
          </a:xfrm>
          <a:prstGeom prst="straightConnector1">
            <a:avLst/>
          </a:prstGeom>
          <a:ln w="2857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ABC0E54A-27F9-E189-3AA1-AD351D5854DD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10122306" y="3490867"/>
            <a:ext cx="0" cy="414306"/>
          </a:xfrm>
          <a:prstGeom prst="straightConnector1">
            <a:avLst/>
          </a:prstGeom>
          <a:ln w="2857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1BC54A1-DF38-BAFC-BFA9-36346BBFAE7D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1406357" y="3490865"/>
            <a:ext cx="0" cy="414308"/>
          </a:xfrm>
          <a:prstGeom prst="straightConnector1">
            <a:avLst/>
          </a:prstGeom>
          <a:ln w="2857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CCE3D7E-66D8-09E3-4746-4DD30035C541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833617" y="3490865"/>
            <a:ext cx="4638" cy="414308"/>
          </a:xfrm>
          <a:prstGeom prst="straightConnector1">
            <a:avLst/>
          </a:prstGeom>
          <a:ln w="2857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9B567DF-7AF9-37C6-A4B8-4630312B00B8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0122306" y="2388926"/>
            <a:ext cx="0" cy="391822"/>
          </a:xfrm>
          <a:prstGeom prst="straightConnector1">
            <a:avLst/>
          </a:prstGeom>
          <a:ln w="2857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21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FC533-F78B-3177-9695-827DED444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C89992-04E7-7CE5-CF10-A3F387F6A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따라서 저자들은 </a:t>
            </a:r>
            <a:r>
              <a:rPr lang="en-US" altLang="ko-KR" dirty="0"/>
              <a:t>Reconfigurable Kernel </a:t>
            </a:r>
            <a:r>
              <a:rPr lang="en-US" altLang="ko-KR" dirty="0" err="1"/>
              <a:t>Datapaths</a:t>
            </a:r>
            <a:r>
              <a:rPr lang="ko-KR" altLang="en-US" dirty="0"/>
              <a:t>를 제안</a:t>
            </a:r>
            <a:endParaRPr lang="en-US" altLang="ko-KR" dirty="0"/>
          </a:p>
          <a:p>
            <a:pPr lvl="1"/>
            <a:r>
              <a:rPr lang="en-US" altLang="ko-KR" dirty="0"/>
              <a:t>RMT </a:t>
            </a:r>
            <a:r>
              <a:rPr lang="ko-KR" altLang="en-US" dirty="0"/>
              <a:t>아키텍처 기반 커널에서 </a:t>
            </a:r>
            <a:r>
              <a:rPr lang="en-US" altLang="ko-KR" dirty="0"/>
              <a:t>ML</a:t>
            </a:r>
            <a:r>
              <a:rPr lang="ko-KR" altLang="en-US" dirty="0"/>
              <a:t>로 학습한 </a:t>
            </a:r>
            <a:r>
              <a:rPr lang="en-US" altLang="ko-KR" dirty="0"/>
              <a:t>policy </a:t>
            </a:r>
            <a:r>
              <a:rPr lang="ko-KR" altLang="en-US" dirty="0"/>
              <a:t>사용 </a:t>
            </a:r>
            <a:endParaRPr lang="en-US" altLang="ko-KR" dirty="0"/>
          </a:p>
          <a:p>
            <a:pPr lvl="1"/>
            <a:r>
              <a:rPr lang="en-US" altLang="ko-KR" dirty="0"/>
              <a:t>OS </a:t>
            </a:r>
            <a:r>
              <a:rPr lang="ko-KR" altLang="en-US" dirty="0"/>
              <a:t>커널은 </a:t>
            </a:r>
            <a:r>
              <a:rPr lang="en-US" altLang="ko-KR" dirty="0"/>
              <a:t>RMT </a:t>
            </a:r>
            <a:r>
              <a:rPr lang="ko-KR" altLang="en-US" dirty="0"/>
              <a:t>형식의 어플리케이션에서 동적으로 각 시나리오 별 최고의 </a:t>
            </a:r>
            <a:r>
              <a:rPr lang="en-US" altLang="ko-KR" dirty="0"/>
              <a:t>policy</a:t>
            </a:r>
            <a:r>
              <a:rPr lang="ko-KR" altLang="en-US" dirty="0"/>
              <a:t>를 발견</a:t>
            </a:r>
            <a:endParaRPr lang="en-US" altLang="ko-KR" dirty="0"/>
          </a:p>
          <a:p>
            <a:pPr lvl="1"/>
            <a:r>
              <a:rPr lang="ko-KR" altLang="en-US" dirty="0"/>
              <a:t>커널 내부의 가상머신을 구성하여 이 </a:t>
            </a:r>
            <a:r>
              <a:rPr lang="en-US" altLang="ko-KR" dirty="0"/>
              <a:t>policy</a:t>
            </a:r>
            <a:r>
              <a:rPr lang="ko-KR" altLang="en-US" dirty="0"/>
              <a:t>를 강제</a:t>
            </a:r>
            <a:endParaRPr lang="en-US" altLang="ko-KR" dirty="0"/>
          </a:p>
          <a:p>
            <a:pPr lvl="1"/>
            <a:r>
              <a:rPr lang="ko-KR" altLang="en-US" dirty="0"/>
              <a:t>다양한 유형을 지원하는 아키텍처를 제공</a:t>
            </a:r>
            <a:endParaRPr lang="en-US" altLang="ko-KR" dirty="0"/>
          </a:p>
          <a:p>
            <a:pPr lvl="1"/>
            <a:r>
              <a:rPr lang="en-US" altLang="ko-KR" dirty="0"/>
              <a:t>ML</a:t>
            </a:r>
            <a:r>
              <a:rPr lang="ko-KR" altLang="en-US" dirty="0"/>
              <a:t>을 이용하여</a:t>
            </a:r>
            <a:r>
              <a:rPr lang="en-US" altLang="ko-KR" dirty="0"/>
              <a:t> </a:t>
            </a:r>
            <a:r>
              <a:rPr lang="ko-KR" altLang="en-US" dirty="0"/>
              <a:t>오늘날 커널에 존재하는 많은 </a:t>
            </a:r>
            <a:r>
              <a:rPr lang="en-US" altLang="ko-KR" dirty="0"/>
              <a:t>best-effort heuristics</a:t>
            </a:r>
            <a:r>
              <a:rPr lang="ko-KR" altLang="en-US" dirty="0"/>
              <a:t>를 제거</a:t>
            </a:r>
            <a:r>
              <a:rPr lang="en-US" altLang="ko-KR" dirty="0"/>
              <a:t> </a:t>
            </a:r>
            <a:r>
              <a:rPr lang="ko-KR" altLang="en-US" dirty="0"/>
              <a:t>가능 </a:t>
            </a:r>
            <a:endParaRPr lang="en-US" altLang="ko-KR" dirty="0"/>
          </a:p>
          <a:p>
            <a:pPr lvl="1"/>
            <a:r>
              <a:rPr lang="ko-KR" altLang="en-US" dirty="0"/>
              <a:t>새로운 하드웨어 플랫폼</a:t>
            </a:r>
            <a:r>
              <a:rPr lang="en-US" altLang="ko-KR" dirty="0"/>
              <a:t>, </a:t>
            </a:r>
            <a:r>
              <a:rPr lang="ko-KR" altLang="en-US" dirty="0"/>
              <a:t>어플리케이션</a:t>
            </a:r>
            <a:r>
              <a:rPr lang="en-US" altLang="ko-KR" dirty="0"/>
              <a:t>, </a:t>
            </a:r>
            <a:r>
              <a:rPr lang="ko-KR" altLang="en-US" dirty="0"/>
              <a:t>워크로드에 대해서도 최적화 가능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1B3BED-8EFA-6736-403C-FE38640FB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389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4DB14-BBF9-221B-61D8-3A42D3A9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D0A389-7235-2E03-B709-07221C0FA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ko-KR" dirty="0">
                <a:solidFill>
                  <a:schemeClr val="tx2"/>
                </a:solidFill>
              </a:rPr>
              <a:t>Motivation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Reconfigurable Kernel 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Datapaths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Initial Validation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Summary &amp; Future Work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5660C6-27BE-99FC-6F84-69F9D0742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87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A49F8-B758-CC03-B314-E2C7BD16A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180582-5203-9014-D007-9FD87D556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ML </a:t>
            </a:r>
            <a:r>
              <a:rPr lang="ko-KR" altLang="en-US" dirty="0"/>
              <a:t>사용을 위해서 다음 세 가지를 만족 해야 함 </a:t>
            </a:r>
            <a:endParaRPr lang="en-US" altLang="ko-KR" dirty="0"/>
          </a:p>
          <a:p>
            <a:pPr lvl="1"/>
            <a:r>
              <a:rPr lang="en-US" altLang="ko-KR" dirty="0"/>
              <a:t>Sufficiently general: </a:t>
            </a:r>
            <a:r>
              <a:rPr lang="ko-KR" altLang="en-US" dirty="0"/>
              <a:t>다양한 유형으로 재구성</a:t>
            </a:r>
            <a:r>
              <a:rPr lang="en-US" altLang="ko-KR" dirty="0"/>
              <a:t>, </a:t>
            </a:r>
            <a:r>
              <a:rPr lang="ko-KR" altLang="en-US" dirty="0"/>
              <a:t>요구사항을 구현할 수 있는 일반적인 아키텍처 필요 </a:t>
            </a:r>
          </a:p>
          <a:p>
            <a:pPr lvl="1"/>
            <a:r>
              <a:rPr lang="en-US" altLang="ko-KR" dirty="0"/>
              <a:t>Restricted: </a:t>
            </a:r>
            <a:r>
              <a:rPr lang="ko-KR" altLang="en-US" dirty="0"/>
              <a:t>재구성 형식이 제한적이어야 커널에 설치 이전에 구성의 정확성을 확인 가능</a:t>
            </a:r>
          </a:p>
          <a:p>
            <a:pPr lvl="1"/>
            <a:r>
              <a:rPr lang="en-US" altLang="ko-KR" dirty="0"/>
              <a:t>Lightweight: </a:t>
            </a:r>
            <a:r>
              <a:rPr lang="ko-KR" altLang="en-US" dirty="0"/>
              <a:t>오버헤드가 작아야 함</a:t>
            </a:r>
            <a:r>
              <a:rPr lang="en-US" altLang="ko-KR" dirty="0"/>
              <a:t>. </a:t>
            </a:r>
            <a:r>
              <a:rPr lang="ko-KR" altLang="en-US" dirty="0"/>
              <a:t>이상적으로는 하드웨어 친화적이어야 함 </a:t>
            </a:r>
            <a:endParaRPr lang="en-US" altLang="ko-KR" dirty="0"/>
          </a:p>
          <a:p>
            <a:r>
              <a:rPr lang="ko-KR" altLang="en-US" dirty="0"/>
              <a:t>이를 만족하는 </a:t>
            </a:r>
            <a:r>
              <a:rPr lang="en-US" altLang="ko-KR" dirty="0"/>
              <a:t>RMT(Reconfigurable Match Table)  </a:t>
            </a:r>
            <a:r>
              <a:rPr lang="ko-KR" altLang="en-US" dirty="0"/>
              <a:t>사용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726F0F-7FD4-A217-4332-B3A0A975C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137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8D470D-6A8F-466F-753A-B34B96237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Reconfigurable Match Table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897F6B-2278-2950-2BBC-76B73FF11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RMT</a:t>
            </a:r>
          </a:p>
          <a:p>
            <a:pPr lvl="1"/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plane</a:t>
            </a:r>
            <a:r>
              <a:rPr lang="ko-KR" altLang="en-US" dirty="0"/>
              <a:t>을 특수화 하기 위해 네트워크 커뮤니티에서 개발됨</a:t>
            </a:r>
            <a:endParaRPr lang="en-US" altLang="ko-KR" dirty="0"/>
          </a:p>
          <a:p>
            <a:pPr lvl="1"/>
            <a:r>
              <a:rPr lang="ko-KR" altLang="en-US" dirty="0"/>
              <a:t>하나의 </a:t>
            </a:r>
            <a:r>
              <a:rPr lang="en-US" altLang="ko-KR" dirty="0"/>
              <a:t>RMT </a:t>
            </a:r>
            <a:r>
              <a:rPr lang="ko-KR" altLang="en-US" dirty="0"/>
              <a:t>프로그램은 특별한 패킷 처리를 수행하는 </a:t>
            </a:r>
            <a:r>
              <a:rPr lang="en-US" altLang="ko-KR" dirty="0"/>
              <a:t>reconfigurable </a:t>
            </a:r>
            <a:r>
              <a:rPr lang="ko-KR" altLang="en-US" dirty="0"/>
              <a:t>한 </a:t>
            </a:r>
            <a:r>
              <a:rPr lang="en-US" altLang="ko-KR" dirty="0"/>
              <a:t>table</a:t>
            </a:r>
            <a:r>
              <a:rPr lang="ko-KR" altLang="en-US" dirty="0"/>
              <a:t>의 파이프라인으로 구성됨 </a:t>
            </a:r>
            <a:endParaRPr lang="en-US" altLang="ko-KR" dirty="0"/>
          </a:p>
          <a:p>
            <a:pPr lvl="1"/>
            <a:r>
              <a:rPr lang="ko-KR" altLang="en-US" dirty="0"/>
              <a:t>해당 </a:t>
            </a:r>
            <a:r>
              <a:rPr lang="en-US" altLang="ko-KR" dirty="0"/>
              <a:t>table</a:t>
            </a:r>
            <a:r>
              <a:rPr lang="ko-KR" altLang="en-US" dirty="0"/>
              <a:t>은 하나 혹은 이상의 패킷 헤더를 확인하여</a:t>
            </a:r>
            <a:r>
              <a:rPr lang="en-US" altLang="ko-KR" dirty="0"/>
              <a:t>(match) </a:t>
            </a:r>
            <a:r>
              <a:rPr lang="ko-KR" altLang="en-US" dirty="0"/>
              <a:t>결과에 따라 다른 동작을 수행</a:t>
            </a:r>
            <a:endParaRPr lang="en-US" altLang="ko-KR" dirty="0"/>
          </a:p>
          <a:p>
            <a:r>
              <a:rPr lang="ko-KR" altLang="en-US" dirty="0"/>
              <a:t>적용 예시</a:t>
            </a:r>
            <a:endParaRPr lang="en-US" altLang="ko-KR" dirty="0"/>
          </a:p>
          <a:p>
            <a:pPr lvl="1"/>
            <a:r>
              <a:rPr lang="en-US" altLang="ko-KR" dirty="0"/>
              <a:t>table</a:t>
            </a:r>
            <a:r>
              <a:rPr lang="ko-KR" altLang="en-US" dirty="0"/>
              <a:t>은 </a:t>
            </a:r>
            <a:r>
              <a:rPr lang="en-US" altLang="ko-KR" dirty="0"/>
              <a:t>decision point (ex: prefetching)</a:t>
            </a:r>
          </a:p>
          <a:p>
            <a:pPr lvl="1"/>
            <a:r>
              <a:rPr lang="ko-KR" altLang="en-US" dirty="0"/>
              <a:t>현재의 실행 환경에 대해서 </a:t>
            </a:r>
            <a:r>
              <a:rPr lang="en-US" altLang="ko-KR" dirty="0"/>
              <a:t>match</a:t>
            </a:r>
            <a:r>
              <a:rPr lang="ko-KR" altLang="en-US" dirty="0"/>
              <a:t> 확인 </a:t>
            </a:r>
            <a:r>
              <a:rPr lang="en-US" altLang="ko-KR" dirty="0"/>
              <a:t>(ex: </a:t>
            </a:r>
            <a:r>
              <a:rPr lang="ko-KR" altLang="en-US" dirty="0"/>
              <a:t>이전의 접근 패턴 확인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action</a:t>
            </a:r>
            <a:r>
              <a:rPr lang="ko-KR" altLang="en-US" dirty="0"/>
              <a:t>은 </a:t>
            </a:r>
            <a:r>
              <a:rPr lang="en-US" altLang="ko-KR" dirty="0"/>
              <a:t>ML </a:t>
            </a:r>
            <a:r>
              <a:rPr lang="ko-KR" altLang="en-US" dirty="0"/>
              <a:t>모델을 참조 </a:t>
            </a:r>
            <a:r>
              <a:rPr lang="en-US" altLang="ko-KR" dirty="0"/>
              <a:t>(ex: </a:t>
            </a:r>
            <a:r>
              <a:rPr lang="ko-KR" altLang="en-US" dirty="0"/>
              <a:t>다음 </a:t>
            </a:r>
            <a:r>
              <a:rPr lang="en-US" altLang="ko-KR" dirty="0"/>
              <a:t>prefetch </a:t>
            </a:r>
            <a:r>
              <a:rPr lang="ko-KR" altLang="en-US" dirty="0"/>
              <a:t>할 페이지 예측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1F3410-FFA7-CEC0-A029-FF3E6C26E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929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C3CAA936AD12E4BA671A9B15810B9C7" ma:contentTypeVersion="4" ma:contentTypeDescription="새 문서를 만듭니다." ma:contentTypeScope="" ma:versionID="bafdae5d98c8c88988e9b2d2d95195b7">
  <xsd:schema xmlns:xsd="http://www.w3.org/2001/XMLSchema" xmlns:xs="http://www.w3.org/2001/XMLSchema" xmlns:p="http://schemas.microsoft.com/office/2006/metadata/properties" xmlns:ns3="7673c17b-b18f-47f9-804f-a397dddebb19" targetNamespace="http://schemas.microsoft.com/office/2006/metadata/properties" ma:root="true" ma:fieldsID="c4807a4e0df3c0fcbaad5699f622c597" ns3:_="">
    <xsd:import namespace="7673c17b-b18f-47f9-804f-a397dddebb1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73c17b-b18f-47f9-804f-a397dddebb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4439D84-3CAD-489C-8F3A-67CA25FC743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3730AB-E161-45AD-BBCF-0F12BB7EA236}">
  <ds:schemaRefs>
    <ds:schemaRef ds:uri="http://www.w3.org/XML/1998/namespace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7673c17b-b18f-47f9-804f-a397dddebb19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58FA0536-1479-4F16-8407-45F3DC1607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73c17b-b18f-47f9-804f-a397dddebb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1469</Words>
  <Application>Microsoft Office PowerPoint</Application>
  <PresentationFormat>와이드스크린</PresentationFormat>
  <Paragraphs>247</Paragraphs>
  <Slides>26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Arial</vt:lpstr>
      <vt:lpstr>맑은 고딕</vt:lpstr>
      <vt:lpstr>roboto</vt:lpstr>
      <vt:lpstr>Wingdings</vt:lpstr>
      <vt:lpstr>lato</vt:lpstr>
      <vt:lpstr>Office 테마</vt:lpstr>
      <vt:lpstr>PowerPoint 프레젠테이션</vt:lpstr>
      <vt:lpstr>Contents</vt:lpstr>
      <vt:lpstr>Introduction </vt:lpstr>
      <vt:lpstr>Introduction </vt:lpstr>
      <vt:lpstr>Kernel-Bypass &amp; eBPF</vt:lpstr>
      <vt:lpstr>Introduction</vt:lpstr>
      <vt:lpstr>Contents</vt:lpstr>
      <vt:lpstr>Motivation</vt:lpstr>
      <vt:lpstr>Reconfigurable Match Table </vt:lpstr>
      <vt:lpstr>Motivation</vt:lpstr>
      <vt:lpstr>Motivation</vt:lpstr>
      <vt:lpstr>Contents</vt:lpstr>
      <vt:lpstr>Reconfigurable Kernel Datapaths</vt:lpstr>
      <vt:lpstr>RMT Virtual machine</vt:lpstr>
      <vt:lpstr>RMT Program</vt:lpstr>
      <vt:lpstr>Table </vt:lpstr>
      <vt:lpstr>Match/action entries</vt:lpstr>
      <vt:lpstr>Update RMT entries </vt:lpstr>
      <vt:lpstr>Lightweight in-kernel ML</vt:lpstr>
      <vt:lpstr>RMT Verifier</vt:lpstr>
      <vt:lpstr>Contents</vt:lpstr>
      <vt:lpstr>Initial Validation</vt:lpstr>
      <vt:lpstr>Case Study 1</vt:lpstr>
      <vt:lpstr>Case Study 2</vt:lpstr>
      <vt:lpstr>Contents</vt:lpstr>
      <vt:lpstr>Summary and Future Work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660</cp:revision>
  <dcterms:created xsi:type="dcterms:W3CDTF">2020-03-06T02:35:36Z</dcterms:created>
  <dcterms:modified xsi:type="dcterms:W3CDTF">2022-11-28T10:12:26Z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0x010100DC3CAA936AD12E4BA671A9B15810B9C7</vt:lpwstr>
  </property>
</Properties>
</file>