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79" r:id="rId4"/>
    <p:sldId id="291" r:id="rId5"/>
    <p:sldId id="292" r:id="rId6"/>
    <p:sldId id="293" r:id="rId7"/>
    <p:sldId id="294" r:id="rId8"/>
    <p:sldId id="280" r:id="rId9"/>
    <p:sldId id="295" r:id="rId10"/>
    <p:sldId id="296" r:id="rId11"/>
    <p:sldId id="297" r:id="rId12"/>
    <p:sldId id="298" r:id="rId13"/>
    <p:sldId id="299" r:id="rId14"/>
    <p:sldId id="300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1B1"/>
    <a:srgbClr val="CFCFCF"/>
    <a:srgbClr val="6B6B6B"/>
    <a:srgbClr val="FF9B9B"/>
    <a:srgbClr val="EC6044"/>
    <a:srgbClr val="5B9BD5"/>
    <a:srgbClr val="F6CBCD"/>
    <a:srgbClr val="FFFFFF"/>
    <a:srgbClr val="99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5135" autoAdjust="0"/>
  </p:normalViewPr>
  <p:slideViewPr>
    <p:cSldViewPr snapToGrid="0" showGuides="1">
      <p:cViewPr varScale="1">
        <p:scale>
          <a:sx n="64" d="100"/>
          <a:sy n="64" d="100"/>
        </p:scale>
        <p:origin x="51" y="534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0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66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62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8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1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7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9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4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3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1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5817" y="1749890"/>
            <a:ext cx="10060366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AI Benchmark: Running Deep Neural Networks on Android Smartphones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ChoelHyeon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Kwon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2016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5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SNPE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선보였다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SNPE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Caffe/Caffe2, TensorFlow,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PyTorch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등의 딥러닝 모델 프레임워크를 지원한다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퀄컴의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드라이버는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Android 8.1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에서 소개되었다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 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SNPE(Snapdragon Neural Processing Engine)</a:t>
            </a:r>
          </a:p>
        </p:txBody>
      </p:sp>
    </p:spTree>
    <p:extLst>
      <p:ext uri="{BB962C8B-B14F-4D97-AF65-F5344CB8AC3E}">
        <p14:creationId xmlns:p14="http://schemas.microsoft.com/office/powerpoint/2010/main" val="320114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HiSilicon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하이실리콘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2004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설립된 중국의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화웨이가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설립한 반도체 자회사이다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하이실리콘의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Kirin 970/980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칩셋은 딥러닝 알고리즘에 널리 사용되는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사용한다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이는 벡터와 행렬연산에 특화되어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SoC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시장에서 약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10%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정도를 차지한다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HiSilicon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0046F-0B98-4EE9-9F50-B5023B82529B}"/>
              </a:ext>
            </a:extLst>
          </p:cNvPr>
          <p:cNvGrpSpPr/>
          <p:nvPr/>
        </p:nvGrpSpPr>
        <p:grpSpPr>
          <a:xfrm>
            <a:off x="1677062" y="4219110"/>
            <a:ext cx="3279099" cy="2042632"/>
            <a:chOff x="1549645" y="4219110"/>
            <a:chExt cx="3279099" cy="2042632"/>
          </a:xfrm>
        </p:grpSpPr>
        <p:pic>
          <p:nvPicPr>
            <p:cNvPr id="3074" name="Picture 2" descr="HiSilicon - Wikipedia">
              <a:extLst>
                <a:ext uri="{FF2B5EF4-FFF2-40B4-BE49-F238E27FC236}">
                  <a16:creationId xmlns:a16="http://schemas.microsoft.com/office/drawing/2014/main" id="{C13167EF-C0D4-422E-B95B-6B4DF56A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645" y="4219110"/>
              <a:ext cx="2923707" cy="1710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2A353-A2E1-4FDF-83AB-C8C6108D282A}"/>
                </a:ext>
              </a:extLst>
            </p:cNvPr>
            <p:cNvSpPr txBox="1"/>
            <p:nvPr/>
          </p:nvSpPr>
          <p:spPr>
            <a:xfrm>
              <a:off x="1549645" y="6028199"/>
              <a:ext cx="3279099" cy="233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</a:t>
              </a:r>
              <a:r>
                <a:rPr lang="ko-KR" altLang="en-US" sz="900" dirty="0">
                  <a:latin typeface="+mn-ea"/>
                </a:rPr>
                <a:t>https://en.wikipedia.org/wiki/HiSilicon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ED8813F-10EE-4B3B-AE7B-46CBC95E6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41" y="2869172"/>
            <a:ext cx="3793094" cy="35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하이실리콘은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2017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 후반에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Mobile Computing Platform 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출시했다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Tensorflow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Mible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Lite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만 지원한다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Android 8.1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기반으로 하는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드라이버가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Kirin 970/980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포함되었다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HiAI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3092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MediaTek(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미디어텍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1997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United Microelectronics Corporation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에서 분사한 대만의 반도체 회사이다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MT67xx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칩셋의 배포로 시장 점유율의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20%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차지했다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미디어텍은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처리 유닛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(APU)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을 사용하고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이는 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Helio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P60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과 함께 출시되었다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MediaTek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5108EA-C5C2-4AF4-A769-C963D6D5FEE9}"/>
              </a:ext>
            </a:extLst>
          </p:cNvPr>
          <p:cNvGrpSpPr/>
          <p:nvPr/>
        </p:nvGrpSpPr>
        <p:grpSpPr>
          <a:xfrm>
            <a:off x="885826" y="4396227"/>
            <a:ext cx="4829175" cy="1594467"/>
            <a:chOff x="705866" y="4549787"/>
            <a:chExt cx="4829175" cy="1594467"/>
          </a:xfrm>
        </p:grpSpPr>
        <p:pic>
          <p:nvPicPr>
            <p:cNvPr id="6146" name="Picture 2" descr="대만 미디어텍 &amp;#39;고속성장&amp;#39;…퀄컴도 넘본다 - 전자신문">
              <a:extLst>
                <a:ext uri="{FF2B5EF4-FFF2-40B4-BE49-F238E27FC236}">
                  <a16:creationId xmlns:a16="http://schemas.microsoft.com/office/drawing/2014/main" id="{C53977A1-8AFF-47AC-AE81-4FE5337B9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66" y="4549787"/>
              <a:ext cx="4829175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A2466A-0A77-433D-8BFC-A8351B199D6B}"/>
                </a:ext>
              </a:extLst>
            </p:cNvPr>
            <p:cNvSpPr txBox="1"/>
            <p:nvPr/>
          </p:nvSpPr>
          <p:spPr>
            <a:xfrm>
              <a:off x="705866" y="5913422"/>
              <a:ext cx="409606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https://www.etnews.com/20210118000061</a:t>
              </a:r>
              <a:endParaRPr lang="ko-KR" altLang="en-US" sz="900" dirty="0"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5D8BF1-79B5-43CE-A534-4EFA32D127FE}"/>
              </a:ext>
            </a:extLst>
          </p:cNvPr>
          <p:cNvGrpSpPr/>
          <p:nvPr/>
        </p:nvGrpSpPr>
        <p:grpSpPr>
          <a:xfrm>
            <a:off x="6119735" y="3500114"/>
            <a:ext cx="5438931" cy="2661630"/>
            <a:chOff x="6119735" y="3500114"/>
            <a:chExt cx="5438931" cy="2661630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BD4FE330-3B79-431C-9519-3B42BEFF3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735" y="3500114"/>
              <a:ext cx="5438931" cy="264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D8B7EC-45AE-472A-A988-551E13B19D7F}"/>
                </a:ext>
              </a:extLst>
            </p:cNvPr>
            <p:cNvSpPr txBox="1"/>
            <p:nvPr/>
          </p:nvSpPr>
          <p:spPr>
            <a:xfrm>
              <a:off x="6179694" y="5930912"/>
              <a:ext cx="522782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출처</a:t>
              </a:r>
              <a:r>
                <a:rPr lang="en-US" altLang="ko-KR" sz="900" dirty="0">
                  <a:latin typeface="+mn-ea"/>
                </a:rPr>
                <a:t>: https://www.mediatek.com/products/smartphones/mt6750</a:t>
              </a:r>
              <a:endParaRPr lang="ko-KR" altLang="en-US" sz="9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07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cs typeface="lato"/>
              </a:rPr>
              <a:t>NeuroPilot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Tensorflow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Lite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중심으로 구현되었다</a:t>
            </a:r>
            <a:r>
              <a:rPr lang="en-US" altLang="ko-KR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NeuroPilot</a:t>
            </a:r>
            <a:r>
              <a:rPr lang="en-US" altLang="ko-KR" dirty="0">
                <a:latin typeface="+mn-ea"/>
                <a:ea typeface="+mn-ea"/>
                <a:cs typeface="lato"/>
              </a:rPr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10775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도입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하드웨어 가속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딥러닝 모바일 프레임워크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AI Benchmark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벤치마크 결과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고찰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결론</a:t>
            </a:r>
            <a:endParaRPr lang="en-US" altLang="ko-KR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01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SoC(System – on – Chip)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기술의 발전으로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안드로이드 기기의 성능이 지난 몇 년간 상당히 상승했다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그러나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안드로이드 기기에서 머신 러닝 기반의 어플리케이션을 사용하는 데에는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계산 오버헤드와 상당한 배터리 소모라는 문제점이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이를 해결하기 위해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GPU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혹은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DSP(Digital Signal Processor)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통한 하드웨어 가속으로 머신 러닝을 안드로이드에서 사용하려는 많은 시도가 있었다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lato"/>
                <a:cs typeface="lato"/>
              </a:rPr>
              <a:t>도입</a:t>
            </a:r>
            <a:endParaRPr lang="en-US" altLang="ko-KR" dirty="0"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2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머신 러닝을 위해 일부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제조업체에서는 별도의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SDK(Software Development Kit)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제작했다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2016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Qualcomm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SNPE(Snapdragon Neural Processing Engine)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HiSilicon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의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HiAI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2017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MediaTek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의 </a:t>
            </a:r>
            <a:r>
              <a:rPr lang="en-US" altLang="ko-KR" dirty="0" err="1">
                <a:solidFill>
                  <a:srgbClr val="3B3B3B"/>
                </a:solidFill>
                <a:cs typeface="lato"/>
              </a:rPr>
              <a:t>NeuroPilot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해당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SDK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들은 각각의 제조사에 상응하는 칩셋에서만 사용 가능하다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이는 개발자들이 </a:t>
            </a:r>
            <a:r>
              <a:rPr lang="ko-KR" altLang="en-US" dirty="0">
                <a:solidFill>
                  <a:srgbClr val="FF0000"/>
                </a:solidFill>
                <a:cs typeface="lato"/>
              </a:rPr>
              <a:t>여러 버전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을 만들거나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FF0000"/>
                </a:solidFill>
                <a:cs typeface="lato"/>
              </a:rPr>
              <a:t>일부 칩셋 환경을 포기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하기를 강요한다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/>
                <a:ea typeface="lato"/>
                <a:cs typeface="lato"/>
              </a:rPr>
              <a:t>머신 러닝을 위한 </a:t>
            </a:r>
            <a:r>
              <a:rPr lang="en-US" altLang="ko-KR" dirty="0">
                <a:latin typeface="lato"/>
                <a:ea typeface="lato"/>
                <a:cs typeface="lato"/>
              </a:rPr>
              <a:t>SDK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NNAPI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의 개발로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이런 상황이 해결되었다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이는 가장 적합한 하드웨어에서 태스크 실행의 스케줄링과 레이어간 통신을 담당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ato"/>
                <a:ea typeface="lato"/>
                <a:cs typeface="lato"/>
              </a:rPr>
              <a:t>Android NNAPI(Neural Network API)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43F8DE-6460-4BCB-9014-86182F776106}"/>
              </a:ext>
            </a:extLst>
          </p:cNvPr>
          <p:cNvSpPr/>
          <p:nvPr/>
        </p:nvSpPr>
        <p:spPr>
          <a:xfrm>
            <a:off x="3197901" y="3425632"/>
            <a:ext cx="5796198" cy="613531"/>
          </a:xfrm>
          <a:prstGeom prst="roundRect">
            <a:avLst/>
          </a:prstGeom>
          <a:solidFill>
            <a:srgbClr val="FF9B9B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NNAPI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7B446E4-BE8F-411F-9FAA-131FBD2AF5F2}"/>
              </a:ext>
            </a:extLst>
          </p:cNvPr>
          <p:cNvSpPr/>
          <p:nvPr/>
        </p:nvSpPr>
        <p:spPr>
          <a:xfrm>
            <a:off x="3197901" y="2410328"/>
            <a:ext cx="5796198" cy="61353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머신 러닝 프레임워크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E46012-5407-46E1-9D74-2B29CD78D1F4}"/>
              </a:ext>
            </a:extLst>
          </p:cNvPr>
          <p:cNvSpPr/>
          <p:nvPr/>
        </p:nvSpPr>
        <p:spPr>
          <a:xfrm>
            <a:off x="3197901" y="4440936"/>
            <a:ext cx="5796198" cy="61353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</a:rPr>
              <a:t>SoC </a:t>
            </a:r>
            <a:r>
              <a:rPr lang="ko-KR" altLang="en-US" sz="3000" dirty="0">
                <a:solidFill>
                  <a:schemeClr val="tx1"/>
                </a:solidFill>
              </a:rPr>
              <a:t>드라이버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C2E384-150E-47A4-8D58-F3582264B409}"/>
              </a:ext>
            </a:extLst>
          </p:cNvPr>
          <p:cNvSpPr/>
          <p:nvPr/>
        </p:nvSpPr>
        <p:spPr>
          <a:xfrm>
            <a:off x="3197901" y="5459609"/>
            <a:ext cx="5796198" cy="61353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하드웨어 가속 자원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5B765E-6233-4278-A10F-6516CB02EB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5054467"/>
            <a:ext cx="0" cy="405142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63B360-A545-426F-AE81-46943EBC4B7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4039163"/>
            <a:ext cx="0" cy="401773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BA8631-68B7-459A-8CCA-BC9D9CB2B94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096000" y="3023859"/>
            <a:ext cx="0" cy="401773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8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수많은 모바일 기기의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GPU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관련 벤치마킹 테스트는 이미 존재한다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하지만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연산의 가속 및 속도 측정은 존재하지 않는다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따라서 안드로이드 환경에서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성능을 테스트 하기 위해 고안된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Benchmark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제시한다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칩셋 제조사들의 주요 기기와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인기있는 모바일 머신 러닝 프레임워크를 소개하고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약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10,000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종류의 스마트폰과 태블릿에 대해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Benchmark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결과에 대해 제시한다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ato"/>
                <a:ea typeface="lato"/>
                <a:cs typeface="lato"/>
              </a:rPr>
              <a:t>AI </a:t>
            </a:r>
            <a:r>
              <a:rPr lang="ko-KR" altLang="en-US" dirty="0">
                <a:latin typeface="lato"/>
                <a:ea typeface="lato"/>
                <a:cs typeface="lato"/>
              </a:rPr>
              <a:t>벤치마크 </a:t>
            </a:r>
            <a:endParaRPr lang="en-US" altLang="ko-KR" dirty="0"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57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B1B1B1"/>
                </a:solidFill>
                <a:ea typeface="+mn-lt"/>
                <a:cs typeface="+mn-lt"/>
              </a:rPr>
              <a:t>도입</a:t>
            </a:r>
            <a:endParaRPr lang="en-US" altLang="ko-KR" dirty="0">
              <a:solidFill>
                <a:srgbClr val="B1B1B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하드웨어 가속</a:t>
            </a:r>
            <a:endParaRPr lang="en-US" altLang="ko-KR" dirty="0">
              <a:solidFill>
                <a:schemeClr val="tx2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딥러닝 모바일 프레임워크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AI Benchmark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벤치마크 결과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고찰</a:t>
            </a:r>
            <a:endParaRPr lang="en-US" altLang="ko-KR" dirty="0">
              <a:solidFill>
                <a:schemeClr val="tx1">
                  <a:lumMod val="40000"/>
                  <a:lumOff val="60000"/>
                </a:schemeClr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1">
                    <a:lumMod val="40000"/>
                    <a:lumOff val="60000"/>
                  </a:schemeClr>
                </a:solidFill>
                <a:cs typeface="lato"/>
              </a:rPr>
              <a:t>결론</a:t>
            </a:r>
            <a:endParaRPr lang="en-US" altLang="ko-KR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3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1990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년도 초에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DSP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휴대전화에 등장했고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음성 코딩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압축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무선 신호 처리 등에 사용되었다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후에 비디오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이미지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음성 처리를 위한 통합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DSP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가 널리 사용되었다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최근에는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NPU(Neural Processing Unit),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전용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코어 등으로 보완되어 휴대전화에서도 머신 러닝을 사용할 수 있게 되었다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하드웨어 가속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3352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Qualcomm(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이하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)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1985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년에 설립된 미국의 반도체 및 무선통신 회사이다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</a:t>
            </a:r>
          </a:p>
          <a:p>
            <a:pPr>
              <a:buFont typeface="Wingdings"/>
              <a:buChar char="§"/>
            </a:pPr>
            <a:r>
              <a:rPr lang="ko-KR" altLang="en-US" dirty="0" err="1">
                <a:solidFill>
                  <a:srgbClr val="3B3B3B"/>
                </a:solidFill>
                <a:cs typeface="lato"/>
              </a:rPr>
              <a:t>퀄컴의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 Snapdragon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는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CPU, GPU, DSP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포함하고 있고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이는 많은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AI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알고리즘을 수행하기에 적합하다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스마트폰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SoC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시장의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55%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차지하고 있다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.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Qualcomm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2BAF72-BB51-4DDD-8F08-41E2C8A06A03}"/>
              </a:ext>
            </a:extLst>
          </p:cNvPr>
          <p:cNvGrpSpPr/>
          <p:nvPr/>
        </p:nvGrpSpPr>
        <p:grpSpPr>
          <a:xfrm>
            <a:off x="1549645" y="4033168"/>
            <a:ext cx="3724275" cy="1290464"/>
            <a:chOff x="8011384" y="4755864"/>
            <a:chExt cx="3724275" cy="1290464"/>
          </a:xfrm>
        </p:grpSpPr>
        <p:pic>
          <p:nvPicPr>
            <p:cNvPr id="1026" name="Picture 2" descr="퀄컴 로고">
              <a:extLst>
                <a:ext uri="{FF2B5EF4-FFF2-40B4-BE49-F238E27FC236}">
                  <a16:creationId xmlns:a16="http://schemas.microsoft.com/office/drawing/2014/main" id="{DF1A3295-A3A3-414A-878D-988335FF6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384" y="4755864"/>
              <a:ext cx="372427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F2C063-C104-41BB-ADB5-F44455D6B7C1}"/>
                </a:ext>
              </a:extLst>
            </p:cNvPr>
            <p:cNvSpPr txBox="1"/>
            <p:nvPr/>
          </p:nvSpPr>
          <p:spPr>
            <a:xfrm>
              <a:off x="8011384" y="5815496"/>
              <a:ext cx="346772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https://www.qualcomm.com/company/about</a:t>
              </a:r>
              <a:endParaRPr lang="ko-KR" altLang="en-US" sz="9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0F75B1E-91B7-4357-9286-D1E6AA299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569" y="3215390"/>
            <a:ext cx="3204786" cy="309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와이드스크린</PresentationFormat>
  <Paragraphs>92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lato</vt:lpstr>
      <vt:lpstr>lato</vt:lpstr>
      <vt:lpstr>Arial</vt:lpstr>
      <vt:lpstr>Wingdings</vt:lpstr>
      <vt:lpstr>맑은 고딕</vt:lpstr>
      <vt:lpstr>Office 테마</vt:lpstr>
      <vt:lpstr>PowerPoint 프레젠테이션</vt:lpstr>
      <vt:lpstr>Contents</vt:lpstr>
      <vt:lpstr>도입</vt:lpstr>
      <vt:lpstr>머신 러닝을 위한 SDK </vt:lpstr>
      <vt:lpstr>Android NNAPI(Neural Network API)</vt:lpstr>
      <vt:lpstr>AI 벤치마크 </vt:lpstr>
      <vt:lpstr>Contents</vt:lpstr>
      <vt:lpstr>하드웨어 가속</vt:lpstr>
      <vt:lpstr>Qualcomm </vt:lpstr>
      <vt:lpstr>SNPE(Snapdragon Neural Processing Engine)</vt:lpstr>
      <vt:lpstr>HiSilicon</vt:lpstr>
      <vt:lpstr>HiAI</vt:lpstr>
      <vt:lpstr>MediaTek</vt:lpstr>
      <vt:lpstr>NeuroPilot SDK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2021-11-29T11:12:44Z</dcterms:modified>
</cp:coreProperties>
</file>