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0" r:id="rId8"/>
    <p:sldId id="262" r:id="rId9"/>
    <p:sldId id="261" r:id="rId10"/>
    <p:sldId id="258" r:id="rId11"/>
    <p:sldId id="274" r:id="rId12"/>
    <p:sldId id="278" r:id="rId13"/>
    <p:sldId id="275" r:id="rId14"/>
    <p:sldId id="277" r:id="rId15"/>
    <p:sldId id="279" r:id="rId16"/>
    <p:sldId id="280" r:id="rId17"/>
    <p:sldId id="282" r:id="rId18"/>
    <p:sldId id="283" r:id="rId19"/>
  </p:sldIdLst>
  <p:sldSz cx="12192000" cy="6858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Delta Lake Guide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625754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Reduce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기존의 </a:t>
            </a:r>
            <a:r>
              <a:rPr lang="ko-KR" altLang="en-US" dirty="0" err="1">
                <a:ea typeface="+mn-lt"/>
                <a:cs typeface="+mn-lt"/>
              </a:rPr>
              <a:t>Hadoop</a:t>
            </a:r>
            <a:r>
              <a:rPr lang="ko-KR" altLang="en-US" dirty="0">
                <a:ea typeface="+mn-lt"/>
                <a:cs typeface="+mn-lt"/>
              </a:rPr>
              <a:t> 에서 데이터를 병렬 처리를 통해 연산 및 재사용 하는 방법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I/O</a:t>
            </a:r>
            <a:r>
              <a:rPr lang="ko-KR" altLang="en-US" dirty="0">
                <a:ea typeface="+mn-lt"/>
                <a:cs typeface="+mn-lt"/>
              </a:rPr>
              <a:t>로 인한 오버헤드 존재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15" y="3290582"/>
            <a:ext cx="1424730" cy="1424730"/>
          </a:xfrm>
          <a:prstGeom prst="rect">
            <a:avLst/>
          </a:prstGeom>
        </p:spPr>
      </p:pic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B91BCFA8-F594-687C-0D1D-C268E09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54" y="3290582"/>
            <a:ext cx="1424730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244678" y="4715312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918C1-7E16-14BE-911D-610405B94312}"/>
              </a:ext>
            </a:extLst>
          </p:cNvPr>
          <p:cNvSpPr txBox="1"/>
          <p:nvPr/>
        </p:nvSpPr>
        <p:spPr>
          <a:xfrm>
            <a:off x="462781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294" y="3290582"/>
            <a:ext cx="1424730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9010958" y="4715312"/>
            <a:ext cx="182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Calculated Data</a:t>
            </a:r>
          </a:p>
          <a:p>
            <a:pPr algn="ctr"/>
            <a:r>
              <a:rPr lang="en-US" altLang="ko-KR" b="1" i="1" dirty="0"/>
              <a:t>(on Disk)</a:t>
            </a:r>
            <a:endParaRPr lang="ko-KR" altLang="en-US" b="1" i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844780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844780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844780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7227919" y="2594097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7227919" y="3789345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7227919" y="4984593"/>
            <a:ext cx="1001036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6253884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253884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6253884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8228955" y="2908685"/>
            <a:ext cx="983339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8228955" y="4002947"/>
            <a:ext cx="983339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8228955" y="4002947"/>
            <a:ext cx="983339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870745" y="2908685"/>
            <a:ext cx="974035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870745" y="4002947"/>
            <a:ext cx="974035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870745" y="4002947"/>
            <a:ext cx="974035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845816" y="2908685"/>
            <a:ext cx="983338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845816" y="4002947"/>
            <a:ext cx="983338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3845816" y="4002947"/>
            <a:ext cx="983338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686580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D05F9B-32CC-1D83-FBAB-B23378DD3177}"/>
              </a:ext>
            </a:extLst>
          </p:cNvPr>
          <p:cNvSpPr txBox="1"/>
          <p:nvPr/>
        </p:nvSpPr>
        <p:spPr>
          <a:xfrm>
            <a:off x="6018995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F7E5E9-A460-34A4-67B9-FC1C40DDD25C}"/>
              </a:ext>
            </a:extLst>
          </p:cNvPr>
          <p:cNvSpPr txBox="1"/>
          <p:nvPr/>
        </p:nvSpPr>
        <p:spPr>
          <a:xfrm>
            <a:off x="4271184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8679917" y="3027739"/>
            <a:ext cx="78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4B3FD1E-19ED-51D7-218B-ED5A7FB59067}"/>
              </a:ext>
            </a:extLst>
          </p:cNvPr>
          <p:cNvSpPr/>
          <p:nvPr/>
        </p:nvSpPr>
        <p:spPr>
          <a:xfrm>
            <a:off x="1115714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CE9F2BB-FEFA-F179-3A1D-9A730A0E0C27}"/>
              </a:ext>
            </a:extLst>
          </p:cNvPr>
          <p:cNvSpPr/>
          <p:nvPr/>
        </p:nvSpPr>
        <p:spPr>
          <a:xfrm>
            <a:off x="11358477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6C58BBC-F86E-88C5-8429-62B7C7C44FD4}"/>
              </a:ext>
            </a:extLst>
          </p:cNvPr>
          <p:cNvSpPr/>
          <p:nvPr/>
        </p:nvSpPr>
        <p:spPr>
          <a:xfrm>
            <a:off x="11559812" y="4002947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7013189" y="2248250"/>
            <a:ext cx="1451724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443783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6825350" y="5884039"/>
            <a:ext cx="18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2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1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A13E390-8E2B-3573-5AE6-8FF1A9789FF1}"/>
              </a:ext>
            </a:extLst>
          </p:cNvPr>
          <p:cNvSpPr/>
          <p:nvPr/>
        </p:nvSpPr>
        <p:spPr>
          <a:xfrm>
            <a:off x="2195456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8A49D-DB9C-80B5-ECD2-0970308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ea typeface="+mn-lt"/>
                <a:cs typeface="+mn-lt"/>
              </a:rPr>
              <a:t>Resilient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altLang="ko-KR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45EB9-F679-E07A-7DC3-B7E1B5AE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메모리를 </a:t>
            </a:r>
            <a:r>
              <a:rPr lang="ko-KR" altLang="en-US" dirty="0" err="1">
                <a:cs typeface="lato"/>
              </a:rPr>
              <a:t>Read</a:t>
            </a:r>
            <a:r>
              <a:rPr lang="en-US" altLang="ko-KR" dirty="0">
                <a:cs typeface="lato"/>
              </a:rPr>
              <a:t>-</a:t>
            </a:r>
            <a:r>
              <a:rPr lang="ko-KR" altLang="en-US" dirty="0" err="1">
                <a:cs typeface="lato"/>
              </a:rPr>
              <a:t>Only로</a:t>
            </a:r>
            <a:r>
              <a:rPr lang="ko-KR" altLang="en-US" dirty="0">
                <a:cs typeface="lato"/>
              </a:rPr>
              <a:t> 사용하는 방식을 통해 </a:t>
            </a:r>
            <a:r>
              <a:rPr lang="en-US" altLang="ko-KR" dirty="0">
                <a:cs typeface="lato"/>
              </a:rPr>
              <a:t>fault-tolerant</a:t>
            </a:r>
            <a:r>
              <a:rPr lang="ko-KR" altLang="en-US" dirty="0">
                <a:cs typeface="lato"/>
              </a:rPr>
              <a:t> 달성 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Immutable</a:t>
            </a:r>
          </a:p>
          <a:p>
            <a:pPr lvl="1"/>
            <a:r>
              <a:rPr lang="en-US" altLang="ko-KR" dirty="0">
                <a:cs typeface="lato"/>
              </a:rPr>
              <a:t>Lineage(</a:t>
            </a:r>
            <a:r>
              <a:rPr lang="ko-KR" altLang="en-US" dirty="0">
                <a:cs typeface="lato"/>
              </a:rPr>
              <a:t>계보</a:t>
            </a:r>
            <a:r>
              <a:rPr lang="en-US" altLang="ko-KR" dirty="0">
                <a:cs typeface="lato"/>
              </a:rPr>
              <a:t>)</a:t>
            </a:r>
            <a:r>
              <a:rPr lang="ko-KR" altLang="en-US" dirty="0">
                <a:cs typeface="lato"/>
              </a:rPr>
              <a:t>를 통해 오류 복구 가능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E1AD-3D51-7784-3B4B-004E6576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래픽 8" descr="데이터베이스 단색으로 채워진">
            <a:extLst>
              <a:ext uri="{FF2B5EF4-FFF2-40B4-BE49-F238E27FC236}">
                <a16:creationId xmlns:a16="http://schemas.microsoft.com/office/drawing/2014/main" id="{BF143706-732F-E5F8-E06A-88814D8A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83" y="3568182"/>
            <a:ext cx="1257808" cy="1424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022A8-68A5-E3A5-640C-28300A3D3CB4}"/>
              </a:ext>
            </a:extLst>
          </p:cNvPr>
          <p:cNvSpPr txBox="1"/>
          <p:nvPr/>
        </p:nvSpPr>
        <p:spPr>
          <a:xfrm>
            <a:off x="135435" y="4992912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Data on Disk</a:t>
            </a:r>
            <a:endParaRPr lang="ko-KR" altLang="en-US" b="1" i="1" dirty="0"/>
          </a:p>
        </p:txBody>
      </p:sp>
      <p:pic>
        <p:nvPicPr>
          <p:cNvPr id="21" name="그래픽 20" descr="데이터베이스 단색으로 채워진">
            <a:extLst>
              <a:ext uri="{FF2B5EF4-FFF2-40B4-BE49-F238E27FC236}">
                <a16:creationId xmlns:a16="http://schemas.microsoft.com/office/drawing/2014/main" id="{8C63B8CB-0414-4D0F-D22B-50817364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229" y="3568182"/>
            <a:ext cx="1257808" cy="142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F28E5D-72F4-AE53-69A2-24AACCA090BA}"/>
              </a:ext>
            </a:extLst>
          </p:cNvPr>
          <p:cNvSpPr txBox="1"/>
          <p:nvPr/>
        </p:nvSpPr>
        <p:spPr>
          <a:xfrm>
            <a:off x="10789444" y="4992912"/>
            <a:ext cx="12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Output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65FBBE-DF13-077D-344A-8A58F9A200F5}"/>
              </a:ext>
            </a:extLst>
          </p:cNvPr>
          <p:cNvSpPr/>
          <p:nvPr/>
        </p:nvSpPr>
        <p:spPr>
          <a:xfrm>
            <a:off x="2388081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AEF30C-1868-0C97-B4AB-AD25F5C4EFD6}"/>
              </a:ext>
            </a:extLst>
          </p:cNvPr>
          <p:cNvSpPr/>
          <p:nvPr/>
        </p:nvSpPr>
        <p:spPr>
          <a:xfrm>
            <a:off x="2388081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56DF3C9-45E8-970A-707B-3601C601DC55}"/>
              </a:ext>
            </a:extLst>
          </p:cNvPr>
          <p:cNvSpPr/>
          <p:nvPr/>
        </p:nvSpPr>
        <p:spPr>
          <a:xfrm>
            <a:off x="2388081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3F32747-609D-6E63-65D0-26E99977F1AC}"/>
              </a:ext>
            </a:extLst>
          </p:cNvPr>
          <p:cNvSpPr/>
          <p:nvPr/>
        </p:nvSpPr>
        <p:spPr>
          <a:xfrm>
            <a:off x="8789034" y="2871697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MR1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1561E1-CE5C-E17A-900C-0DE9C3B28ED2}"/>
              </a:ext>
            </a:extLst>
          </p:cNvPr>
          <p:cNvSpPr/>
          <p:nvPr/>
        </p:nvSpPr>
        <p:spPr>
          <a:xfrm>
            <a:off x="8789034" y="4066945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MR2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AE9F21-C8EF-0C06-CBBA-6826B7EF2E51}"/>
              </a:ext>
            </a:extLst>
          </p:cNvPr>
          <p:cNvSpPr/>
          <p:nvPr/>
        </p:nvSpPr>
        <p:spPr>
          <a:xfrm>
            <a:off x="8789034" y="5262193"/>
            <a:ext cx="883754" cy="629175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MR3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8D01FE-9CA4-4328-652D-2AFDC8FD7C5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9672788" y="3186285"/>
            <a:ext cx="1125441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9BB828-6DC1-4CF3-0F6A-03FB06695E9E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 flipV="1">
            <a:off x="9672788" y="4280547"/>
            <a:ext cx="1125441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A6BDAE-9E09-9C62-BD9E-A1922C34F60C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9672788" y="4280547"/>
            <a:ext cx="1125441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8DB189-D235-E60A-D2DE-74D889E76325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1570991" y="3186285"/>
            <a:ext cx="817090" cy="10942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199B1-8163-C656-D5FB-6CD43A3B5935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70991" y="4280547"/>
            <a:ext cx="817090" cy="1009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0BF0BA-F2A1-4C9F-A89B-5017EDB5A2B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570991" y="4280547"/>
            <a:ext cx="817090" cy="1296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E35E98-04D5-A2F1-4C17-3D942FEEA62B}"/>
              </a:ext>
            </a:extLst>
          </p:cNvPr>
          <p:cNvSpPr txBox="1"/>
          <p:nvPr/>
        </p:nvSpPr>
        <p:spPr>
          <a:xfrm>
            <a:off x="1329203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read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5A8704-E03F-822F-77CF-20197B0FAD67}"/>
              </a:ext>
            </a:extLst>
          </p:cNvPr>
          <p:cNvSpPr txBox="1"/>
          <p:nvPr/>
        </p:nvSpPr>
        <p:spPr>
          <a:xfrm>
            <a:off x="10228391" y="3305339"/>
            <a:ext cx="69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HDFS</a:t>
            </a:r>
          </a:p>
          <a:p>
            <a:pPr algn="ctr"/>
            <a:r>
              <a:rPr lang="en-US" altLang="ko-KR" sz="1400" b="1" i="1" dirty="0">
                <a:solidFill>
                  <a:srgbClr val="C00000"/>
                </a:solidFill>
              </a:rPr>
              <a:t>write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2412EF5-9F41-8AA1-6A62-F0FDB69F2026}"/>
              </a:ext>
            </a:extLst>
          </p:cNvPr>
          <p:cNvSpPr/>
          <p:nvPr/>
        </p:nvSpPr>
        <p:spPr>
          <a:xfrm>
            <a:off x="8600705" y="2525850"/>
            <a:ext cx="1281640" cy="368266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A11CF4-AE0C-6779-1185-97C468CD65C3}"/>
              </a:ext>
            </a:extLst>
          </p:cNvPr>
          <p:cNvSpPr txBox="1"/>
          <p:nvPr/>
        </p:nvSpPr>
        <p:spPr>
          <a:xfrm>
            <a:off x="2035493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1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954DB-6B97-699A-3283-F0734D539091}"/>
              </a:ext>
            </a:extLst>
          </p:cNvPr>
          <p:cNvSpPr txBox="1"/>
          <p:nvPr/>
        </p:nvSpPr>
        <p:spPr>
          <a:xfrm>
            <a:off x="8434874" y="616163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  n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B004B0B-E4C8-0A03-0B9B-C9C756488227}"/>
              </a:ext>
            </a:extLst>
          </p:cNvPr>
          <p:cNvGrpSpPr/>
          <p:nvPr/>
        </p:nvGrpSpPr>
        <p:grpSpPr>
          <a:xfrm>
            <a:off x="4011707" y="4037952"/>
            <a:ext cx="1520725" cy="586176"/>
            <a:chOff x="4764160" y="3186285"/>
            <a:chExt cx="2431509" cy="9372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31B236-C556-3ECB-214D-3AF92C8BB9F6}"/>
                </a:ext>
              </a:extLst>
            </p:cNvPr>
            <p:cNvGrpSpPr/>
            <p:nvPr/>
          </p:nvGrpSpPr>
          <p:grpSpPr>
            <a:xfrm>
              <a:off x="4764160" y="3186285"/>
              <a:ext cx="2431509" cy="937245"/>
              <a:chOff x="4764160" y="3186285"/>
              <a:chExt cx="2431509" cy="9372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2DE0208-1F4B-30A5-B235-2E6FB48608DB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31509" cy="937245"/>
                <a:chOff x="4792153" y="3186285"/>
                <a:chExt cx="2431509" cy="937245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9C264CB-7115-1DA7-21BF-7A5EBFFC5AF6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29121736-EAB0-4B06-A811-4F147127D750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2C9C860-7F6C-C0A6-C2C7-0192397CEB8A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E369CDC-BB38-6F8A-CF47-E15E98EA4857}"/>
                    </a:ext>
                  </a:extLst>
                </p:cNvPr>
                <p:cNvSpPr/>
                <p:nvPr/>
              </p:nvSpPr>
              <p:spPr>
                <a:xfrm>
                  <a:off x="703582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FCE5B36-FB6F-112D-BFCC-76F1BF72291C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7DB48B23-ED1D-FF26-6612-BA36D4180D44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6274DED-FD56-F567-AC08-5E86E45A6B83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FF26CEF-5463-84E7-71BE-D9EB79205563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C3A40DE-EDB1-8CE5-9E78-94E53A84991B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09E28A7-18E0-0639-4CDB-B65D678B5153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C474EC4-5050-F01F-4BD7-58E8BEB45116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37D1BC-B296-C96B-A258-1433670E7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B11FC0-EBA6-7D35-4B30-D952D3F490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12B34A7-BEAD-4135-785E-1CBA7BA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5AB478E-8F7F-3A70-5E4F-9091CE18AF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09D9AE6-F0C2-E192-D1AE-F70D36A9D327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0250A31-4FB2-5725-DF6B-6C9405D600F0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8BAF1F0-5D56-155E-9389-B08169C8EAB1}"/>
              </a:ext>
            </a:extLst>
          </p:cNvPr>
          <p:cNvGrpSpPr/>
          <p:nvPr/>
        </p:nvGrpSpPr>
        <p:grpSpPr>
          <a:xfrm>
            <a:off x="6243998" y="4037952"/>
            <a:ext cx="1513278" cy="586176"/>
            <a:chOff x="4764160" y="3186285"/>
            <a:chExt cx="2419603" cy="93724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3389E95-C37E-451F-2D6D-A2FE7C7AA2C5}"/>
                </a:ext>
              </a:extLst>
            </p:cNvPr>
            <p:cNvGrpSpPr/>
            <p:nvPr/>
          </p:nvGrpSpPr>
          <p:grpSpPr>
            <a:xfrm>
              <a:off x="4764160" y="3186285"/>
              <a:ext cx="2419603" cy="937245"/>
              <a:chOff x="4764160" y="3186285"/>
              <a:chExt cx="2419603" cy="937245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AB5CDDC-57E4-2858-BBDB-57829931BCAF}"/>
                  </a:ext>
                </a:extLst>
              </p:cNvPr>
              <p:cNvGrpSpPr/>
              <p:nvPr/>
            </p:nvGrpSpPr>
            <p:grpSpPr>
              <a:xfrm>
                <a:off x="4764160" y="3186285"/>
                <a:ext cx="2419603" cy="937245"/>
                <a:chOff x="4792153" y="3186285"/>
                <a:chExt cx="2419603" cy="937245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F9E8BC9-8F71-C7E2-7253-CE5D70647154}"/>
                    </a:ext>
                  </a:extLst>
                </p:cNvPr>
                <p:cNvSpPr/>
                <p:nvPr/>
              </p:nvSpPr>
              <p:spPr>
                <a:xfrm>
                  <a:off x="5001208" y="3186285"/>
                  <a:ext cx="1989126" cy="642273"/>
                </a:xfrm>
                <a:prstGeom prst="rect">
                  <a:avLst/>
                </a:prstGeom>
                <a:solidFill>
                  <a:srgbClr val="2A8661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21BFD9AD-44B7-7C7C-4912-25F81AFB9AF9}"/>
                    </a:ext>
                  </a:extLst>
                </p:cNvPr>
                <p:cNvSpPr/>
                <p:nvPr/>
              </p:nvSpPr>
              <p:spPr>
                <a:xfrm>
                  <a:off x="6903625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6497326-D58C-BA2D-858F-615716AC04E7}"/>
                    </a:ext>
                  </a:extLst>
                </p:cNvPr>
                <p:cNvSpPr/>
                <p:nvPr/>
              </p:nvSpPr>
              <p:spPr>
                <a:xfrm>
                  <a:off x="4896273" y="3522853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0FE794BE-97E3-7D6C-C899-0A410FA5B73C}"/>
                    </a:ext>
                  </a:extLst>
                </p:cNvPr>
                <p:cNvSpPr/>
                <p:nvPr/>
              </p:nvSpPr>
              <p:spPr>
                <a:xfrm>
                  <a:off x="7023917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44EF2FCB-B8FB-7304-F4E3-95210F20BAB6}"/>
                    </a:ext>
                  </a:extLst>
                </p:cNvPr>
                <p:cNvSpPr/>
                <p:nvPr/>
              </p:nvSpPr>
              <p:spPr>
                <a:xfrm>
                  <a:off x="4792153" y="3401006"/>
                  <a:ext cx="18783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772C4D7-AD7F-0959-CEFF-01AB5BF558A6}"/>
                    </a:ext>
                  </a:extLst>
                </p:cNvPr>
                <p:cNvSpPr/>
                <p:nvPr/>
              </p:nvSpPr>
              <p:spPr>
                <a:xfrm>
                  <a:off x="5864724" y="3763768"/>
                  <a:ext cx="181398" cy="18139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FA36D87-E99B-4142-BDCA-3CC5CF7F2E67}"/>
                    </a:ext>
                  </a:extLst>
                </p:cNvPr>
                <p:cNvSpPr/>
                <p:nvPr/>
              </p:nvSpPr>
              <p:spPr>
                <a:xfrm rot="16200000">
                  <a:off x="5729594" y="3761146"/>
                  <a:ext cx="264249" cy="460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BB8FFDE4-C057-7B7F-C758-6C92A0E566D6}"/>
                  </a:ext>
                </a:extLst>
              </p:cNvPr>
              <p:cNvSpPr/>
              <p:nvPr/>
            </p:nvSpPr>
            <p:spPr>
              <a:xfrm>
                <a:off x="5159584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7350134B-0199-B1A8-BB09-835D85EDF486}"/>
                  </a:ext>
                </a:extLst>
              </p:cNvPr>
              <p:cNvSpPr/>
              <p:nvPr/>
            </p:nvSpPr>
            <p:spPr>
              <a:xfrm>
                <a:off x="6100892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CEA3B6E-8A85-976D-4B05-3B6F067A8BD7}"/>
                  </a:ext>
                </a:extLst>
              </p:cNvPr>
              <p:cNvSpPr/>
              <p:nvPr/>
            </p:nvSpPr>
            <p:spPr>
              <a:xfrm>
                <a:off x="6455630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A4BDEB4-2249-665E-6932-C87B98DABFE2}"/>
                  </a:ext>
                </a:extLst>
              </p:cNvPr>
              <p:cNvSpPr/>
              <p:nvPr/>
            </p:nvSpPr>
            <p:spPr>
              <a:xfrm>
                <a:off x="5526208" y="3249352"/>
                <a:ext cx="279323" cy="398913"/>
              </a:xfrm>
              <a:prstGeom prst="roundRect">
                <a:avLst>
                  <a:gd name="adj" fmla="val 9986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A15FE89-CD42-45B4-4D34-E648F982A9A0}"/>
                </a:ext>
              </a:extLst>
            </p:cNvPr>
            <p:cNvCxnSpPr>
              <a:cxnSpLocks/>
            </p:cNvCxnSpPr>
            <p:nvPr/>
          </p:nvCxnSpPr>
          <p:spPr>
            <a:xfrm>
              <a:off x="5238384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EB87F60-7BCE-5B07-1FA4-191C0B452DA7}"/>
                </a:ext>
              </a:extLst>
            </p:cNvPr>
            <p:cNvCxnSpPr>
              <a:cxnSpLocks/>
            </p:cNvCxnSpPr>
            <p:nvPr/>
          </p:nvCxnSpPr>
          <p:spPr>
            <a:xfrm>
              <a:off x="5433487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75B3A06-6AB2-7588-1D4C-8068EE7B2315}"/>
                </a:ext>
              </a:extLst>
            </p:cNvPr>
            <p:cNvCxnSpPr>
              <a:cxnSpLocks/>
            </p:cNvCxnSpPr>
            <p:nvPr/>
          </p:nvCxnSpPr>
          <p:spPr>
            <a:xfrm>
              <a:off x="5644009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BB820D2-A389-BC6C-C5CB-032F5AAAEE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5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F8914E0-E3ED-6248-675C-A198329AB643}"/>
                </a:ext>
              </a:extLst>
            </p:cNvPr>
            <p:cNvCxnSpPr>
              <a:cxnSpLocks/>
            </p:cNvCxnSpPr>
            <p:nvPr/>
          </p:nvCxnSpPr>
          <p:spPr>
            <a:xfrm>
              <a:off x="6455630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81C4DF7-C0A3-9AEA-E9AC-E009D5026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13" y="3753917"/>
              <a:ext cx="0" cy="7200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4260F-E533-0B60-112E-888AAA7AFDC6}"/>
              </a:ext>
            </a:extLst>
          </p:cNvPr>
          <p:cNvSpPr txBox="1"/>
          <p:nvPr/>
        </p:nvSpPr>
        <p:spPr>
          <a:xfrm>
            <a:off x="3579783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D93498B-E488-BC8F-34F3-FA78554CAA5B}"/>
              </a:ext>
            </a:extLst>
          </p:cNvPr>
          <p:cNvSpPr/>
          <p:nvPr/>
        </p:nvSpPr>
        <p:spPr>
          <a:xfrm>
            <a:off x="5645078" y="3850042"/>
            <a:ext cx="429728" cy="98795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2D85F6-EACB-6120-5532-50FD4DE0731D}"/>
              </a:ext>
            </a:extLst>
          </p:cNvPr>
          <p:cNvSpPr txBox="1"/>
          <p:nvPr/>
        </p:nvSpPr>
        <p:spPr>
          <a:xfrm>
            <a:off x="5022427" y="4801579"/>
            <a:ext cx="16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accent3">
                    <a:lumMod val="75000"/>
                  </a:schemeClr>
                </a:solidFill>
              </a:rPr>
              <a:t>Iterations </a:t>
            </a:r>
            <a:endParaRPr lang="ko-KR" alt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31B7086-DE59-9A82-6CA6-F186133D5A86}"/>
              </a:ext>
            </a:extLst>
          </p:cNvPr>
          <p:cNvCxnSpPr>
            <a:cxnSpLocks/>
            <a:stCxn id="7" idx="1"/>
            <a:endCxn id="125" idx="1"/>
          </p:cNvCxnSpPr>
          <p:nvPr/>
        </p:nvCxnSpPr>
        <p:spPr>
          <a:xfrm>
            <a:off x="5414954" y="4316254"/>
            <a:ext cx="230124" cy="2776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183EC9-6538-119C-704F-DBD66B48A154}"/>
              </a:ext>
            </a:extLst>
          </p:cNvPr>
          <p:cNvCxnSpPr>
            <a:cxnSpLocks/>
            <a:stCxn id="116" idx="3"/>
            <a:endCxn id="27" idx="1"/>
          </p:cNvCxnSpPr>
          <p:nvPr/>
        </p:nvCxnSpPr>
        <p:spPr>
          <a:xfrm flipV="1">
            <a:off x="7757277" y="3186285"/>
            <a:ext cx="1031757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1C3EF-7A00-5985-EFDE-7158D4B71530}"/>
              </a:ext>
            </a:extLst>
          </p:cNvPr>
          <p:cNvCxnSpPr>
            <a:cxnSpLocks/>
            <a:stCxn id="116" idx="3"/>
            <a:endCxn id="28" idx="1"/>
          </p:cNvCxnSpPr>
          <p:nvPr/>
        </p:nvCxnSpPr>
        <p:spPr>
          <a:xfrm>
            <a:off x="7757277" y="4316254"/>
            <a:ext cx="1031757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4C768-316A-CCEE-7484-110622BAE012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>
            <a:off x="7757277" y="4316254"/>
            <a:ext cx="1031757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E15D78-7287-E09D-2AC6-DA2850F5520A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3271835" y="3186285"/>
            <a:ext cx="739872" cy="11299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5E4C66-506F-38E2-F378-9F75B3160EB3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3271835" y="4316254"/>
            <a:ext cx="739872" cy="652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6603D36-4799-B890-58E5-F82015FFBFC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271835" y="4316254"/>
            <a:ext cx="739872" cy="12605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2EB25-E699-E18F-EC44-E091F13CD2D4}"/>
              </a:ext>
            </a:extLst>
          </p:cNvPr>
          <p:cNvSpPr txBox="1"/>
          <p:nvPr/>
        </p:nvSpPr>
        <p:spPr>
          <a:xfrm>
            <a:off x="7404439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CDFCDDF-C752-3221-39C2-85C6CADA1DCA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>
          <a:xfrm flipV="1">
            <a:off x="6074806" y="4265065"/>
            <a:ext cx="250927" cy="789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9AEAB86-771C-FD80-D045-0CE152EC7230}"/>
              </a:ext>
            </a:extLst>
          </p:cNvPr>
          <p:cNvSpPr txBox="1"/>
          <p:nvPr/>
        </p:nvSpPr>
        <p:spPr>
          <a:xfrm>
            <a:off x="5039889" y="3566948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B12B36-3631-B4ED-3871-EEE056A82040}"/>
              </a:ext>
            </a:extLst>
          </p:cNvPr>
          <p:cNvSpPr txBox="1"/>
          <p:nvPr/>
        </p:nvSpPr>
        <p:spPr>
          <a:xfrm>
            <a:off x="5919785" y="3566949"/>
            <a:ext cx="693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endParaRPr lang="ko-KR" altLang="en-US" sz="1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CD048682-1690-CF2A-5C5F-914B9D941AC5}"/>
              </a:ext>
            </a:extLst>
          </p:cNvPr>
          <p:cNvSpPr/>
          <p:nvPr/>
        </p:nvSpPr>
        <p:spPr>
          <a:xfrm>
            <a:off x="678145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081B04E-6AAE-0F89-B125-E744A3602AC2}"/>
              </a:ext>
            </a:extLst>
          </p:cNvPr>
          <p:cNvSpPr/>
          <p:nvPr/>
        </p:nvSpPr>
        <p:spPr>
          <a:xfrm>
            <a:off x="6982788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BAE69ED-62C3-53AC-0F38-C5116E43D912}"/>
              </a:ext>
            </a:extLst>
          </p:cNvPr>
          <p:cNvSpPr/>
          <p:nvPr/>
        </p:nvSpPr>
        <p:spPr>
          <a:xfrm>
            <a:off x="7184123" y="3684879"/>
            <a:ext cx="68725" cy="687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1748-5420-E358-B3E0-953E88FD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34B60-8145-5AC3-3331-6C49539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분산형 이벤트 스트리밍 플랫폼 </a:t>
            </a:r>
            <a:endParaRPr lang="en-US" altLang="ko-KR" dirty="0"/>
          </a:p>
          <a:p>
            <a:pPr lvl="1"/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Queue </a:t>
            </a:r>
          </a:p>
          <a:p>
            <a:pPr lvl="1"/>
            <a:r>
              <a:rPr lang="ko-KR" altLang="en-US" dirty="0"/>
              <a:t>대용량 실시간 처리에 특화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28E1F-5430-9624-0F8B-E0A1E276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A3EE97-F153-5BD6-67C5-72CC51FF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33355"/>
            <a:ext cx="6997561" cy="2661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040F8-6C52-E72E-E416-B3B523FA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81" y="2634022"/>
            <a:ext cx="4001734" cy="3060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2C1472-221C-B63C-7477-526260A0AD6C}"/>
              </a:ext>
            </a:extLst>
          </p:cNvPr>
          <p:cNvSpPr txBox="1"/>
          <p:nvPr/>
        </p:nvSpPr>
        <p:spPr>
          <a:xfrm>
            <a:off x="99525" y="5595979"/>
            <a:ext cx="61442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https://medium.com/@ruwansriw/welcome-to-kafka-96afcf9cb2e8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FCC292-0A98-DEE3-61C4-3705A19A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4" y="3310443"/>
            <a:ext cx="1481952" cy="85379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DB2F48-AC34-4865-A22E-F89D5FF67F53}"/>
              </a:ext>
            </a:extLst>
          </p:cNvPr>
          <p:cNvSpPr/>
          <p:nvPr/>
        </p:nvSpPr>
        <p:spPr>
          <a:xfrm>
            <a:off x="6822748" y="4067353"/>
            <a:ext cx="1408743" cy="38589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04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F5CCCFE-7CE6-4E49-A494-C458B25F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24" y="1582968"/>
            <a:ext cx="1481952" cy="853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E4236D-401C-D216-17D8-3FB7037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49FB-41D2-AD8E-7630-90BF2B50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r>
              <a:rPr lang="ko-KR" altLang="en-US" dirty="0"/>
              <a:t>의 동작 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D5CB9-1E72-5E24-1E97-716A1473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A40F9E-C694-94CA-BF14-13472C40A280}"/>
              </a:ext>
            </a:extLst>
          </p:cNvPr>
          <p:cNvSpPr/>
          <p:nvPr/>
        </p:nvSpPr>
        <p:spPr>
          <a:xfrm>
            <a:off x="5194184" y="2497728"/>
            <a:ext cx="1803633" cy="298483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3B8763-BF23-1A92-4499-32B65227AB70}"/>
              </a:ext>
            </a:extLst>
          </p:cNvPr>
          <p:cNvSpPr/>
          <p:nvPr/>
        </p:nvSpPr>
        <p:spPr>
          <a:xfrm>
            <a:off x="1262077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Producer</a:t>
            </a:r>
          </a:p>
          <a:p>
            <a:pPr algn="ctr"/>
            <a:r>
              <a:rPr lang="en-US" altLang="ko-KR" sz="2400" b="1" i="1" dirty="0"/>
              <a:t>(Source 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E166DF-47B1-EA22-0A72-7A41F6990AAA}"/>
              </a:ext>
            </a:extLst>
          </p:cNvPr>
          <p:cNvSpPr/>
          <p:nvPr/>
        </p:nvSpPr>
        <p:spPr>
          <a:xfrm>
            <a:off x="8715229" y="3212983"/>
            <a:ext cx="2214694" cy="1619076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/>
              <a:t>Consumer</a:t>
            </a:r>
          </a:p>
          <a:p>
            <a:pPr algn="ctr"/>
            <a:r>
              <a:rPr lang="en-US" altLang="ko-KR" sz="2400" b="1" i="1" dirty="0"/>
              <a:t>(Target</a:t>
            </a:r>
          </a:p>
          <a:p>
            <a:pPr algn="ctr"/>
            <a:r>
              <a:rPr lang="en-US" altLang="ko-KR" sz="2400" b="1" i="1" dirty="0"/>
              <a:t>Application)</a:t>
            </a:r>
            <a:endParaRPr lang="ko-KR" altLang="en-US" sz="2400" b="1" i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31AC7FD-7C6E-7D5E-850E-9AB2C09E40C1}"/>
              </a:ext>
            </a:extLst>
          </p:cNvPr>
          <p:cNvCxnSpPr/>
          <p:nvPr/>
        </p:nvCxnSpPr>
        <p:spPr>
          <a:xfrm>
            <a:off x="3723081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329C86-18D0-ECBA-1D4F-1DD426E64F50}"/>
              </a:ext>
            </a:extLst>
          </p:cNvPr>
          <p:cNvCxnSpPr/>
          <p:nvPr/>
        </p:nvCxnSpPr>
        <p:spPr>
          <a:xfrm>
            <a:off x="7244127" y="3990146"/>
            <a:ext cx="122479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2FBA810-DCAD-E3A4-ED92-24AE53416F8E}"/>
              </a:ext>
            </a:extLst>
          </p:cNvPr>
          <p:cNvSpPr/>
          <p:nvPr/>
        </p:nvSpPr>
        <p:spPr>
          <a:xfrm>
            <a:off x="5355024" y="2678185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0E75AD8-7440-E01F-5148-E6EDD67D2380}"/>
              </a:ext>
            </a:extLst>
          </p:cNvPr>
          <p:cNvSpPr/>
          <p:nvPr/>
        </p:nvSpPr>
        <p:spPr>
          <a:xfrm>
            <a:off x="5355024" y="3346103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D35B64-256C-EAE1-F3D0-A0862E22FE98}"/>
              </a:ext>
            </a:extLst>
          </p:cNvPr>
          <p:cNvSpPr/>
          <p:nvPr/>
        </p:nvSpPr>
        <p:spPr>
          <a:xfrm>
            <a:off x="5355024" y="4014021"/>
            <a:ext cx="1481952" cy="534798"/>
          </a:xfrm>
          <a:prstGeom prst="roundRect">
            <a:avLst>
              <a:gd name="adj" fmla="val 3235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Topic #3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ADACF-C3BB-4833-0E31-752DD34A92D4}"/>
              </a:ext>
            </a:extLst>
          </p:cNvPr>
          <p:cNvSpPr txBox="1"/>
          <p:nvPr/>
        </p:nvSpPr>
        <p:spPr>
          <a:xfrm>
            <a:off x="3957532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D31F1-1325-52C3-44B0-4F23643CF281}"/>
              </a:ext>
            </a:extLst>
          </p:cNvPr>
          <p:cNvSpPr txBox="1"/>
          <p:nvPr/>
        </p:nvSpPr>
        <p:spPr>
          <a:xfrm>
            <a:off x="7490436" y="3613502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4294B-DD96-6417-80C1-6ADD4276096D}"/>
              </a:ext>
            </a:extLst>
          </p:cNvPr>
          <p:cNvSpPr txBox="1"/>
          <p:nvPr/>
        </p:nvSpPr>
        <p:spPr>
          <a:xfrm>
            <a:off x="3654000" y="3346103"/>
            <a:ext cx="157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json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tsv</a:t>
            </a:r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etc...  </a:t>
            </a:r>
            <a:endParaRPr lang="ko-KR" alt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12450-A3B5-518D-98E7-86ED7CC9410C}"/>
              </a:ext>
            </a:extLst>
          </p:cNvPr>
          <p:cNvSpPr txBox="1"/>
          <p:nvPr/>
        </p:nvSpPr>
        <p:spPr>
          <a:xfrm>
            <a:off x="1262077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클릭 로그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결제 로그</a:t>
            </a:r>
            <a:r>
              <a:rPr lang="en-US" altLang="ko-KR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F7305-0C8D-006E-160A-9AD246E63F89}"/>
              </a:ext>
            </a:extLst>
          </p:cNvPr>
          <p:cNvSpPr txBox="1"/>
          <p:nvPr/>
        </p:nvSpPr>
        <p:spPr>
          <a:xfrm>
            <a:off x="8715229" y="4862996"/>
            <a:ext cx="22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 적재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로그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1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1C90-421B-34EF-9154-3C541FCF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Structured Streaming ETL with 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2FBA4-785E-16E5-1802-02B9E948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en-US" altLang="ko-KR" dirty="0"/>
              <a:t>Input : </a:t>
            </a:r>
            <a:r>
              <a:rPr lang="en-US" altLang="ko-KR" dirty="0" err="1"/>
              <a:t>unstructed</a:t>
            </a:r>
            <a:r>
              <a:rPr lang="en-US" altLang="ko-KR" dirty="0"/>
              <a:t> one input stream</a:t>
            </a:r>
          </a:p>
          <a:p>
            <a:pPr lvl="1"/>
            <a:r>
              <a:rPr lang="en-US" altLang="ko-KR" dirty="0"/>
              <a:t>Output : structed tabular data </a:t>
            </a:r>
          </a:p>
          <a:p>
            <a:pPr lvl="1"/>
            <a:r>
              <a:rPr lang="en-US" altLang="ko-KR" dirty="0"/>
              <a:t>Constraints : multiple users query  the table at the same time </a:t>
            </a:r>
          </a:p>
          <a:p>
            <a:r>
              <a:rPr lang="ko-KR" altLang="en-US" dirty="0"/>
              <a:t>해당 요구사항을 만족하는 </a:t>
            </a:r>
            <a:r>
              <a:rPr lang="en-US" altLang="ko-KR" dirty="0"/>
              <a:t>Architecture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DA0B6-F99E-FB08-131D-80DD3A3D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C26F48-D220-1007-E9D4-14AA637171EB}"/>
              </a:ext>
            </a:extLst>
          </p:cNvPr>
          <p:cNvGrpSpPr/>
          <p:nvPr/>
        </p:nvGrpSpPr>
        <p:grpSpPr>
          <a:xfrm>
            <a:off x="671684" y="3639934"/>
            <a:ext cx="9583487" cy="2792315"/>
            <a:chOff x="608931" y="1700025"/>
            <a:chExt cx="9583487" cy="27923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087B96-D3F0-897B-7C30-1F44D2ED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31" y="1700025"/>
              <a:ext cx="9583487" cy="26768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88A5D5-69B2-AD57-A92A-E259131861C2}"/>
                </a:ext>
              </a:extLst>
            </p:cNvPr>
            <p:cNvSpPr txBox="1"/>
            <p:nvPr/>
          </p:nvSpPr>
          <p:spPr>
            <a:xfrm>
              <a:off x="608931" y="4261508"/>
              <a:ext cx="612457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https://blog.adipolak.com/post/delta-lake-essential-fundamentals-part-4/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55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A2BD-0C4D-E900-213E-082A983A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8688-716E-E66F-CD9D-F74FF682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Kafka is an ‘event streaming platform’</a:t>
            </a:r>
          </a:p>
          <a:p>
            <a:r>
              <a:rPr lang="en-US" altLang="ko-KR" dirty="0"/>
              <a:t>Event Streaming</a:t>
            </a:r>
          </a:p>
          <a:p>
            <a:pPr lvl="1"/>
            <a:r>
              <a:rPr lang="en-US" altLang="ko-KR" dirty="0"/>
              <a:t>Saving data from event source like DB, Sensor, Mobile Device and others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8F3E1-A229-EEEC-285C-0824AFC4D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Java, Scalar, Python </a:t>
            </a:r>
            <a:r>
              <a:rPr lang="ko-KR" altLang="en-US" dirty="0">
                <a:solidFill>
                  <a:schemeClr val="tx2"/>
                </a:solidFill>
              </a:rPr>
              <a:t>등을 위한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및 </a:t>
            </a:r>
            <a:r>
              <a:rPr lang="en-US" altLang="ko-KR" dirty="0">
                <a:solidFill>
                  <a:schemeClr val="tx2"/>
                </a:solidFill>
              </a:rPr>
              <a:t>Spark, Hive, </a:t>
            </a:r>
            <a:r>
              <a:rPr lang="en-US" altLang="ko-KR" dirty="0" err="1">
                <a:solidFill>
                  <a:schemeClr val="tx2"/>
                </a:solidFill>
              </a:rPr>
              <a:t>PrestoDB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등의 연산 엔진을 통해 </a:t>
            </a:r>
            <a:r>
              <a:rPr lang="en-US" altLang="ko-KR" dirty="0">
                <a:solidFill>
                  <a:schemeClr val="tx2"/>
                </a:solidFill>
              </a:rPr>
              <a:t>data lake </a:t>
            </a:r>
            <a:r>
              <a:rPr lang="ko-KR" altLang="en-US" dirty="0">
                <a:solidFill>
                  <a:schemeClr val="tx2"/>
                </a:solidFill>
              </a:rPr>
              <a:t>위에서 </a:t>
            </a:r>
            <a:r>
              <a:rPr lang="en-US" altLang="ko-KR" dirty="0">
                <a:solidFill>
                  <a:schemeClr val="tx2"/>
                </a:solidFill>
              </a:rPr>
              <a:t>Lakehouse architecture </a:t>
            </a:r>
            <a:r>
              <a:rPr lang="ko-KR" altLang="en-US" dirty="0">
                <a:solidFill>
                  <a:schemeClr val="tx2"/>
                </a:solidFill>
              </a:rPr>
              <a:t>를 구성할 수 있게 하는 오픈소스 프로젝트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ACID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트랜잭션을 지원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Atomicity(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원자성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하나의 트랜잭션이 모두 성공하거나 모두 실패하는 것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Consistency(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일관성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데이터베이스가 일관적인 상태를 유지하는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Isolation(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격리성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트랜잭션끼리 독립적인 것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Durability(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지속성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트랜잭션이 수행되었다면 트랜잭션에 대한 로그가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남아야하는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성질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대량의 데이터를 </a:t>
            </a:r>
            <a:r>
              <a:rPr lang="en-US" altLang="ko-KR" dirty="0"/>
              <a:t>raw, native </a:t>
            </a:r>
            <a:r>
              <a:rPr lang="ko-KR" altLang="en-US" dirty="0"/>
              <a:t>형식으로 저장하는 데이터 </a:t>
            </a:r>
            <a:r>
              <a:rPr lang="en-US" altLang="ko-KR" dirty="0"/>
              <a:t>repository</a:t>
            </a:r>
          </a:p>
          <a:p>
            <a:r>
              <a:rPr lang="ko-KR" altLang="en-US" dirty="0"/>
              <a:t>정제되지 않은 원시 데이터를 저장 </a:t>
            </a:r>
            <a:endParaRPr lang="en-US" altLang="ko-KR" dirty="0"/>
          </a:p>
          <a:p>
            <a:r>
              <a:rPr lang="ko-KR" altLang="en-US" dirty="0"/>
              <a:t>비 정형 데이터 저장 가능</a:t>
            </a:r>
            <a:endParaRPr lang="en-US" altLang="ko-KR" dirty="0"/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8" name="그래픽 17" descr="무선 마이크 윤곽선">
            <a:extLst>
              <a:ext uri="{FF2B5EF4-FFF2-40B4-BE49-F238E27FC236}">
                <a16:creationId xmlns:a16="http://schemas.microsoft.com/office/drawing/2014/main" id="{12B352A0-C82E-AD50-A712-A6F44D1B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418" y="4525645"/>
            <a:ext cx="914400" cy="914400"/>
          </a:xfrm>
          <a:prstGeom prst="rect">
            <a:avLst/>
          </a:prstGeom>
        </p:spPr>
      </p:pic>
      <p:pic>
        <p:nvPicPr>
          <p:cNvPr id="19" name="그래픽 18" descr="용지 윤곽선">
            <a:extLst>
              <a:ext uri="{FF2B5EF4-FFF2-40B4-BE49-F238E27FC236}">
                <a16:creationId xmlns:a16="http://schemas.microsoft.com/office/drawing/2014/main" id="{5984C46F-BD3B-BE4A-F3F8-E9E10D01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418" y="3374390"/>
            <a:ext cx="914400" cy="914400"/>
          </a:xfrm>
          <a:prstGeom prst="rect">
            <a:avLst/>
          </a:prstGeom>
        </p:spPr>
      </p:pic>
      <p:pic>
        <p:nvPicPr>
          <p:cNvPr id="20" name="그래픽 19" descr="필름 윤곽선">
            <a:extLst>
              <a:ext uri="{FF2B5EF4-FFF2-40B4-BE49-F238E27FC236}">
                <a16:creationId xmlns:a16="http://schemas.microsoft.com/office/drawing/2014/main" id="{92F0623D-F252-B439-909D-6737F5B76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2418" y="2223135"/>
            <a:ext cx="914400" cy="914400"/>
          </a:xfrm>
          <a:prstGeom prst="rect">
            <a:avLst/>
          </a:prstGeom>
        </p:spPr>
      </p:pic>
      <p:pic>
        <p:nvPicPr>
          <p:cNvPr id="25" name="그래픽 24" descr="이미지 윤곽선">
            <a:extLst>
              <a:ext uri="{FF2B5EF4-FFF2-40B4-BE49-F238E27FC236}">
                <a16:creationId xmlns:a16="http://schemas.microsoft.com/office/drawing/2014/main" id="{F522E80C-8AA9-301C-8056-CFD2D5543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418" y="5676901"/>
            <a:ext cx="914400" cy="9144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ABCFDD99-A125-4CCB-73FB-42A82A635394}"/>
              </a:ext>
            </a:extLst>
          </p:cNvPr>
          <p:cNvSpPr/>
          <p:nvPr/>
        </p:nvSpPr>
        <p:spPr>
          <a:xfrm>
            <a:off x="6381750" y="2790825"/>
            <a:ext cx="3943350" cy="2486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32EA9-49F9-D04F-2BD5-6C5D87767979}"/>
              </a:ext>
            </a:extLst>
          </p:cNvPr>
          <p:cNvSpPr txBox="1"/>
          <p:nvPr/>
        </p:nvSpPr>
        <p:spPr>
          <a:xfrm>
            <a:off x="6200775" y="276606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010101001110010101010101110100010110110101001010101001101101011101000101001001011001010101010101101110101010101010100110101010101010101010101101101011010101010101010101011110110101010101010110101010101011101011010010010101010101010101010101010101010100101010100101010101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99C2B-033E-6D7D-8EC9-37F05800F811}"/>
              </a:ext>
            </a:extLst>
          </p:cNvPr>
          <p:cNvSpPr txBox="1"/>
          <p:nvPr/>
        </p:nvSpPr>
        <p:spPr>
          <a:xfrm>
            <a:off x="7738549" y="5357098"/>
            <a:ext cx="12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Data Lake</a:t>
            </a:r>
            <a:endParaRPr lang="ko-KR" altLang="en-US" i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16C9C10-675F-E5AD-64EE-07ADB4D6B5BD}"/>
              </a:ext>
            </a:extLst>
          </p:cNvPr>
          <p:cNvSpPr/>
          <p:nvPr/>
        </p:nvSpPr>
        <p:spPr>
          <a:xfrm rot="1803020">
            <a:off x="5453766" y="2918902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73DAFBA-ABBE-A837-597D-559BD008315A}"/>
              </a:ext>
            </a:extLst>
          </p:cNvPr>
          <p:cNvSpPr/>
          <p:nvPr/>
        </p:nvSpPr>
        <p:spPr>
          <a:xfrm>
            <a:off x="5453767" y="377227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DF4BBA9-89B5-C55D-7191-F3DACE463681}"/>
              </a:ext>
            </a:extLst>
          </p:cNvPr>
          <p:cNvSpPr/>
          <p:nvPr/>
        </p:nvSpPr>
        <p:spPr>
          <a:xfrm rot="20015531">
            <a:off x="5453766" y="4610178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5B4542B-6AB7-198A-E34C-0123E195D1F3}"/>
              </a:ext>
            </a:extLst>
          </p:cNvPr>
          <p:cNvSpPr/>
          <p:nvPr/>
        </p:nvSpPr>
        <p:spPr>
          <a:xfrm rot="18900000">
            <a:off x="5517077" y="550225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BA97-8D13-E966-C388-D8D9FE7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CA60-A320-FD0B-C333-55F67BF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대량의 데이터를 연결</a:t>
            </a:r>
            <a:r>
              <a:rPr lang="en-US" altLang="ko-KR" dirty="0"/>
              <a:t>, </a:t>
            </a:r>
            <a:r>
              <a:rPr lang="ko-KR" altLang="en-US" dirty="0"/>
              <a:t>통합하는 디지털 스토리지 시스템</a:t>
            </a:r>
            <a:endParaRPr lang="en-US" altLang="ko-KR" dirty="0"/>
          </a:p>
          <a:p>
            <a:r>
              <a:rPr lang="ko-KR" altLang="en-US" dirty="0"/>
              <a:t>데이터를 공통의 형식으로 변환하여 관리</a:t>
            </a:r>
            <a:endParaRPr lang="en-US" altLang="ko-KR" dirty="0"/>
          </a:p>
          <a:p>
            <a:r>
              <a:rPr lang="ko-KR" altLang="en-US" dirty="0"/>
              <a:t>정형 데이터 저장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0638-C90A-0C5E-9875-59945F04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33B312-260C-AF4B-166D-3846B163835A}"/>
              </a:ext>
            </a:extLst>
          </p:cNvPr>
          <p:cNvSpPr/>
          <p:nvPr/>
        </p:nvSpPr>
        <p:spPr>
          <a:xfrm>
            <a:off x="878205" y="3095950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A3AA671-E2AF-D201-63BF-C9EF771C618F}"/>
              </a:ext>
            </a:extLst>
          </p:cNvPr>
          <p:cNvSpPr/>
          <p:nvPr/>
        </p:nvSpPr>
        <p:spPr>
          <a:xfrm>
            <a:off x="878205" y="4167231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57BC916E-A598-AC57-96B2-94550FBE710D}"/>
              </a:ext>
            </a:extLst>
          </p:cNvPr>
          <p:cNvSpPr/>
          <p:nvPr/>
        </p:nvSpPr>
        <p:spPr>
          <a:xfrm>
            <a:off x="878205" y="5238512"/>
            <a:ext cx="1295400" cy="647700"/>
          </a:xfrm>
          <a:prstGeom prst="can">
            <a:avLst>
              <a:gd name="adj" fmla="val 47353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D1C8-E7D1-42CB-5E5E-B418C7E69F4C}"/>
              </a:ext>
            </a:extLst>
          </p:cNvPr>
          <p:cNvSpPr txBox="1"/>
          <p:nvPr/>
        </p:nvSpPr>
        <p:spPr>
          <a:xfrm>
            <a:off x="1149667" y="36826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CC98-0A61-4C46-3114-3760F835A904}"/>
              </a:ext>
            </a:extLst>
          </p:cNvPr>
          <p:cNvSpPr txBox="1"/>
          <p:nvPr/>
        </p:nvSpPr>
        <p:spPr>
          <a:xfrm>
            <a:off x="878205" y="47504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037C7-E913-304F-A0AD-BFED11F52720}"/>
              </a:ext>
            </a:extLst>
          </p:cNvPr>
          <p:cNvSpPr txBox="1"/>
          <p:nvPr/>
        </p:nvSpPr>
        <p:spPr>
          <a:xfrm>
            <a:off x="878205" y="58182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</a:t>
            </a:r>
            <a:endParaRPr lang="ko-KR" altLang="en-US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9034B-F92B-B204-4576-98866FC78F1B}"/>
              </a:ext>
            </a:extLst>
          </p:cNvPr>
          <p:cNvSpPr/>
          <p:nvPr/>
        </p:nvSpPr>
        <p:spPr>
          <a:xfrm>
            <a:off x="3395663" y="3641108"/>
            <a:ext cx="1226708" cy="169994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ETL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(Extract,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Transform,</a:t>
            </a:r>
          </a:p>
          <a:p>
            <a:pPr algn="ctr"/>
            <a:r>
              <a:rPr lang="en-US" altLang="ko-KR" i="1" dirty="0">
                <a:solidFill>
                  <a:schemeClr val="tx2"/>
                </a:solidFill>
              </a:rPr>
              <a:t>Load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BA1CAD99-D22D-D247-538B-CF8451762806}"/>
              </a:ext>
            </a:extLst>
          </p:cNvPr>
          <p:cNvSpPr/>
          <p:nvPr/>
        </p:nvSpPr>
        <p:spPr>
          <a:xfrm>
            <a:off x="6096000" y="3162062"/>
            <a:ext cx="2116931" cy="2724150"/>
          </a:xfrm>
          <a:prstGeom prst="can">
            <a:avLst>
              <a:gd name="adj" fmla="val 3295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8" name="그래픽 17" descr="모니터 단색으로 채워진">
            <a:extLst>
              <a:ext uri="{FF2B5EF4-FFF2-40B4-BE49-F238E27FC236}">
                <a16:creationId xmlns:a16="http://schemas.microsoft.com/office/drawing/2014/main" id="{127D246A-14A6-B6C8-371B-853A9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2438725"/>
            <a:ext cx="914400" cy="914400"/>
          </a:xfrm>
          <a:prstGeom prst="rect">
            <a:avLst/>
          </a:prstGeom>
        </p:spPr>
      </p:pic>
      <p:pic>
        <p:nvPicPr>
          <p:cNvPr id="19" name="그래픽 18" descr="모니터 단색으로 채워진">
            <a:extLst>
              <a:ext uri="{FF2B5EF4-FFF2-40B4-BE49-F238E27FC236}">
                <a16:creationId xmlns:a16="http://schemas.microsoft.com/office/drawing/2014/main" id="{875BD426-FB58-00D6-7ED1-EBCEDB1A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3867446"/>
            <a:ext cx="914400" cy="914400"/>
          </a:xfrm>
          <a:prstGeom prst="rect">
            <a:avLst/>
          </a:prstGeom>
        </p:spPr>
      </p:pic>
      <p:pic>
        <p:nvPicPr>
          <p:cNvPr id="20" name="그래픽 19" descr="모니터 단색으로 채워진">
            <a:extLst>
              <a:ext uri="{FF2B5EF4-FFF2-40B4-BE49-F238E27FC236}">
                <a16:creationId xmlns:a16="http://schemas.microsoft.com/office/drawing/2014/main" id="{27783023-539D-4E06-D5C4-AF459DE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933" y="529616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2523D7-9B41-4173-7C35-4D4680D035D8}"/>
              </a:ext>
            </a:extLst>
          </p:cNvPr>
          <p:cNvSpPr txBox="1"/>
          <p:nvPr/>
        </p:nvSpPr>
        <p:spPr>
          <a:xfrm>
            <a:off x="6146006" y="5895530"/>
            <a:ext cx="21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Warehouse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982EA-03EC-1F96-5D44-1DF282EDA89E}"/>
              </a:ext>
            </a:extLst>
          </p:cNvPr>
          <p:cNvSpPr txBox="1"/>
          <p:nvPr/>
        </p:nvSpPr>
        <p:spPr>
          <a:xfrm>
            <a:off x="9588341" y="322942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Data Mining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A519-1DE6-581F-EAF7-224C1C3D037F}"/>
              </a:ext>
            </a:extLst>
          </p:cNvPr>
          <p:cNvSpPr txBox="1"/>
          <p:nvPr/>
        </p:nvSpPr>
        <p:spPr>
          <a:xfrm>
            <a:off x="9588342" y="4726524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Reporting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607C3-214E-AAA3-D6FE-7A3F64226B3F}"/>
              </a:ext>
            </a:extLst>
          </p:cNvPr>
          <p:cNvSpPr txBox="1"/>
          <p:nvPr/>
        </p:nvSpPr>
        <p:spPr>
          <a:xfrm>
            <a:off x="9588341" y="6088786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Analysis</a:t>
            </a:r>
            <a:endParaRPr lang="ko-KR" altLang="en-US" i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1BD7D79-31B0-C00A-2D5C-6A68CF81C6D2}"/>
              </a:ext>
            </a:extLst>
          </p:cNvPr>
          <p:cNvSpPr/>
          <p:nvPr/>
        </p:nvSpPr>
        <p:spPr>
          <a:xfrm rot="1803020">
            <a:off x="2362746" y="3543961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91E8FB-21C3-2AFC-EA20-33944A6A4613}"/>
              </a:ext>
            </a:extLst>
          </p:cNvPr>
          <p:cNvSpPr/>
          <p:nvPr/>
        </p:nvSpPr>
        <p:spPr>
          <a:xfrm>
            <a:off x="236274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33FE500-4519-BC0B-C9F7-8DC7AC55A064}"/>
              </a:ext>
            </a:extLst>
          </p:cNvPr>
          <p:cNvSpPr/>
          <p:nvPr/>
        </p:nvSpPr>
        <p:spPr>
          <a:xfrm rot="20015531">
            <a:off x="2362746" y="5235237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AB575BA-F1FA-CF82-346C-0E8B66E416A3}"/>
              </a:ext>
            </a:extLst>
          </p:cNvPr>
          <p:cNvSpPr/>
          <p:nvPr/>
        </p:nvSpPr>
        <p:spPr>
          <a:xfrm>
            <a:off x="5014857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B9C4055-C050-45F6-1166-6F408B776523}"/>
              </a:ext>
            </a:extLst>
          </p:cNvPr>
          <p:cNvSpPr/>
          <p:nvPr/>
        </p:nvSpPr>
        <p:spPr>
          <a:xfrm>
            <a:off x="8786815" y="4397335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21C772A-39F8-2D4D-863D-FA6D6300639B}"/>
              </a:ext>
            </a:extLst>
          </p:cNvPr>
          <p:cNvSpPr/>
          <p:nvPr/>
        </p:nvSpPr>
        <p:spPr>
          <a:xfrm rot="19800000">
            <a:off x="8786815" y="3613666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94FBA-E97F-B502-1CA6-52502E48C848}"/>
              </a:ext>
            </a:extLst>
          </p:cNvPr>
          <p:cNvSpPr/>
          <p:nvPr/>
        </p:nvSpPr>
        <p:spPr>
          <a:xfrm rot="1800000">
            <a:off x="8786815" y="5181004"/>
            <a:ext cx="688657" cy="25360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Warehouse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AB11C-AE06-E64E-C5F7-970CA70B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0" b="55987"/>
          <a:stretch/>
        </p:blipFill>
        <p:spPr>
          <a:xfrm>
            <a:off x="669745" y="1589719"/>
            <a:ext cx="8998130" cy="1781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18D72-9D1D-C50A-29D0-FA0677385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7"/>
          <a:stretch/>
        </p:blipFill>
        <p:spPr>
          <a:xfrm>
            <a:off x="669745" y="4033526"/>
            <a:ext cx="8998130" cy="17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BCA39-EEDC-16A7-B22C-C11610076625}"/>
              </a:ext>
            </a:extLst>
          </p:cNvPr>
          <p:cNvSpPr txBox="1"/>
          <p:nvPr/>
        </p:nvSpPr>
        <p:spPr>
          <a:xfrm>
            <a:off x="8023045" y="6227336"/>
            <a:ext cx="6124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https://www.sap.com/korea/insights/what-is-a-data-warehouse.html</a:t>
            </a:r>
          </a:p>
        </p:txBody>
      </p:sp>
    </p:spTree>
    <p:extLst>
      <p:ext uri="{BB962C8B-B14F-4D97-AF65-F5344CB8AC3E}">
        <p14:creationId xmlns:p14="http://schemas.microsoft.com/office/powerpoint/2010/main" val="1113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A6EF0-9DA5-3159-3F08-B07B7A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 vs Data Warehouse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FB3C-A5EA-B203-C75D-0E3F8487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Warehouse</a:t>
            </a:r>
          </a:p>
          <a:p>
            <a:pPr lvl="1"/>
            <a:r>
              <a:rPr lang="ko-KR" altLang="en-US" dirty="0"/>
              <a:t>구조화된 데이터 모델 제공</a:t>
            </a:r>
            <a:endParaRPr lang="en-US" altLang="ko-KR" dirty="0"/>
          </a:p>
          <a:p>
            <a:pPr lvl="1"/>
            <a:r>
              <a:rPr lang="ko-KR" altLang="en-US" dirty="0"/>
              <a:t>데이터의 품질 및 일관성 보장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Lake </a:t>
            </a:r>
          </a:p>
          <a:p>
            <a:pPr lvl="1"/>
            <a:r>
              <a:rPr lang="ko-KR" altLang="en-US" dirty="0"/>
              <a:t>구조화되지 않아 유연한 처리 가능</a:t>
            </a:r>
            <a:endParaRPr lang="en-US" altLang="ko-KR" dirty="0"/>
          </a:p>
          <a:p>
            <a:pPr lvl="1"/>
            <a:r>
              <a:rPr lang="ko-KR" altLang="en-US" dirty="0"/>
              <a:t>비정형 데이터 저장 가능</a:t>
            </a:r>
            <a:endParaRPr lang="en-US" altLang="ko-KR" dirty="0"/>
          </a:p>
          <a:p>
            <a:pPr lvl="1"/>
            <a:r>
              <a:rPr lang="ko-KR" altLang="en-US" dirty="0"/>
              <a:t>일부 데이터가 평생 사용되지 않을 수 있음 </a:t>
            </a:r>
            <a:r>
              <a:rPr lang="en-US" altLang="ko-KR" dirty="0"/>
              <a:t>– </a:t>
            </a:r>
            <a:r>
              <a:rPr lang="ko-KR" altLang="en-US" dirty="0"/>
              <a:t>데이터 늪 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7437C-B526-66C5-1D55-DB985A0CB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Lake </a:t>
            </a:r>
            <a:r>
              <a:rPr lang="ko-KR" altLang="en-US" dirty="0"/>
              <a:t>및 </a:t>
            </a:r>
            <a:r>
              <a:rPr lang="en-US" altLang="ko-KR" dirty="0"/>
              <a:t>Data Warehouse</a:t>
            </a:r>
            <a:r>
              <a:rPr lang="ko-KR" altLang="en-US" dirty="0"/>
              <a:t>의 한계점들을 보완하기 위한 구조</a:t>
            </a:r>
            <a:endParaRPr lang="en-US" altLang="ko-KR" dirty="0"/>
          </a:p>
          <a:p>
            <a:pPr lvl="1"/>
            <a:r>
              <a:rPr lang="en-US" altLang="ko-KR" dirty="0"/>
              <a:t>Data Lake</a:t>
            </a:r>
            <a:r>
              <a:rPr lang="ko-KR" altLang="en-US" dirty="0"/>
              <a:t>의 유연성</a:t>
            </a:r>
            <a:r>
              <a:rPr lang="en-US" altLang="ko-KR" dirty="0"/>
              <a:t>, </a:t>
            </a:r>
            <a:r>
              <a:rPr lang="ko-KR" altLang="en-US" dirty="0"/>
              <a:t>비용 효율성</a:t>
            </a:r>
            <a:r>
              <a:rPr lang="en-US" altLang="ko-KR" dirty="0"/>
              <a:t>, </a:t>
            </a:r>
            <a:r>
              <a:rPr lang="ko-KR" altLang="en-US" dirty="0"/>
              <a:t>대용량 지원 기능</a:t>
            </a:r>
            <a:endParaRPr lang="en-US" altLang="ko-KR" dirty="0"/>
          </a:p>
          <a:p>
            <a:pPr lvl="1"/>
            <a:r>
              <a:rPr lang="en-US" altLang="ko-KR" dirty="0"/>
              <a:t>Data Warehouse</a:t>
            </a:r>
            <a:r>
              <a:rPr lang="ko-KR" altLang="en-US" dirty="0"/>
              <a:t>의 데이터 관리 기능 및 </a:t>
            </a:r>
            <a:r>
              <a:rPr lang="en-US" altLang="ko-KR" dirty="0"/>
              <a:t>ACID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 descr="데이터 웨어하우스부터 데이터 레이크와 데이터 레이크하우스까지, 데이터 스토리지 발전사">
            <a:extLst>
              <a:ext uri="{FF2B5EF4-FFF2-40B4-BE49-F238E27FC236}">
                <a16:creationId xmlns:a16="http://schemas.microsoft.com/office/drawing/2014/main" id="{78E600EC-08BA-77D5-2A8A-9B094550D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6057"/>
          <a:stretch/>
        </p:blipFill>
        <p:spPr bwMode="auto">
          <a:xfrm>
            <a:off x="828675" y="2462741"/>
            <a:ext cx="8229600" cy="38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Apache 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대규모 데이터 처리용 분산 데이터 처리 엔진 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SQL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스트림 처리</a:t>
            </a:r>
            <a:r>
              <a:rPr lang="en-US" altLang="ko-KR" dirty="0">
                <a:cs typeface="lato"/>
              </a:rPr>
              <a:t>,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머신러닝</a:t>
            </a:r>
            <a:r>
              <a:rPr lang="ko-KR" altLang="en-US" dirty="0">
                <a:cs typeface="lato"/>
              </a:rPr>
              <a:t>,</a:t>
            </a:r>
            <a:r>
              <a:rPr lang="en-US" altLang="ko-KR" dirty="0">
                <a:cs typeface="lato"/>
              </a:rPr>
              <a:t> </a:t>
            </a:r>
            <a:r>
              <a:rPr lang="ko-KR" altLang="en-US" dirty="0">
                <a:cs typeface="lato"/>
              </a:rPr>
              <a:t>그래프 처리를 위한 라이브러리 존재</a:t>
            </a:r>
            <a:endParaRPr lang="en-US" altLang="ko-KR" dirty="0">
              <a:cs typeface="lato"/>
            </a:endParaRPr>
          </a:p>
          <a:p>
            <a:r>
              <a:rPr lang="en-US" altLang="ko" dirty="0">
                <a:ea typeface="+mn-lt"/>
                <a:cs typeface="+mn-lt"/>
              </a:rPr>
              <a:t>RDD (Resilient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Distributed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en-US" altLang="ko" dirty="0">
                <a:ea typeface="+mn-lt"/>
                <a:cs typeface="+mn-lt"/>
              </a:rPr>
              <a:t>Dataset)</a:t>
            </a:r>
            <a:r>
              <a:rPr lang="ko" dirty="0">
                <a:ea typeface="+mn-lt"/>
                <a:cs typeface="+mn-lt"/>
              </a:rPr>
              <a:t>를 </a:t>
            </a:r>
            <a:r>
              <a:rPr lang="ko" altLang="en-US" dirty="0">
                <a:ea typeface="+mn-lt"/>
                <a:cs typeface="+mn-lt"/>
              </a:rPr>
              <a:t>사용</a:t>
            </a:r>
            <a:endParaRPr lang="en-US" altLang="ko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에 비해 약 </a:t>
            </a:r>
            <a:r>
              <a:rPr lang="en-US" altLang="ko-KR" dirty="0">
                <a:ea typeface="+mn-lt"/>
                <a:cs typeface="+mn-lt"/>
              </a:rPr>
              <a:t>100</a:t>
            </a:r>
            <a:r>
              <a:rPr lang="ko-KR" dirty="0">
                <a:ea typeface="+mn-lt"/>
                <a:cs typeface="+mn-lt"/>
              </a:rPr>
              <a:t>배 빠른 성능 </a:t>
            </a:r>
            <a:endParaRPr lang="en-US" altLang="ko-KR" dirty="0">
              <a:ea typeface="+mn-lt"/>
              <a:cs typeface="+mn-lt"/>
            </a:endParaRPr>
          </a:p>
          <a:p>
            <a:pPr lvl="1"/>
            <a:endParaRPr lang="en-US" altLang="ko-KR" dirty="0">
              <a:ea typeface="+mn-lt"/>
              <a:cs typeface="+mn-lt"/>
            </a:endParaRPr>
          </a:p>
          <a:p>
            <a:pPr lvl="1"/>
            <a:endParaRPr lang="ko" dirty="0">
              <a:ea typeface="+mn-lt"/>
              <a:cs typeface="+mn-lt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F8558-1BC4-A78E-1BB0-42C4D31A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34" y="2994931"/>
            <a:ext cx="6386026" cy="32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79099-17BC-F675-ACF8-7E4DFFF49783}"/>
              </a:ext>
            </a:extLst>
          </p:cNvPr>
          <p:cNvSpPr txBox="1"/>
          <p:nvPr/>
        </p:nvSpPr>
        <p:spPr>
          <a:xfrm>
            <a:off x="5600234" y="6234825"/>
            <a:ext cx="61281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https://wikidocs.net/26513</a:t>
            </a:r>
          </a:p>
        </p:txBody>
      </p:sp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9AFC-370F-D61D-DE23-DBA302C4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295D-E383-FB34-0F9D-26E6E56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대규모 데이터를 분산 저장 및 처리하는 오픈소스 프레임워크</a:t>
            </a:r>
            <a:endParaRPr lang="en-US" altLang="ko-KR" dirty="0"/>
          </a:p>
          <a:p>
            <a:r>
              <a:rPr lang="en-US" altLang="ko-KR" dirty="0"/>
              <a:t>MapReduce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Reduce</a:t>
            </a:r>
            <a:r>
              <a:rPr lang="ko-KR" altLang="en-US" dirty="0"/>
              <a:t>라는 함수 기반으로 구성</a:t>
            </a:r>
            <a:endParaRPr lang="en-US" altLang="ko-KR" dirty="0"/>
          </a:p>
          <a:p>
            <a:pPr lvl="1"/>
            <a:r>
              <a:rPr lang="ko-KR" altLang="en-US" dirty="0"/>
              <a:t>병렬 처리를 지원하기 위해 개발</a:t>
            </a:r>
            <a:endParaRPr lang="en-US" altLang="ko-KR" dirty="0"/>
          </a:p>
          <a:p>
            <a:r>
              <a:rPr lang="en-US" altLang="ko-KR" dirty="0"/>
              <a:t>HDFS(Hadoop Distributed File System)</a:t>
            </a:r>
          </a:p>
          <a:p>
            <a:pPr lvl="1"/>
            <a:r>
              <a:rPr lang="ko-KR" altLang="en-US" dirty="0"/>
              <a:t>장애 감지 및 자동 복구</a:t>
            </a:r>
            <a:endParaRPr lang="en-US" altLang="ko-KR" dirty="0"/>
          </a:p>
          <a:p>
            <a:pPr lvl="1"/>
            <a:r>
              <a:rPr lang="ko-KR" altLang="en-US" dirty="0"/>
              <a:t>대용량 파일 지원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F1D57-22EF-E73F-7B08-F2D93E66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90BE09-287E-869E-634B-642A57E0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2" y="1885173"/>
            <a:ext cx="5825412" cy="41739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64175-ECAE-1D2F-E0EE-30BEC956F9F0}"/>
              </a:ext>
            </a:extLst>
          </p:cNvPr>
          <p:cNvSpPr txBox="1"/>
          <p:nvPr/>
        </p:nvSpPr>
        <p:spPr>
          <a:xfrm>
            <a:off x="5962262" y="6073140"/>
            <a:ext cx="61255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https://12bme.tistory.com/154</a:t>
            </a:r>
          </a:p>
        </p:txBody>
      </p:sp>
    </p:spTree>
    <p:extLst>
      <p:ext uri="{BB962C8B-B14F-4D97-AF65-F5344CB8AC3E}">
        <p14:creationId xmlns:p14="http://schemas.microsoft.com/office/powerpoint/2010/main" val="20152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와이드스크린</PresentationFormat>
  <Paragraphs>164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lato</vt:lpstr>
      <vt:lpstr>맑은 고딕</vt:lpstr>
      <vt:lpstr>roboto</vt:lpstr>
      <vt:lpstr>Arial</vt:lpstr>
      <vt:lpstr>Wingdings</vt:lpstr>
      <vt:lpstr>Office 테마</vt:lpstr>
      <vt:lpstr>PowerPoint 프레젠테이션</vt:lpstr>
      <vt:lpstr>Delta Lake</vt:lpstr>
      <vt:lpstr>Data Lake</vt:lpstr>
      <vt:lpstr>Data Warehouse</vt:lpstr>
      <vt:lpstr>Data Lake vs Data Warehouse</vt:lpstr>
      <vt:lpstr>Data Lake vs Data Warehouse</vt:lpstr>
      <vt:lpstr>Data Lakehouse</vt:lpstr>
      <vt:lpstr>Apache Spark</vt:lpstr>
      <vt:lpstr>Hadoop</vt:lpstr>
      <vt:lpstr>Map Reduce</vt:lpstr>
      <vt:lpstr>Resilient Distributed Dataset</vt:lpstr>
      <vt:lpstr>Kafka</vt:lpstr>
      <vt:lpstr>Kafka</vt:lpstr>
      <vt:lpstr>Spark Structured Streaming ETL with Delta Lake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2022-07-20T00:14:23Z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