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1" r:id="rId19"/>
    <p:sldId id="275" r:id="rId20"/>
    <p:sldId id="276" r:id="rId21"/>
    <p:sldId id="277" r:id="rId22"/>
    <p:sldId id="278" r:id="rId23"/>
    <p:sldId id="279" r:id="rId24"/>
    <p:sldId id="262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embeddedFontLs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B9BD5"/>
    <a:srgbClr val="6B6B6B"/>
    <a:srgbClr val="F6CBCD"/>
    <a:srgbClr val="990000"/>
    <a:srgbClr val="C00000"/>
    <a:srgbClr val="FF9B9B"/>
    <a:srgbClr val="00A249"/>
    <a:srgbClr val="007635"/>
    <a:srgbClr val="0F0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39F4D-77B9-4155-85A9-E167998BCD73}" v="638" dt="2021-02-18T17:31:11.990"/>
    <p1510:client id="{0897AE9F-70AB-B000-EF04-12AD3436EE5E}" v="307" dt="2021-02-25T03:49:57.249"/>
    <p1510:client id="{1E67974C-972C-73AF-4157-60733522F735}" v="3" dt="2021-02-22T06:06:36.377"/>
    <p1510:client id="{248877CA-7DDF-E090-9C45-E3BE45BFE410}" v="355" dt="2021-02-08T07:30:22.401"/>
    <p1510:client id="{2668F611-1721-5038-C240-B47A40902275}" v="26" dt="2021-02-25T03:37:49.686"/>
    <p1510:client id="{346F3A17-26A0-4934-B69D-9611B82ED265}" v="152" dt="2021-02-05T00:04:28.591"/>
    <p1510:client id="{4F639843-A85B-8591-414F-2B11D6A363C4}" v="38" dt="2021-02-04T10:39:17.052"/>
    <p1510:client id="{6873B39F-A07B-B000-D99B-8D8159509BC2}" v="4679" dt="2021-03-12T07:17:04.548"/>
    <p1510:client id="{8DB6AD9F-9086-B000-EF04-15676E92DB2D}" v="41" dt="2021-02-22T10:46:34.136"/>
    <p1510:client id="{8FC5EAA0-A29F-ECA7-C656-A9ECFBEB7A9B}" v="4729" dt="2021-02-04T18:16:56.343"/>
    <p1510:client id="{AEC1A72E-DA23-FED1-A404-68BD51833C93}" v="1" dt="2021-02-08T04:05:46.721"/>
    <p1510:client id="{B676E07C-BD62-48B8-83B4-52D2BEB472A1}" v="1193" dt="2021-02-22T05:34:08.038"/>
    <p1510:client id="{D329F9E2-F47C-9C5C-7F6D-6ED8EC9947AA}" v="1974" dt="2021-02-18T17:31:14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4" autoAdjust="0"/>
    <p:restoredTop sz="95255" autoAdjust="0"/>
  </p:normalViewPr>
  <p:slideViewPr>
    <p:cSldViewPr snapToGrid="0" showGuides="1">
      <p:cViewPr>
        <p:scale>
          <a:sx n="71" d="100"/>
          <a:sy n="71" d="100"/>
        </p:scale>
        <p:origin x="441" y="38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42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0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41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1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  <a:p>
            <a:pPr algn="l"/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+mn-ea"/>
                <a:cs typeface="lato"/>
              </a:rPr>
              <a:t>Analysis of Smartphone I.O Characteristics</a:t>
            </a:r>
          </a:p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latin typeface="+mn-ea"/>
                <a:cs typeface="lato"/>
              </a:rPr>
              <a:t>Twoard</a:t>
            </a:r>
            <a:r>
              <a:rPr lang="en-US" altLang="ko-KR" sz="3600" b="1" dirty="0">
                <a:solidFill>
                  <a:schemeClr val="accent5"/>
                </a:solidFill>
                <a:latin typeface="+mn-ea"/>
                <a:cs typeface="lato"/>
              </a:rPr>
              <a:t> </a:t>
            </a:r>
            <a:r>
              <a:rPr lang="en-US" altLang="ko-KR" sz="3600" b="1" dirty="0" err="1">
                <a:solidFill>
                  <a:schemeClr val="accent5"/>
                </a:solidFill>
                <a:latin typeface="+mn-ea"/>
                <a:cs typeface="lato"/>
              </a:rPr>
              <a:t>Effcient</a:t>
            </a:r>
            <a:r>
              <a:rPr lang="en-US" altLang="ko-KR" sz="3600" b="1" dirty="0">
                <a:solidFill>
                  <a:schemeClr val="accent5"/>
                </a:solidFill>
                <a:latin typeface="+mn-ea"/>
                <a:cs typeface="lato"/>
              </a:rPr>
              <a:t> Swap in a Smartphone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JISUN KIM, HYOKYUNG BAHN</a:t>
            </a:r>
            <a:endParaRPr lang="en-US" altLang="ko-KR" sz="2200" b="1" dirty="0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228" y="5244783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03642" y="517375"/>
            <a:ext cx="1847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8F122-431F-4412-8E63-433C2293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E47C-D60C-4F33-AEE2-647CBAF7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Abstract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Analyzing Storage Access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Supporting Swap in Smartphone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Performance Evaluation</a:t>
            </a:r>
            <a:endParaRPr lang="ko-KR" alt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74A52E-F8FC-4C14-90F7-B297F49C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24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71E7A-B578-42B4-9EB9-1422B0EC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Scenario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9D6ED-114D-4789-930F-06F75B31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안드로이드 커널이 가상 메모리 </a:t>
            </a:r>
            <a:r>
              <a:rPr lang="en-US" altLang="ko-KR" dirty="0"/>
              <a:t>swap</a:t>
            </a:r>
            <a:r>
              <a:rPr lang="ko-KR" altLang="en-US" dirty="0"/>
              <a:t>을 지원하도록 재구성 후 실험을 진행하고</a:t>
            </a:r>
            <a:r>
              <a:rPr lang="en-US" altLang="ko-KR" dirty="0"/>
              <a:t>, </a:t>
            </a:r>
            <a:r>
              <a:rPr lang="ko-KR" altLang="en-US" dirty="0"/>
              <a:t>로그를 분석한다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실험 환경</a:t>
            </a:r>
            <a:r>
              <a:rPr lang="en-US" altLang="ko-KR" dirty="0"/>
              <a:t>: 1GB DDR2 – DRAM </a:t>
            </a:r>
            <a:r>
              <a:rPr lang="ko-KR" altLang="en-US" dirty="0"/>
              <a:t>메모리</a:t>
            </a:r>
            <a:r>
              <a:rPr lang="en-US" altLang="ko-KR" dirty="0"/>
              <a:t>, 16GB eMMC with 2GB swap, ODROID-Q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38400A-EBD5-4624-91ED-5E882A13A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928989-7FF2-4A41-AF67-C14D26CDD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72" y="2647430"/>
            <a:ext cx="8833937" cy="369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1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AF13D-1869-4EFC-AA24-47C03312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vs Android + Swap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24627C9-04E8-4C3D-B924-4DA7560B4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39" y="1092554"/>
            <a:ext cx="5824405" cy="514667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5879F4-99A8-4C9D-AA61-313268360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52D703-7B00-4808-AA1B-92B0A77AB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857" y="1331866"/>
            <a:ext cx="5709384" cy="490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1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AF13D-1869-4EFC-AA24-47C03312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vs Android + Swap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5879F4-99A8-4C9D-AA61-313268360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2FF4AE-B3F7-4E42-A72B-6F53AB91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" y="2557931"/>
            <a:ext cx="5488273" cy="36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9270A0-EE83-4AD9-B68B-5AC5063BB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781" y="2557931"/>
            <a:ext cx="5605213" cy="3600000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008984E-4CF7-461C-9867-11E96BA8B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축은 접근 빈도에 따라 정렬한 데이터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축은 전체 </a:t>
            </a:r>
            <a:r>
              <a:rPr lang="en-US" altLang="ko-KR" dirty="0"/>
              <a:t>storage</a:t>
            </a:r>
            <a:r>
              <a:rPr lang="ko-KR" altLang="en-US" dirty="0"/>
              <a:t> 접근에 대한 비율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3613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65A8-751C-46EF-9DED-2D00CCF4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Hot Data Swap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E6BE0-7EF0-43EC-A1CC-316637A5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시스템이 정상이라면 </a:t>
            </a:r>
            <a:r>
              <a:rPr lang="en-US" altLang="ko-KR" dirty="0"/>
              <a:t>hot</a:t>
            </a:r>
            <a:r>
              <a:rPr lang="ko-KR" altLang="en-US" dirty="0"/>
              <a:t> 데이터는 </a:t>
            </a:r>
            <a:r>
              <a:rPr lang="en-US" altLang="ko-KR" dirty="0"/>
              <a:t>swap </a:t>
            </a:r>
            <a:r>
              <a:rPr lang="ko-KR" altLang="en-US" dirty="0"/>
              <a:t>되지 않아야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동시에 실행되는 어플리케이션의 수가 증가하며</a:t>
            </a:r>
            <a:r>
              <a:rPr lang="en-US" altLang="ko-KR" dirty="0"/>
              <a:t>, </a:t>
            </a:r>
            <a:r>
              <a:rPr lang="ko-KR" altLang="en-US" dirty="0"/>
              <a:t>여유 메모리 공간을 위해 </a:t>
            </a:r>
            <a:r>
              <a:rPr lang="en-US" altLang="ko-KR" dirty="0"/>
              <a:t>hot</a:t>
            </a:r>
            <a:r>
              <a:rPr lang="ko-KR" altLang="en-US" dirty="0"/>
              <a:t> 데이터 마저 </a:t>
            </a:r>
            <a:r>
              <a:rPr lang="en-US" altLang="ko-KR" dirty="0"/>
              <a:t>swap </a:t>
            </a:r>
            <a:r>
              <a:rPr lang="ko-KR" altLang="en-US" dirty="0"/>
              <a:t>되고</a:t>
            </a:r>
            <a:r>
              <a:rPr lang="en-US" altLang="ko-KR" dirty="0"/>
              <a:t>, </a:t>
            </a:r>
            <a:r>
              <a:rPr lang="ko-KR" altLang="en-US" dirty="0"/>
              <a:t>이후 곧바로 실행되기 위해 다시 호출되기 때문으로 보인다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이로 인해 메모리가 부족하면 </a:t>
            </a:r>
            <a:r>
              <a:rPr lang="en-US" altLang="ko-KR" dirty="0"/>
              <a:t>kill </a:t>
            </a:r>
            <a:r>
              <a:rPr lang="ko-KR" altLang="en-US" dirty="0"/>
              <a:t>을 진행하는 기존의 안드로이드와 차이가 나타난다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F32EB8-E136-451B-B10C-F6B9F92DC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44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5AA88-E53A-48CB-AF34-4EE775D4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Access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8DDB9-FA8B-4613-B3F7-B2938C47D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시나리오에서 </a:t>
            </a:r>
            <a:r>
              <a:rPr lang="en-US" altLang="ko-KR" dirty="0"/>
              <a:t>storage</a:t>
            </a:r>
            <a:r>
              <a:rPr lang="ko-KR" altLang="en-US" dirty="0"/>
              <a:t> 접근의 수를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  <a:endParaRPr lang="en-US" altLang="ko-KR" dirty="0"/>
          </a:p>
          <a:p>
            <a:r>
              <a:rPr lang="ko-KR" altLang="en-US" dirty="0"/>
              <a:t>상위 </a:t>
            </a:r>
            <a:r>
              <a:rPr lang="en-US" altLang="ko-KR" dirty="0"/>
              <a:t>15%</a:t>
            </a:r>
            <a:r>
              <a:rPr lang="ko-KR" altLang="en-US" dirty="0"/>
              <a:t>의 데이터로 발생하는 </a:t>
            </a:r>
            <a:r>
              <a:rPr lang="en-US" altLang="ko-KR" dirty="0"/>
              <a:t>I/O</a:t>
            </a:r>
            <a:r>
              <a:rPr lang="ko-KR" altLang="en-US" dirty="0"/>
              <a:t>를 제외하면 기존의 안드로이드와 비슷한 결과를 낼 수 있음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DA2A48-6C9D-425F-B0A2-115599FEA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F36472-B956-4E89-9F23-768834913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818" y="2104793"/>
            <a:ext cx="4886582" cy="436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01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0CB28-F3B3-4A32-91B2-C53225EC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NVM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CE6F7-61BD-4F2A-81FF-EA2C2CC48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문제를 해결하기 위해 </a:t>
            </a:r>
            <a:r>
              <a:rPr lang="en-US" altLang="ko-KR" dirty="0"/>
              <a:t>NVM(non-volatile memory)</a:t>
            </a:r>
            <a:r>
              <a:rPr lang="ko-KR" altLang="en-US" dirty="0"/>
              <a:t>를 고속 </a:t>
            </a:r>
            <a:r>
              <a:rPr lang="en-US" altLang="ko-KR" dirty="0"/>
              <a:t>swap </a:t>
            </a:r>
            <a:r>
              <a:rPr lang="ko-KR" altLang="en-US" dirty="0"/>
              <a:t>장치로 선택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NVM</a:t>
            </a:r>
            <a:r>
              <a:rPr lang="ko-KR" altLang="en-US" dirty="0"/>
              <a:t>은 낮은 지연성과 영구적인 데이터 보존을 지원하고</a:t>
            </a:r>
            <a:r>
              <a:rPr lang="en-US" altLang="ko-KR" dirty="0"/>
              <a:t>, </a:t>
            </a:r>
            <a:r>
              <a:rPr lang="ko-KR" altLang="en-US" dirty="0"/>
              <a:t>전력 소모가 낮다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가격</a:t>
            </a:r>
            <a:r>
              <a:rPr lang="en-US" altLang="ko-KR" dirty="0"/>
              <a:t>, </a:t>
            </a:r>
            <a:r>
              <a:rPr lang="ko-KR" altLang="en-US" dirty="0"/>
              <a:t>성능 등의 문제로 </a:t>
            </a:r>
            <a:r>
              <a:rPr lang="en-US" altLang="ko-KR" dirty="0"/>
              <a:t>DRAM</a:t>
            </a:r>
            <a:r>
              <a:rPr lang="ko-KR" altLang="en-US" dirty="0"/>
              <a:t>을 대체하기보다 추가 구성 요소로 고려된다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NVM</a:t>
            </a:r>
            <a:r>
              <a:rPr lang="ko-KR" altLang="en-US" dirty="0"/>
              <a:t>에 </a:t>
            </a:r>
            <a:r>
              <a:rPr lang="en-US" altLang="ko-KR" dirty="0"/>
              <a:t>15%</a:t>
            </a:r>
            <a:r>
              <a:rPr lang="ko-KR" altLang="en-US" dirty="0"/>
              <a:t>의 </a:t>
            </a:r>
            <a:r>
              <a:rPr lang="en-US" altLang="ko-KR" dirty="0"/>
              <a:t>hot</a:t>
            </a:r>
            <a:r>
              <a:rPr lang="ko-KR" altLang="en-US" dirty="0"/>
              <a:t> 데이터를 배치하는 것을 목표로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cold</a:t>
            </a:r>
            <a:r>
              <a:rPr lang="ko-KR" altLang="en-US" dirty="0"/>
              <a:t> 데이터가 </a:t>
            </a:r>
            <a:r>
              <a:rPr lang="en-US" altLang="ko-KR" dirty="0"/>
              <a:t>NVM</a:t>
            </a:r>
            <a:r>
              <a:rPr lang="ko-KR" altLang="en-US" dirty="0"/>
              <a:t>에 들어가면 </a:t>
            </a:r>
            <a:r>
              <a:rPr lang="en-US" altLang="ko-KR" dirty="0"/>
              <a:t>hot</a:t>
            </a:r>
            <a:r>
              <a:rPr lang="ko-KR" altLang="en-US" dirty="0"/>
              <a:t> 데이터가 밀려나 성능이 떨어질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FE6A50-8AC8-43F6-A642-798BC9B16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611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44622-CDD5-4D2B-B7DF-FB8F8790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Cold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A163B-0278-44B5-AD71-968F69B27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50% </a:t>
            </a:r>
            <a:r>
              <a:rPr lang="ko-KR" altLang="en-US" dirty="0"/>
              <a:t>이상의 데이터는 </a:t>
            </a:r>
            <a:r>
              <a:rPr lang="en-US" altLang="ko-KR" dirty="0"/>
              <a:t>single-access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NVM</a:t>
            </a:r>
            <a:r>
              <a:rPr lang="ko-KR" altLang="en-US" dirty="0"/>
              <a:t>에 저장하더라도</a:t>
            </a:r>
            <a:r>
              <a:rPr lang="en-US" altLang="ko-KR" dirty="0"/>
              <a:t>, </a:t>
            </a:r>
            <a:r>
              <a:rPr lang="ko-KR" altLang="en-US" dirty="0"/>
              <a:t>다시 사용되지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 참조되지 않는 </a:t>
            </a:r>
            <a:r>
              <a:rPr lang="en-US" altLang="ko-KR" dirty="0"/>
              <a:t>cold </a:t>
            </a:r>
            <a:r>
              <a:rPr lang="ko-KR" altLang="en-US" dirty="0"/>
              <a:t>데이터를 분류하고</a:t>
            </a:r>
            <a:r>
              <a:rPr lang="en-US" altLang="ko-KR" dirty="0"/>
              <a:t>, NVM</a:t>
            </a:r>
            <a:r>
              <a:rPr lang="ko-KR" altLang="en-US" dirty="0"/>
              <a:t>에 로드되는 것을 방지해야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0444C3-B664-4A84-86C6-3D4BD1B0A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077B0C-7985-4F68-8065-765F8EF4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854" y="2634039"/>
            <a:ext cx="5267269" cy="377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34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8F122-431F-4412-8E63-433C2293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E47C-D60C-4F33-AEE2-647CBAF7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Abstract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Analyzing Storage Access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Supporting Swap in Smartphone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Performance Evaluation</a:t>
            </a:r>
            <a:endParaRPr lang="ko-KR" alt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74A52E-F8FC-4C14-90F7-B297F49C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548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C4A25-8ECD-4538-AA30-4B5FF373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Swap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51460-E756-4265-8AE6-17E1775C4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DRAM </a:t>
            </a:r>
            <a:r>
              <a:rPr lang="ko-KR" altLang="en-US" dirty="0"/>
              <a:t>메모리와 </a:t>
            </a:r>
            <a:r>
              <a:rPr lang="en-US" altLang="ko-KR" dirty="0"/>
              <a:t>storage </a:t>
            </a:r>
            <a:r>
              <a:rPr lang="ko-KR" altLang="en-US" dirty="0"/>
              <a:t>사이에 </a:t>
            </a:r>
            <a:r>
              <a:rPr lang="en-US" altLang="ko-KR" dirty="0"/>
              <a:t>Non-Volatile Memory</a:t>
            </a:r>
            <a:r>
              <a:rPr lang="ko-KR" altLang="en-US" dirty="0"/>
              <a:t>를 추가하여 메모리에서 </a:t>
            </a:r>
            <a:r>
              <a:rPr lang="en-US" altLang="ko-KR" dirty="0"/>
              <a:t>evicted </a:t>
            </a:r>
            <a:r>
              <a:rPr lang="ko-KR" altLang="en-US" dirty="0"/>
              <a:t>된 </a:t>
            </a:r>
            <a:r>
              <a:rPr lang="en-US" altLang="ko-KR" dirty="0"/>
              <a:t>hot </a:t>
            </a:r>
            <a:r>
              <a:rPr lang="ko-KR" altLang="en-US" dirty="0"/>
              <a:t>데이터를 </a:t>
            </a:r>
            <a:r>
              <a:rPr lang="en-US" altLang="ko-KR" dirty="0"/>
              <a:t>NVM</a:t>
            </a:r>
            <a:r>
              <a:rPr lang="ko-KR" altLang="en-US" dirty="0"/>
              <a:t>에 유지하는 구조이다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NVM</a:t>
            </a:r>
            <a:r>
              <a:rPr lang="ko-KR" altLang="en-US" dirty="0"/>
              <a:t>은 지연성이 낮고</a:t>
            </a:r>
            <a:r>
              <a:rPr lang="en-US" altLang="ko-KR" dirty="0"/>
              <a:t> </a:t>
            </a:r>
            <a:r>
              <a:rPr lang="ko-KR" altLang="en-US" dirty="0"/>
              <a:t>영구 보존성을 제공한다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대기상태에서 새로 고침 필요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memory -&gt; NVM -&gt; storage </a:t>
            </a:r>
            <a:r>
              <a:rPr lang="ko-KR" altLang="en-US" dirty="0"/>
              <a:t>의 순서로 동작한다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BA1C4-A9E1-4EE0-A93B-9945CA8CD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14BAE1-C0C2-451E-8DBF-C10E01C3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623" y="2794089"/>
            <a:ext cx="4504637" cy="347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6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8F122-431F-4412-8E63-433C2293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E47C-D60C-4F33-AEE2-647CBAF7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Analyzing Storage Access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Supporting Swap in Smartphone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Performance Evaluation</a:t>
            </a:r>
            <a:endParaRPr lang="ko-KR" alt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74A52E-F8FC-4C14-90F7-B297F49C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044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44595-17F1-48C9-AD74-2F7F7A6A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Optimized</a:t>
            </a:r>
            <a:r>
              <a:rPr lang="ko-KR" altLang="en-US" dirty="0"/>
              <a:t> </a:t>
            </a:r>
            <a:r>
              <a:rPr lang="en-US" altLang="ko-KR" dirty="0"/>
              <a:t>Adoption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NVM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1A134-F32A-49BF-8935-7E47378C9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NVM</a:t>
            </a:r>
            <a:r>
              <a:rPr lang="ko-KR" altLang="en-US" dirty="0"/>
              <a:t>의 용량이 제한되어 있고</a:t>
            </a:r>
            <a:r>
              <a:rPr lang="en-US" altLang="ko-KR" dirty="0"/>
              <a:t>, </a:t>
            </a:r>
            <a:r>
              <a:rPr lang="ko-KR" altLang="en-US" dirty="0"/>
              <a:t>따라서 관리가 필요하다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NVM</a:t>
            </a:r>
            <a:r>
              <a:rPr lang="ko-KR" altLang="en-US" dirty="0"/>
              <a:t>의 여유 공간이 필요할 때 데이터를 </a:t>
            </a:r>
            <a:r>
              <a:rPr lang="en-US" altLang="ko-KR" dirty="0"/>
              <a:t>storage</a:t>
            </a:r>
            <a:r>
              <a:rPr lang="ko-KR" altLang="en-US" dirty="0"/>
              <a:t>로 </a:t>
            </a:r>
            <a:r>
              <a:rPr lang="en-US" altLang="ko-KR" dirty="0"/>
              <a:t>flush </a:t>
            </a:r>
            <a:r>
              <a:rPr lang="ko-KR" altLang="en-US" dirty="0"/>
              <a:t>할 교체 정책이 필요하다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메인 메모리 시스템과 다르게 각 메모리에 접근하는 시간이나 빈도 등의 정보를 알 수 있고</a:t>
            </a:r>
            <a:r>
              <a:rPr lang="en-US" altLang="ko-KR" dirty="0"/>
              <a:t>, </a:t>
            </a:r>
            <a:r>
              <a:rPr lang="ko-KR" altLang="en-US" dirty="0"/>
              <a:t>따라서 </a:t>
            </a:r>
            <a:r>
              <a:rPr lang="en-US" altLang="ko-KR" dirty="0"/>
              <a:t>LRU, LFU </a:t>
            </a:r>
            <a:r>
              <a:rPr lang="ko-KR" altLang="en-US" dirty="0"/>
              <a:t>등의 복잡한 알고리즘을 사용할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31A968-1179-44F1-B976-8DCFB887A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831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44595-17F1-48C9-AD74-2F7F7A6A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Optimized</a:t>
            </a:r>
            <a:r>
              <a:rPr lang="ko-KR" altLang="en-US" dirty="0"/>
              <a:t> </a:t>
            </a:r>
            <a:r>
              <a:rPr lang="en-US" altLang="ko-KR" dirty="0"/>
              <a:t>Adoption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NVM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1A134-F32A-49BF-8935-7E47378C9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</a:t>
            </a:r>
            <a:r>
              <a:rPr lang="en-US" altLang="ko-KR" dirty="0"/>
              <a:t>15%</a:t>
            </a:r>
            <a:r>
              <a:rPr lang="ko-KR" altLang="en-US" dirty="0"/>
              <a:t>의 </a:t>
            </a:r>
            <a:r>
              <a:rPr lang="en-US" altLang="ko-KR" dirty="0"/>
              <a:t>hot </a:t>
            </a:r>
            <a:r>
              <a:rPr lang="ko-KR" altLang="en-US" dirty="0"/>
              <a:t>데이터가 </a:t>
            </a:r>
            <a:r>
              <a:rPr lang="en-US" altLang="ko-KR" dirty="0"/>
              <a:t>80%</a:t>
            </a:r>
            <a:r>
              <a:rPr lang="ko-KR" altLang="en-US" dirty="0"/>
              <a:t>의 </a:t>
            </a:r>
            <a:r>
              <a:rPr lang="en-US" altLang="ko-KR" dirty="0"/>
              <a:t>storage access</a:t>
            </a:r>
            <a:r>
              <a:rPr lang="ko-KR" altLang="en-US" dirty="0"/>
              <a:t>를 차지하는 것을 확인했다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추가로 </a:t>
            </a:r>
            <a:r>
              <a:rPr lang="en-US" altLang="ko-KR" dirty="0"/>
              <a:t>50%</a:t>
            </a:r>
            <a:r>
              <a:rPr lang="ko-KR" altLang="en-US" dirty="0"/>
              <a:t>의 데이터가 </a:t>
            </a:r>
            <a:r>
              <a:rPr lang="en-US" altLang="ko-KR" dirty="0"/>
              <a:t>single-access </a:t>
            </a:r>
            <a:r>
              <a:rPr lang="ko-KR" altLang="en-US" dirty="0"/>
              <a:t>데이터임을 확인했다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NVM</a:t>
            </a:r>
            <a:r>
              <a:rPr lang="ko-KR" altLang="en-US" dirty="0"/>
              <a:t>의 용량이 작업중인 데이터보다 작으면 과도한 </a:t>
            </a:r>
            <a:r>
              <a:rPr lang="en-US" altLang="ko-KR" dirty="0"/>
              <a:t>storage access</a:t>
            </a:r>
            <a:r>
              <a:rPr lang="ko-KR" altLang="en-US" dirty="0"/>
              <a:t>가 발생하여 </a:t>
            </a:r>
            <a:r>
              <a:rPr lang="en-US" altLang="ko-KR" dirty="0"/>
              <a:t>thrashing</a:t>
            </a:r>
            <a:r>
              <a:rPr lang="ko-KR" altLang="en-US" dirty="0"/>
              <a:t>이 발생한다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NVM</a:t>
            </a:r>
            <a:r>
              <a:rPr lang="ko-KR" altLang="en-US" dirty="0"/>
              <a:t>에 </a:t>
            </a:r>
            <a:r>
              <a:rPr lang="en-US" altLang="ko-KR" dirty="0"/>
              <a:t>cold</a:t>
            </a:r>
            <a:r>
              <a:rPr lang="ko-KR" altLang="en-US" dirty="0"/>
              <a:t> 데이터가 진입하면 성능 향상에 도움이 되지 않는다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31A968-1179-44F1-B976-8DCFB887A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780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93993-F79D-4840-87F6-5443FF36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Admission Control Policy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39CD8-34B2-49F7-A749-F5B9BDCBE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데이터를 평가해서 </a:t>
            </a:r>
            <a:r>
              <a:rPr lang="en-US" altLang="ko-KR" dirty="0"/>
              <a:t>NVM</a:t>
            </a:r>
            <a:r>
              <a:rPr lang="ko-KR" altLang="en-US" dirty="0"/>
              <a:t>에 재사용할 것 같은 데이터만 들어가도록 하는 </a:t>
            </a:r>
            <a:r>
              <a:rPr lang="en-US" altLang="ko-KR" dirty="0"/>
              <a:t>Admission Control Policy</a:t>
            </a:r>
            <a:r>
              <a:rPr lang="ko-KR" altLang="en-US" dirty="0"/>
              <a:t>를 제시한다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첫 번째 </a:t>
            </a:r>
            <a:r>
              <a:rPr lang="en-US" altLang="ko-KR" dirty="0"/>
              <a:t>DRAM</a:t>
            </a:r>
            <a:r>
              <a:rPr lang="ko-KR" altLang="en-US" dirty="0"/>
              <a:t>에서의 </a:t>
            </a:r>
            <a:r>
              <a:rPr lang="en-US" altLang="ko-KR" dirty="0"/>
              <a:t>eviction </a:t>
            </a:r>
            <a:r>
              <a:rPr lang="ko-KR" altLang="en-US" dirty="0"/>
              <a:t>에는 </a:t>
            </a:r>
            <a:r>
              <a:rPr lang="en-US" altLang="ko-KR" dirty="0"/>
              <a:t>NVM</a:t>
            </a:r>
            <a:r>
              <a:rPr lang="ko-KR" altLang="en-US" dirty="0"/>
              <a:t>에 데이터를 삽입하지 않고</a:t>
            </a:r>
            <a:r>
              <a:rPr lang="en-US" altLang="ko-KR" dirty="0"/>
              <a:t>, </a:t>
            </a:r>
            <a:r>
              <a:rPr lang="ko-KR" altLang="en-US" dirty="0"/>
              <a:t>일정 시간 이내에 두 번째 </a:t>
            </a:r>
            <a:r>
              <a:rPr lang="en-US" altLang="ko-KR" dirty="0"/>
              <a:t>eviction</a:t>
            </a:r>
            <a:r>
              <a:rPr lang="ko-KR" altLang="en-US" dirty="0"/>
              <a:t>부터 </a:t>
            </a:r>
            <a:r>
              <a:rPr lang="en-US" altLang="ko-KR" dirty="0"/>
              <a:t>NVM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번째 </a:t>
            </a:r>
            <a:r>
              <a:rPr lang="en-US" altLang="ko-KR" dirty="0"/>
              <a:t>eviction</a:t>
            </a:r>
            <a:r>
              <a:rPr lang="ko-KR" altLang="en-US" dirty="0"/>
              <a:t>은 데이터가 다시 사용될 가능성에 대한 좋은 예측의 지표가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정책을 통해 </a:t>
            </a:r>
            <a:r>
              <a:rPr lang="en-US" altLang="ko-KR" dirty="0"/>
              <a:t>NVM</a:t>
            </a:r>
            <a:r>
              <a:rPr lang="ko-KR" altLang="en-US" dirty="0"/>
              <a:t>에 </a:t>
            </a:r>
            <a:r>
              <a:rPr lang="en-US" altLang="ko-KR" dirty="0"/>
              <a:t>cold </a:t>
            </a:r>
            <a:r>
              <a:rPr lang="ko-KR" altLang="en-US" dirty="0"/>
              <a:t>데이터로 오염되는 것을 막을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2C085-9464-4757-A446-2B93B1BA6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949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93993-F79D-4840-87F6-5443FF36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Admission Control Policy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39CD8-34B2-49F7-A749-F5B9BDCBE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eviction </a:t>
            </a:r>
            <a:r>
              <a:rPr lang="ko-KR" altLang="en-US" dirty="0"/>
              <a:t>간의 주기를 확인하기 위해 작은 </a:t>
            </a:r>
            <a:r>
              <a:rPr lang="en-US" altLang="ko-KR" dirty="0"/>
              <a:t>history buffer 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해당 버퍼에는 정해진 시간 내에 다시 데이터를 사용할 지 여부를 확인하기 위한 메타데이터가 포함된다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메타데이터의 크기는 </a:t>
            </a:r>
            <a:r>
              <a:rPr lang="en-US" altLang="ko-KR" dirty="0"/>
              <a:t>4KB</a:t>
            </a:r>
            <a:r>
              <a:rPr lang="ko-KR" altLang="en-US" dirty="0"/>
              <a:t> 데이터당 약 </a:t>
            </a:r>
            <a:r>
              <a:rPr lang="en-US" altLang="ko-KR" dirty="0"/>
              <a:t>20byte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2C085-9464-4757-A446-2B93B1BA6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16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8F122-431F-4412-8E63-433C2293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E47C-D60C-4F33-AEE2-647CBAF7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Abstract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Analyzing Storage Access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Supporting Swap in Smartphone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Performance Evaluation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74A52E-F8FC-4C14-90F7-B297F49C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638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25CF6-112E-452A-A560-C40F9CB4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82A2E-FC5C-418E-93E2-52B49845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1GB DDR2-DRAM, 2GB swap, 16GB eMMC</a:t>
            </a:r>
            <a:r>
              <a:rPr lang="ko-KR" altLang="en-US" dirty="0"/>
              <a:t>를 가진 </a:t>
            </a:r>
            <a:r>
              <a:rPr lang="en-US" altLang="ko-KR" dirty="0"/>
              <a:t>ODROID-Q </a:t>
            </a:r>
            <a:r>
              <a:rPr lang="ko-KR" altLang="en-US" dirty="0"/>
              <a:t>모델 </a:t>
            </a:r>
            <a:endParaRPr lang="en-US" altLang="ko-KR" dirty="0"/>
          </a:p>
          <a:p>
            <a:r>
              <a:rPr lang="ko-KR" altLang="en-US" dirty="0"/>
              <a:t>구글</a:t>
            </a:r>
            <a:r>
              <a:rPr lang="en-US" altLang="ko-KR" dirty="0"/>
              <a:t> </a:t>
            </a:r>
            <a:r>
              <a:rPr lang="ko-KR" altLang="en-US" dirty="0"/>
              <a:t>안드로이드 </a:t>
            </a:r>
            <a:r>
              <a:rPr lang="en-US" altLang="ko-KR" dirty="0"/>
              <a:t>6.0.1, </a:t>
            </a:r>
            <a:r>
              <a:rPr lang="ko-KR" altLang="en-US" dirty="0"/>
              <a:t>리눅스 </a:t>
            </a:r>
            <a:r>
              <a:rPr lang="en-US" altLang="ko-KR" dirty="0"/>
              <a:t>3.4.0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설치하고</a:t>
            </a:r>
            <a:r>
              <a:rPr lang="en-US" altLang="ko-KR" dirty="0"/>
              <a:t>, </a:t>
            </a:r>
            <a:r>
              <a:rPr lang="ko-KR" altLang="en-US" dirty="0"/>
              <a:t>커널을 가상 메모리 </a:t>
            </a:r>
            <a:r>
              <a:rPr lang="en-US" altLang="ko-KR" dirty="0"/>
              <a:t>swap</a:t>
            </a:r>
            <a:r>
              <a:rPr lang="ko-KR" altLang="en-US" dirty="0"/>
              <a:t>을 지원하도록 재구성한다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워크로드를 추적해서 시뮬레이션을 만들어서 반복한다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항상 워크로드를 직접 실행하는 것 보다 더 공정하게 비교할 수 있기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측정은 시나리오를 </a:t>
            </a:r>
            <a:r>
              <a:rPr lang="en-US" altLang="ko-KR" dirty="0"/>
              <a:t>10</a:t>
            </a:r>
            <a:r>
              <a:rPr lang="ko-KR" altLang="en-US" dirty="0"/>
              <a:t>번 반복하여 평균을 기록했다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135CC-5D6D-44F4-8BA9-AAE548BD9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182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B815A-E804-49B5-B57B-05C7ECC9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Sensitivity Analysis on NVM Size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52E37-20FF-4E63-B677-46208739E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ftrace</a:t>
            </a:r>
            <a:r>
              <a:rPr lang="en-US" altLang="ko-KR" dirty="0"/>
              <a:t> utility</a:t>
            </a:r>
            <a:r>
              <a:rPr lang="ko-KR" altLang="en-US" dirty="0"/>
              <a:t>에서 </a:t>
            </a:r>
            <a:r>
              <a:rPr lang="en-US" altLang="ko-KR" dirty="0"/>
              <a:t>storage I/O trace</a:t>
            </a:r>
            <a:r>
              <a:rPr lang="ko-KR" altLang="en-US" dirty="0"/>
              <a:t>를 추출한 시뮬레이션을 실행했다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시나리오는 </a:t>
            </a:r>
            <a:r>
              <a:rPr lang="en-US" altLang="ko-KR" dirty="0"/>
              <a:t>20</a:t>
            </a:r>
            <a:r>
              <a:rPr lang="ko-KR" altLang="en-US" dirty="0"/>
              <a:t>개의 어플리케이션이 실행되는 중에 진행되었다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시나리오의 어플리케이션을 순차적으로 실행하고</a:t>
            </a:r>
            <a:r>
              <a:rPr lang="en-US" altLang="ko-KR" dirty="0"/>
              <a:t>, swap</a:t>
            </a:r>
            <a:r>
              <a:rPr lang="ko-KR" altLang="en-US" dirty="0"/>
              <a:t>의 효과를 보기 위해 한번 더 반복했다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A59EC2-6FDB-41A7-9238-77E7BEEF8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468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09D1C-84E0-4F77-9F06-8D5259D4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Sensitivity Analysis on NVM Size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8087F7-75DB-4DA9-88E7-2C3B0FF93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9351771-8AFE-4C03-9C86-E42D06D26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633" y="931938"/>
            <a:ext cx="10638508" cy="54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68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5497CBC-4038-4CFE-9DF7-A6F17C97B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59" y="1166946"/>
            <a:ext cx="7881804" cy="51974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7F3DE8-8554-4F61-B5DA-403E4760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Effectiveness of Admission Control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0AEBB-F3DF-4272-B110-9963DE0F0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NVM</a:t>
            </a:r>
            <a:r>
              <a:rPr lang="ko-KR" altLang="en-US" dirty="0"/>
              <a:t>에 </a:t>
            </a:r>
            <a:r>
              <a:rPr lang="en-US" altLang="ko-KR" dirty="0"/>
              <a:t>Admission Control Policy</a:t>
            </a:r>
            <a:r>
              <a:rPr lang="ko-KR" altLang="en-US" dirty="0"/>
              <a:t>를 적용하여 실험한다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34F8F-72FD-4BA9-BA38-6227D0DE7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216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CAFF6-C835-4777-A1CA-07AAD9B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of the Launch Time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68A52-E6FC-4AB8-B238-FAFF063DB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추가적인 검증을 위해 여러 어플리케이션을 비교함</a:t>
            </a:r>
            <a:endParaRPr lang="en-US" altLang="ko-KR" dirty="0"/>
          </a:p>
          <a:p>
            <a:pPr lvl="1"/>
            <a:r>
              <a:rPr lang="ko-KR" altLang="en-US" dirty="0"/>
              <a:t>기존의 안드로이드</a:t>
            </a:r>
            <a:endParaRPr lang="en-US" altLang="ko-KR" dirty="0"/>
          </a:p>
          <a:p>
            <a:pPr lvl="1"/>
            <a:r>
              <a:rPr lang="en-US" altLang="ko-KR" dirty="0"/>
              <a:t>swap</a:t>
            </a:r>
            <a:r>
              <a:rPr lang="ko-KR" altLang="en-US" dirty="0"/>
              <a:t>을 지원하는 안드로이드</a:t>
            </a:r>
            <a:endParaRPr lang="en-US" altLang="ko-KR" dirty="0"/>
          </a:p>
          <a:p>
            <a:pPr lvl="1"/>
            <a:r>
              <a:rPr lang="ko-KR" altLang="en-US" dirty="0"/>
              <a:t>제안하는 아키텍처</a:t>
            </a:r>
            <a:endParaRPr lang="en-US" altLang="ko-KR" dirty="0"/>
          </a:p>
          <a:p>
            <a:r>
              <a:rPr lang="ko-KR" altLang="en-US" dirty="0"/>
              <a:t>본 실험의 제안하는 아키텍처에서 </a:t>
            </a:r>
            <a:r>
              <a:rPr lang="en-US" altLang="ko-KR" dirty="0"/>
              <a:t>NVM</a:t>
            </a:r>
            <a:r>
              <a:rPr lang="ko-KR" altLang="en-US" dirty="0"/>
              <a:t>의 크기는 </a:t>
            </a:r>
            <a:r>
              <a:rPr lang="en-US" altLang="ko-KR" dirty="0"/>
              <a:t>256MB</a:t>
            </a:r>
            <a:r>
              <a:rPr lang="ko-KR" altLang="en-US" dirty="0"/>
              <a:t>이고 </a:t>
            </a:r>
            <a:r>
              <a:rPr lang="en-US" altLang="ko-KR" dirty="0"/>
              <a:t>AC </a:t>
            </a:r>
            <a:r>
              <a:rPr lang="ko-KR" altLang="en-US" dirty="0"/>
              <a:t>정책을 적용한다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실행 시간을 비교하여 나타낸다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440DAA-E1B3-4A2B-825E-E4C79A924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94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21F5D-96FB-488C-893E-29BB1551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1B3FD-D581-4E44-9150-B557B61C7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스마트폰에서 메모리가 부족하면 </a:t>
            </a:r>
            <a:r>
              <a:rPr lang="en-US" altLang="ko-KR" dirty="0"/>
              <a:t>swap</a:t>
            </a:r>
            <a:r>
              <a:rPr lang="ko-KR" altLang="en-US" dirty="0"/>
              <a:t> 대신 프로세스를 </a:t>
            </a:r>
            <a:r>
              <a:rPr lang="en-US" altLang="ko-KR" dirty="0"/>
              <a:t>kill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안드로이드에서 </a:t>
            </a:r>
            <a:r>
              <a:rPr lang="en-US" altLang="ko-KR" dirty="0"/>
              <a:t>swap</a:t>
            </a:r>
            <a:r>
              <a:rPr lang="ko-KR" altLang="en-US" dirty="0"/>
              <a:t>을 사용할 경우</a:t>
            </a:r>
            <a:r>
              <a:rPr lang="en-US" altLang="ko-KR" dirty="0"/>
              <a:t>, </a:t>
            </a:r>
            <a:r>
              <a:rPr lang="ko-KR" altLang="en-US" dirty="0"/>
              <a:t>수많은 </a:t>
            </a:r>
            <a:r>
              <a:rPr lang="en-US" altLang="ko-KR" dirty="0"/>
              <a:t>storage access</a:t>
            </a:r>
            <a:r>
              <a:rPr lang="ko-KR" altLang="en-US" dirty="0"/>
              <a:t>가 발생하고</a:t>
            </a:r>
            <a:r>
              <a:rPr lang="en-US" altLang="ko-KR" dirty="0"/>
              <a:t>, thrashing</a:t>
            </a:r>
            <a:r>
              <a:rPr lang="ko-KR" altLang="en-US" dirty="0"/>
              <a:t>이 생긴다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swap</a:t>
            </a:r>
            <a:r>
              <a:rPr lang="ko-KR" altLang="en-US" dirty="0"/>
              <a:t> </a:t>
            </a:r>
            <a:r>
              <a:rPr lang="en-US" altLang="ko-KR" dirty="0"/>
              <a:t>I/O</a:t>
            </a:r>
            <a:r>
              <a:rPr lang="ko-KR" altLang="en-US" dirty="0"/>
              <a:t>의 </a:t>
            </a:r>
            <a:r>
              <a:rPr lang="en-US" altLang="ko-KR" dirty="0"/>
              <a:t>80%</a:t>
            </a:r>
            <a:r>
              <a:rPr lang="ko-KR" altLang="en-US" dirty="0"/>
              <a:t>를 차지하는 </a:t>
            </a:r>
            <a:r>
              <a:rPr lang="en-US" altLang="ko-KR" dirty="0"/>
              <a:t>15%</a:t>
            </a:r>
            <a:r>
              <a:rPr lang="ko-KR" altLang="en-US" dirty="0"/>
              <a:t>의 </a:t>
            </a:r>
            <a:r>
              <a:rPr lang="en-US" altLang="ko-KR" dirty="0"/>
              <a:t>hot</a:t>
            </a:r>
            <a:r>
              <a:rPr lang="ko-KR" altLang="en-US" dirty="0"/>
              <a:t>데이터가 존재하고</a:t>
            </a:r>
            <a:r>
              <a:rPr lang="en-US" altLang="ko-KR" dirty="0"/>
              <a:t>, swap</a:t>
            </a:r>
            <a:r>
              <a:rPr lang="ko-KR" altLang="en-US" dirty="0"/>
              <a:t> 영역에 진입 후 다시는 사용하지 않는 </a:t>
            </a:r>
            <a:r>
              <a:rPr lang="en-US" altLang="ko-KR" dirty="0"/>
              <a:t>50%</a:t>
            </a:r>
            <a:r>
              <a:rPr lang="ko-KR" altLang="en-US" dirty="0"/>
              <a:t>의 </a:t>
            </a:r>
            <a:r>
              <a:rPr lang="en-US" altLang="ko-KR" dirty="0"/>
              <a:t>cold</a:t>
            </a:r>
            <a:r>
              <a:rPr lang="ko-KR" altLang="en-US" dirty="0"/>
              <a:t> 데이터가 존재한다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Non-Volatile Memory</a:t>
            </a:r>
            <a:r>
              <a:rPr lang="ko-KR" altLang="en-US" dirty="0"/>
              <a:t>를 </a:t>
            </a:r>
            <a:r>
              <a:rPr lang="en-US" altLang="ko-KR" dirty="0"/>
              <a:t>swap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로 사용하는 새로운 아키텍처를 제시한다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NVM</a:t>
            </a:r>
            <a:r>
              <a:rPr lang="ko-KR" altLang="en-US" dirty="0"/>
              <a:t>에 접근을 제어하는 알고리즘을 활용해 효율적인 </a:t>
            </a:r>
            <a:r>
              <a:rPr lang="en-US" altLang="ko-KR" dirty="0"/>
              <a:t>swap</a:t>
            </a:r>
            <a:r>
              <a:rPr lang="ko-KR" altLang="en-US" dirty="0"/>
              <a:t>을 진행한다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19C7A-F01E-47BC-B4DC-388022B6D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050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CAFF6-C835-4777-A1CA-07AAD9B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of the Launch Time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BB86977-5277-4469-8CCE-C2EE476D4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5282" y="835967"/>
            <a:ext cx="6979210" cy="560407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440DAA-E1B3-4A2B-825E-E4C79A924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299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DBBCF-3304-4E7E-A8C4-0043D1CB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5F942-BB45-4BBC-B140-D9D3EF4A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안드로이드에 </a:t>
            </a:r>
            <a:r>
              <a:rPr lang="en-US" altLang="ko-KR" dirty="0"/>
              <a:t>swap</a:t>
            </a:r>
            <a:r>
              <a:rPr lang="ko-KR" altLang="en-US" dirty="0"/>
              <a:t>을 적용한 상태로 실행 중인 어플리케이션이 늘어나면 </a:t>
            </a:r>
            <a:r>
              <a:rPr lang="en-US" altLang="ko-KR" dirty="0"/>
              <a:t>thrashing</a:t>
            </a:r>
            <a:r>
              <a:rPr lang="ko-KR" altLang="en-US" dirty="0"/>
              <a:t>이 발생한다</a:t>
            </a:r>
            <a:r>
              <a:rPr lang="en-US" altLang="ko-KR" dirty="0"/>
              <a:t>.(2~5</a:t>
            </a:r>
            <a:r>
              <a:rPr lang="ko-KR" altLang="en-US" dirty="0"/>
              <a:t>배의 성능 저하 발생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이를 해결하기 위해 </a:t>
            </a:r>
            <a:r>
              <a:rPr lang="en-US" altLang="ko-KR" dirty="0"/>
              <a:t>swap</a:t>
            </a:r>
            <a:r>
              <a:rPr lang="ko-KR" altLang="en-US" dirty="0"/>
              <a:t> </a:t>
            </a:r>
            <a:r>
              <a:rPr lang="en-US" altLang="ko-KR" dirty="0"/>
              <a:t>I/O</a:t>
            </a:r>
            <a:r>
              <a:rPr lang="ko-KR" altLang="en-US" dirty="0"/>
              <a:t>를 추적하고 두 가지 중요한 관찰을 실행했다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10~15% hot </a:t>
            </a:r>
            <a:r>
              <a:rPr lang="ko-KR" altLang="en-US" dirty="0"/>
              <a:t>데이터가 </a:t>
            </a:r>
            <a:r>
              <a:rPr lang="en-US" altLang="ko-KR" dirty="0"/>
              <a:t>80%</a:t>
            </a:r>
            <a:r>
              <a:rPr lang="ko-KR" altLang="en-US" dirty="0"/>
              <a:t>의</a:t>
            </a:r>
            <a:r>
              <a:rPr lang="en-US" altLang="ko-KR" dirty="0"/>
              <a:t> I/O</a:t>
            </a:r>
            <a:r>
              <a:rPr lang="ko-KR" altLang="en-US" dirty="0"/>
              <a:t>를 차지</a:t>
            </a:r>
            <a:endParaRPr lang="en-US" altLang="ko-KR" dirty="0"/>
          </a:p>
          <a:p>
            <a:pPr lvl="1"/>
            <a:r>
              <a:rPr lang="en-US" altLang="ko-KR" dirty="0"/>
              <a:t>50%</a:t>
            </a:r>
            <a:r>
              <a:rPr lang="ko-KR" altLang="en-US" dirty="0"/>
              <a:t>의 데이터는 </a:t>
            </a:r>
            <a:r>
              <a:rPr lang="en-US" altLang="ko-KR" dirty="0"/>
              <a:t>swap </a:t>
            </a:r>
            <a:r>
              <a:rPr lang="ko-KR" altLang="en-US" dirty="0"/>
              <a:t>후에 재사용하지 않음</a:t>
            </a:r>
            <a:endParaRPr lang="en-US" altLang="ko-KR" dirty="0"/>
          </a:p>
          <a:p>
            <a:r>
              <a:rPr lang="en-US" altLang="ko-KR" dirty="0"/>
              <a:t>NVM</a:t>
            </a:r>
            <a:r>
              <a:rPr lang="ko-KR" altLang="en-US" dirty="0"/>
              <a:t>을 </a:t>
            </a:r>
            <a:r>
              <a:rPr lang="en-US" altLang="ko-KR" dirty="0"/>
              <a:t>swap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로 채택하고 해당 </a:t>
            </a:r>
            <a:r>
              <a:rPr lang="en-US" altLang="ko-KR" dirty="0"/>
              <a:t>layer</a:t>
            </a:r>
            <a:r>
              <a:rPr lang="ko-KR" altLang="en-US" dirty="0"/>
              <a:t>에 데이터 접근을 관리하는 알고리즘을 제안했다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아키텍처를 통해 안드로이드에서 </a:t>
            </a:r>
            <a:r>
              <a:rPr lang="en-US" altLang="ko-KR" dirty="0"/>
              <a:t>swap</a:t>
            </a:r>
            <a:r>
              <a:rPr lang="ko-KR" altLang="en-US" dirty="0"/>
              <a:t>을 성능 저하 없이 제공할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1BD3B4-327D-4CF8-8054-58094A6C9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80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8F122-431F-4412-8E63-433C2293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E47C-D60C-4F33-AEE2-647CBAF7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Abstract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Analyzing Storage Access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Supporting Swap in Smartphone</a:t>
            </a:r>
          </a:p>
          <a:p>
            <a:r>
              <a:rPr lang="en-US" altLang="ko-KR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Performance Evaluation</a:t>
            </a:r>
            <a:endParaRPr lang="ko-KR" alt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74A52E-F8FC-4C14-90F7-B297F49C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47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CB8A-7AEC-406D-BAD5-670A650B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AE4AD-555E-4403-ACC8-517ABDCA8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스마트폰의 스펙은 이미 범용 컴퓨터 수준에 도달했다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스마트폰은 더이상 개인 오락기기가 아니라 공식 업무를 지원한다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B31593-B991-4CB0-BD0B-8AE28063D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028" name="Picture 4" descr="Angry Birds Classic/갤러리 | 앵그리버드 위키 | Fandom">
            <a:extLst>
              <a:ext uri="{FF2B5EF4-FFF2-40B4-BE49-F238E27FC236}">
                <a16:creationId xmlns:a16="http://schemas.microsoft.com/office/drawing/2014/main" id="{D9068466-0C5A-48D6-B120-550082D6F25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487" y="329114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C72634-615E-4647-A041-CA8A3D2E6E27}"/>
              </a:ext>
            </a:extLst>
          </p:cNvPr>
          <p:cNvSpPr txBox="1"/>
          <p:nvPr/>
        </p:nvSpPr>
        <p:spPr>
          <a:xfrm>
            <a:off x="418161" y="5169026"/>
            <a:ext cx="61264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https://angrybirds.fandom.com/ko/wiki/Angry_Birds_Classic/%EA%B0%A4%EB%9F%AC%EB%A6%AC</a:t>
            </a:r>
          </a:p>
        </p:txBody>
      </p:sp>
      <p:pic>
        <p:nvPicPr>
          <p:cNvPr id="1030" name="Picture 6" descr="Candy Crush Saga / 캔디 크러쉬 사가 / 캔디 크러쉬 사가 공략 : 네이버 블로그">
            <a:extLst>
              <a:ext uri="{FF2B5EF4-FFF2-40B4-BE49-F238E27FC236}">
                <a16:creationId xmlns:a16="http://schemas.microsoft.com/office/drawing/2014/main" id="{AC4B4F01-2063-40EF-BA64-9BB09416A235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44" y="333854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4F6C55-0397-48B9-B42C-03E2BA500590}"/>
              </a:ext>
            </a:extLst>
          </p:cNvPr>
          <p:cNvSpPr txBox="1"/>
          <p:nvPr/>
        </p:nvSpPr>
        <p:spPr>
          <a:xfrm>
            <a:off x="418161" y="5386108"/>
            <a:ext cx="614122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https://m.blog.naver.com/PostView.naver?isHttpsRedirect=true&amp;blogId=tatarooga&amp;logNo=80198923952</a:t>
            </a:r>
          </a:p>
        </p:txBody>
      </p:sp>
      <p:pic>
        <p:nvPicPr>
          <p:cNvPr id="1032" name="Picture 8" descr="NH농협은행 SWIFT CODE, 해외송금수수료 안내">
            <a:extLst>
              <a:ext uri="{FF2B5EF4-FFF2-40B4-BE49-F238E27FC236}">
                <a16:creationId xmlns:a16="http://schemas.microsoft.com/office/drawing/2014/main" id="{3FD7C437-A2F2-4587-AF93-AA7B36D1A7AE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179" y="3256158"/>
            <a:ext cx="2103690" cy="193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D6ACE0-23D0-43A0-A92B-62692C2BB9B5}"/>
              </a:ext>
            </a:extLst>
          </p:cNvPr>
          <p:cNvSpPr txBox="1"/>
          <p:nvPr/>
        </p:nvSpPr>
        <p:spPr>
          <a:xfrm>
            <a:off x="6299434" y="5229987"/>
            <a:ext cx="272402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https://heykakao.tistory.com/1063</a:t>
            </a:r>
          </a:p>
        </p:txBody>
      </p:sp>
      <p:pic>
        <p:nvPicPr>
          <p:cNvPr id="1034" name="Picture 10" descr="앱] 아이패드를 생산성있게 만들어주는 어플 추천">
            <a:extLst>
              <a:ext uri="{FF2B5EF4-FFF2-40B4-BE49-F238E27FC236}">
                <a16:creationId xmlns:a16="http://schemas.microsoft.com/office/drawing/2014/main" id="{C79011C4-E876-45BD-87D7-113C2C0802F9}"/>
              </a:ext>
            </a:extLst>
          </p:cNvPr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479" y="3301129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D7550A-EFFE-45A4-A39E-17C85F68C544}"/>
              </a:ext>
            </a:extLst>
          </p:cNvPr>
          <p:cNvSpPr txBox="1">
            <a:spLocks/>
          </p:cNvSpPr>
          <p:nvPr/>
        </p:nvSpPr>
        <p:spPr>
          <a:xfrm>
            <a:off x="9405824" y="5169026"/>
            <a:ext cx="288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https://sangsang-90.tistory.com/104</a:t>
            </a:r>
          </a:p>
        </p:txBody>
      </p:sp>
    </p:spTree>
    <p:extLst>
      <p:ext uri="{BB962C8B-B14F-4D97-AF65-F5344CB8AC3E}">
        <p14:creationId xmlns:p14="http://schemas.microsoft.com/office/powerpoint/2010/main" val="94731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1FCB0-277E-4C30-86F1-76E66294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of Smartphones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9B401-B9E7-43E0-882C-92A5E3400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메모리가 부족해지면 사용자의 동의 없이 어플리케이션이 강제로 </a:t>
            </a:r>
            <a:r>
              <a:rPr lang="en-US" altLang="ko-KR" dirty="0"/>
              <a:t>kill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오락용 어플리케이션이 </a:t>
            </a:r>
            <a:r>
              <a:rPr lang="en-US" altLang="ko-KR" dirty="0"/>
              <a:t>kill </a:t>
            </a:r>
            <a:r>
              <a:rPr lang="ko-KR" altLang="en-US" dirty="0"/>
              <a:t>되는 것은 문제 없지만 공적인 업무 중에 프로그램이 </a:t>
            </a:r>
            <a:r>
              <a:rPr lang="en-US" altLang="ko-KR" dirty="0"/>
              <a:t>kill </a:t>
            </a:r>
            <a:r>
              <a:rPr lang="ko-KR" altLang="en-US" dirty="0"/>
              <a:t>되는 것은 심각한 문제가 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swap </a:t>
            </a:r>
            <a:r>
              <a:rPr lang="ko-KR" altLang="en-US" dirty="0"/>
              <a:t>으로 해결 가능하다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A2C857-CF17-4D52-B9E2-7C5BAE128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16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07E58-4B5E-4E1A-80B9-337339D1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0E103-9F4E-4A57-8E12-836A3A445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swap</a:t>
            </a:r>
            <a:r>
              <a:rPr lang="ko-KR" altLang="en-US" dirty="0"/>
              <a:t>은 메모리가 부족하면 </a:t>
            </a:r>
            <a:r>
              <a:rPr lang="en-US" altLang="ko-KR" dirty="0"/>
              <a:t>storage</a:t>
            </a:r>
            <a:r>
              <a:rPr lang="ko-KR" altLang="en-US" dirty="0"/>
              <a:t>의 일부를 메모리의 확장으로 사용하는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스마트폰에 이를 적용하면 </a:t>
            </a:r>
            <a:r>
              <a:rPr lang="en-US" altLang="ko-KR" dirty="0"/>
              <a:t>thrashing </a:t>
            </a:r>
            <a:r>
              <a:rPr lang="ko-KR" altLang="en-US" dirty="0"/>
              <a:t>현상이 발생하여 실행 시간이 느려진다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thrashing</a:t>
            </a:r>
            <a:r>
              <a:rPr lang="ko-KR" altLang="en-US" dirty="0"/>
              <a:t> 현상은 메모리에 접근할 때 </a:t>
            </a:r>
            <a:r>
              <a:rPr lang="en-US" altLang="ko-KR" dirty="0"/>
              <a:t>page fault </a:t>
            </a:r>
            <a:r>
              <a:rPr lang="ko-KR" altLang="en-US" dirty="0"/>
              <a:t>비율이 높아서 프로세스를 동작하는 자원 보다 페이징에 더 많은 자원을 소모하는 것을 말한다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459C6D-F3D0-4526-BD35-0C2ACF5D7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86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07452-3BA7-4A78-9829-37A14E76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AD434-D626-400F-B06C-D161D0766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목표는 스마트폰을 데스크톱이나 랩톱과 같은 범용 컴퓨팅 장치로 만드는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swap</a:t>
            </a:r>
            <a:r>
              <a:rPr lang="ko-KR" altLang="en-US" dirty="0"/>
              <a:t>을 사용한 구조와 기존의 안드로이드를 비교한다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목표 어플리케이션을 실행한 후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20</a:t>
            </a:r>
            <a:r>
              <a:rPr lang="ko-KR" altLang="en-US" dirty="0"/>
              <a:t>개의 어플리케이션을 실행한 후에 다시 목표 어플리케이션을 실행하여 실행 시간을 분석했다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77124F-C942-42FE-A55A-63128EC6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87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E7FE4-DE71-40ED-95E0-AEBF3FBE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7261D4-5026-465C-AD3F-F1F31E9F2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C5237312-CB26-4E53-8995-603B11A0A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452" y="836146"/>
            <a:ext cx="9154104" cy="5580069"/>
          </a:xfrm>
        </p:spPr>
      </p:pic>
    </p:spTree>
    <p:extLst>
      <p:ext uri="{BB962C8B-B14F-4D97-AF65-F5344CB8AC3E}">
        <p14:creationId xmlns:p14="http://schemas.microsoft.com/office/powerpoint/2010/main" val="75417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Lato"/>
        <a:ea typeface="La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1162</Words>
  <Application>Microsoft Office PowerPoint</Application>
  <PresentationFormat>와이드스크린</PresentationFormat>
  <Paragraphs>170</Paragraphs>
  <Slides>31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lato</vt:lpstr>
      <vt:lpstr>맑은 고딕</vt:lpstr>
      <vt:lpstr>Wingdings</vt:lpstr>
      <vt:lpstr>Arial</vt:lpstr>
      <vt:lpstr>lato</vt:lpstr>
      <vt:lpstr>Office 테마</vt:lpstr>
      <vt:lpstr>PowerPoint 프레젠테이션</vt:lpstr>
      <vt:lpstr>Contents</vt:lpstr>
      <vt:lpstr>Abstract</vt:lpstr>
      <vt:lpstr>Contents</vt:lpstr>
      <vt:lpstr>Introduction</vt:lpstr>
      <vt:lpstr>Problem of Smartphones</vt:lpstr>
      <vt:lpstr>Swap</vt:lpstr>
      <vt:lpstr>Motivation</vt:lpstr>
      <vt:lpstr>Motivation</vt:lpstr>
      <vt:lpstr>Contents</vt:lpstr>
      <vt:lpstr>Scenario</vt:lpstr>
      <vt:lpstr>Android vs Android + Swap</vt:lpstr>
      <vt:lpstr>Android vs Android + Swap</vt:lpstr>
      <vt:lpstr>Hot Data Swap</vt:lpstr>
      <vt:lpstr>Storage Access</vt:lpstr>
      <vt:lpstr>NVM </vt:lpstr>
      <vt:lpstr>Cold Data</vt:lpstr>
      <vt:lpstr>Contents</vt:lpstr>
      <vt:lpstr>New Swap Architecture</vt:lpstr>
      <vt:lpstr>Optimized Adoption of NVM</vt:lpstr>
      <vt:lpstr>Optimized Adoption of NVM</vt:lpstr>
      <vt:lpstr>Admission Control Policy</vt:lpstr>
      <vt:lpstr>Admission Control Policy</vt:lpstr>
      <vt:lpstr>Contents</vt:lpstr>
      <vt:lpstr>Test Environment</vt:lpstr>
      <vt:lpstr>Sensitivity Analysis on NVM Size</vt:lpstr>
      <vt:lpstr>Sensitivity Analysis on NVM Size</vt:lpstr>
      <vt:lpstr>Effectiveness of Admission Control</vt:lpstr>
      <vt:lpstr>Comparison of the Launch Time</vt:lpstr>
      <vt:lpstr>Comparison of the Launch Time</vt:lpstr>
      <vt:lpstr>Discussions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4134</cp:revision>
  <dcterms:created xsi:type="dcterms:W3CDTF">2020-03-06T02:35:36Z</dcterms:created>
  <dcterms:modified xsi:type="dcterms:W3CDTF">2022-01-19T00:18:39Z</dcterms:modified>
</cp:coreProperties>
</file>