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90" r:id="rId3"/>
    <p:sldId id="279" r:id="rId4"/>
    <p:sldId id="291" r:id="rId5"/>
    <p:sldId id="292" r:id="rId6"/>
    <p:sldId id="293" r:id="rId7"/>
    <p:sldId id="294" r:id="rId8"/>
    <p:sldId id="280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</p:sldIdLst>
  <p:sldSz cx="12192000" cy="6858000"/>
  <p:notesSz cx="6858000" cy="9144000"/>
  <p:embeddedFontLst>
    <p:embeddedFont>
      <p:font typeface="lato" panose="020B0604020202020204" pitchFamily="34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1B1"/>
    <a:srgbClr val="CFCFCF"/>
    <a:srgbClr val="6B6B6B"/>
    <a:srgbClr val="FF9B9B"/>
    <a:srgbClr val="EC6044"/>
    <a:srgbClr val="5B9BD5"/>
    <a:srgbClr val="F6CBCD"/>
    <a:srgbClr val="FFFFFF"/>
    <a:srgbClr val="99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5135" autoAdjust="0"/>
  </p:normalViewPr>
  <p:slideViewPr>
    <p:cSldViewPr snapToGrid="0" showGuides="1">
      <p:cViewPr varScale="1">
        <p:scale>
          <a:sx n="108" d="100"/>
          <a:sy n="108" d="100"/>
        </p:scale>
        <p:origin x="336" y="78"/>
      </p:cViewPr>
      <p:guideLst>
        <p:guide pos="4080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0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66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6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8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14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1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50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45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6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79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98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19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95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83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22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9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0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64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8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8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92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53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49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2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0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4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3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1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  <a:p>
            <a:pPr algn="l"/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5817" y="1749890"/>
            <a:ext cx="10060366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AI Benchmark: Running Deep Neural Networks on Android Smartphones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ChoelHyeon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Kwon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퀄컴은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2016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5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SNPE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선보였다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SNPE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Caffe/Caffe2, TensorFlow,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PyTorch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등의 딥러닝 모델 프레임워크를 지원한다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퀄컴의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드라이버는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Android 8.1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에서 소개되었다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 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SNPE(Snapdragon Neural Processing Engine)</a:t>
            </a:r>
          </a:p>
        </p:txBody>
      </p:sp>
    </p:spTree>
    <p:extLst>
      <p:ext uri="{BB962C8B-B14F-4D97-AF65-F5344CB8AC3E}">
        <p14:creationId xmlns:p14="http://schemas.microsoft.com/office/powerpoint/2010/main" val="320114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HiSilicon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(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이하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하이실리콘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2004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설립된 중국의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화웨이가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설립한 반도체 자회사이다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하이실리콘의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Kirin 970/980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칩셋은 딥러닝 알고리즘에 널리 사용되는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사용한다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이는 벡터와 행렬연산에 특화되어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SoC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시장에서 약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10%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정도를 차지한다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HiSilicon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0046F-0B98-4EE9-9F50-B5023B82529B}"/>
              </a:ext>
            </a:extLst>
          </p:cNvPr>
          <p:cNvGrpSpPr/>
          <p:nvPr/>
        </p:nvGrpSpPr>
        <p:grpSpPr>
          <a:xfrm>
            <a:off x="1677062" y="4219110"/>
            <a:ext cx="3279099" cy="2042632"/>
            <a:chOff x="1549645" y="4219110"/>
            <a:chExt cx="3279099" cy="2042632"/>
          </a:xfrm>
        </p:grpSpPr>
        <p:pic>
          <p:nvPicPr>
            <p:cNvPr id="3074" name="Picture 2" descr="HiSilicon - Wikipedia">
              <a:extLst>
                <a:ext uri="{FF2B5EF4-FFF2-40B4-BE49-F238E27FC236}">
                  <a16:creationId xmlns:a16="http://schemas.microsoft.com/office/drawing/2014/main" id="{C13167EF-C0D4-422E-B95B-6B4DF56A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645" y="4219110"/>
              <a:ext cx="2923707" cy="171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2A353-A2E1-4FDF-83AB-C8C6108D282A}"/>
                </a:ext>
              </a:extLst>
            </p:cNvPr>
            <p:cNvSpPr txBox="1"/>
            <p:nvPr/>
          </p:nvSpPr>
          <p:spPr>
            <a:xfrm>
              <a:off x="1549645" y="6028199"/>
              <a:ext cx="3279099" cy="233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출처</a:t>
              </a:r>
              <a:r>
                <a:rPr lang="en-US" altLang="ko-KR" sz="900" dirty="0">
                  <a:latin typeface="+mn-ea"/>
                </a:rPr>
                <a:t>: </a:t>
              </a:r>
              <a:r>
                <a:rPr lang="ko-KR" altLang="en-US" sz="900" dirty="0">
                  <a:latin typeface="+mn-ea"/>
                </a:rPr>
                <a:t>https://en.wikipedia.org/wiki/HiSilicon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ED8813F-10EE-4B3B-AE7B-46CBC95E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41" y="2869172"/>
            <a:ext cx="3793094" cy="35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하이실리콘은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2017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 후반에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Mobile Computing Platform 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출시했다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TensorFlow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Moble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Lite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만 지원한다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Android 8.1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기반으로 하는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드라이버가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Kirin 970/980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포함되었다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HiAI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3092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MediaTek(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이하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미디어텍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1997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United Microelectronics Corporation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에서 분사한 대만의 반도체 회사이다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MT67xx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칩셋의 배포로 시장 점유율의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20%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차지했다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미디어텍은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처리 유닛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(APU)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을 사용하고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이는 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Helio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P60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과 함께 출시되었다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MediaTek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5108EA-C5C2-4AF4-A769-C963D6D5FEE9}"/>
              </a:ext>
            </a:extLst>
          </p:cNvPr>
          <p:cNvGrpSpPr/>
          <p:nvPr/>
        </p:nvGrpSpPr>
        <p:grpSpPr>
          <a:xfrm>
            <a:off x="885826" y="4396227"/>
            <a:ext cx="4829175" cy="1594467"/>
            <a:chOff x="705866" y="4549787"/>
            <a:chExt cx="4829175" cy="1594467"/>
          </a:xfrm>
        </p:grpSpPr>
        <p:pic>
          <p:nvPicPr>
            <p:cNvPr id="6146" name="Picture 2" descr="대만 미디어텍 &amp;#39;고속성장&amp;#39;…퀄컴도 넘본다 - 전자신문">
              <a:extLst>
                <a:ext uri="{FF2B5EF4-FFF2-40B4-BE49-F238E27FC236}">
                  <a16:creationId xmlns:a16="http://schemas.microsoft.com/office/drawing/2014/main" id="{C53977A1-8AFF-47AC-AE81-4FE5337B9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66" y="4549787"/>
              <a:ext cx="4829175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A2466A-0A77-433D-8BFC-A8351B199D6B}"/>
                </a:ext>
              </a:extLst>
            </p:cNvPr>
            <p:cNvSpPr txBox="1"/>
            <p:nvPr/>
          </p:nvSpPr>
          <p:spPr>
            <a:xfrm>
              <a:off x="705866" y="5913422"/>
              <a:ext cx="409606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출처</a:t>
              </a:r>
              <a:r>
                <a:rPr lang="en-US" altLang="ko-KR" sz="900" dirty="0">
                  <a:latin typeface="+mn-ea"/>
                </a:rPr>
                <a:t>: https://www.etnews.com/20210118000061</a:t>
              </a:r>
              <a:endParaRPr lang="ko-KR" altLang="en-US" sz="900" dirty="0"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5D8BF1-79B5-43CE-A534-4EFA32D127FE}"/>
              </a:ext>
            </a:extLst>
          </p:cNvPr>
          <p:cNvGrpSpPr/>
          <p:nvPr/>
        </p:nvGrpSpPr>
        <p:grpSpPr>
          <a:xfrm>
            <a:off x="6119735" y="3500114"/>
            <a:ext cx="5438931" cy="2661630"/>
            <a:chOff x="6119735" y="3500114"/>
            <a:chExt cx="5438931" cy="2661630"/>
          </a:xfrm>
        </p:grpSpPr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BD4FE330-3B79-431C-9519-3B42BEFF3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735" y="3500114"/>
              <a:ext cx="5438931" cy="264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D8B7EC-45AE-472A-A988-551E13B19D7F}"/>
                </a:ext>
              </a:extLst>
            </p:cNvPr>
            <p:cNvSpPr txBox="1"/>
            <p:nvPr/>
          </p:nvSpPr>
          <p:spPr>
            <a:xfrm>
              <a:off x="6179694" y="5930912"/>
              <a:ext cx="522782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출처</a:t>
              </a:r>
              <a:r>
                <a:rPr lang="en-US" altLang="ko-KR" sz="900" dirty="0">
                  <a:latin typeface="+mn-ea"/>
                </a:rPr>
                <a:t>: https://www.mediatek.com/products/smartphones/mt6750</a:t>
              </a:r>
              <a:endParaRPr lang="ko-KR" altLang="en-US" sz="9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07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NeuroPilot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TensorFlow Lite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중심으로 구현되었다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하드웨어 가속을 위해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APU, GPU, 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사용할 수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NeuroPilot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 호환 칩에서만 작동하고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현재는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Helio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P60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칩에서만 지원한다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NeuroPilot</a:t>
            </a:r>
            <a:r>
              <a:rPr lang="en-US" altLang="ko-KR" dirty="0">
                <a:latin typeface="+mn-ea"/>
                <a:ea typeface="+mn-ea"/>
                <a:cs typeface="lato"/>
              </a:rPr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107753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Samsung(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이하 삼성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1969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설립된 한국의 전자 회사이다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1988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삼성 반도체와 합병했고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현재의 이름을 유지했다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Exynos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8895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VPU(Vison Processing Unit)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카메라를 위해 사용되는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칩으로 소개되었다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NNAPI 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드라이버는 아직 개발되지 않았다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현재 시장 점유율은 약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10%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정도이다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Samsung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5592EB-ADEE-4A88-BB76-089C1888A68A}"/>
              </a:ext>
            </a:extLst>
          </p:cNvPr>
          <p:cNvGrpSpPr/>
          <p:nvPr/>
        </p:nvGrpSpPr>
        <p:grpSpPr>
          <a:xfrm>
            <a:off x="994300" y="4204023"/>
            <a:ext cx="4057094" cy="1965474"/>
            <a:chOff x="870013" y="4170265"/>
            <a:chExt cx="4057094" cy="19654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6BFD9E-5A24-4B8D-8CC0-2234953F1157}"/>
                </a:ext>
              </a:extLst>
            </p:cNvPr>
            <p:cNvSpPr txBox="1"/>
            <p:nvPr/>
          </p:nvSpPr>
          <p:spPr>
            <a:xfrm>
              <a:off x="870013" y="5904907"/>
              <a:ext cx="405709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출처</a:t>
              </a:r>
              <a:r>
                <a:rPr lang="en-US" altLang="ko-KR" sz="900" dirty="0">
                  <a:latin typeface="+mn-ea"/>
                </a:rPr>
                <a:t>: https://www.samsung.com/sec/about-us/brand-identity/logo/</a:t>
              </a:r>
              <a:endParaRPr lang="ko-KR" altLang="en-US" sz="900" dirty="0">
                <a:latin typeface="+mn-ea"/>
              </a:endParaRPr>
            </a:p>
          </p:txBody>
        </p:sp>
        <p:pic>
          <p:nvPicPr>
            <p:cNvPr id="1026" name="Picture 2" descr="로고 | 브랜드 아이덴티티 | 회사 소개 | Samsung 대한민국">
              <a:extLst>
                <a:ext uri="{FF2B5EF4-FFF2-40B4-BE49-F238E27FC236}">
                  <a16:creationId xmlns:a16="http://schemas.microsoft.com/office/drawing/2014/main" id="{3A988A69-0E2B-4CC7-9CA5-8C276C756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918" y="4170265"/>
              <a:ext cx="3041342" cy="1664290"/>
            </a:xfrm>
            <a:prstGeom prst="rect">
              <a:avLst/>
            </a:prstGeom>
            <a:noFill/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F17622-86AF-4556-B445-F7EDE91E4681}"/>
              </a:ext>
            </a:extLst>
          </p:cNvPr>
          <p:cNvGrpSpPr/>
          <p:nvPr/>
        </p:nvGrpSpPr>
        <p:grpSpPr>
          <a:xfrm>
            <a:off x="7259438" y="3584199"/>
            <a:ext cx="4310891" cy="2816130"/>
            <a:chOff x="7259438" y="3584199"/>
            <a:chExt cx="4310891" cy="2816130"/>
          </a:xfrm>
        </p:grpSpPr>
        <p:pic>
          <p:nvPicPr>
            <p:cNvPr id="1030" name="Picture 6" descr="삼성, Exynos 2100 SoC 발표: X1 코어를 사용하여 5nm에서 새로운 재시동">
              <a:extLst>
                <a:ext uri="{FF2B5EF4-FFF2-40B4-BE49-F238E27FC236}">
                  <a16:creationId xmlns:a16="http://schemas.microsoft.com/office/drawing/2014/main" id="{BA71ADEE-BB01-4085-B6BF-855B1721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38" y="3584199"/>
              <a:ext cx="3659357" cy="258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55063E-DE77-4E7B-8086-A3BD837F8162}"/>
                </a:ext>
              </a:extLst>
            </p:cNvPr>
            <p:cNvSpPr txBox="1"/>
            <p:nvPr/>
          </p:nvSpPr>
          <p:spPr>
            <a:xfrm>
              <a:off x="7259438" y="6169497"/>
              <a:ext cx="431089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출처</a:t>
              </a:r>
              <a:r>
                <a:rPr lang="en-US" altLang="ko-KR" sz="900" dirty="0">
                  <a:latin typeface="+mn-ea"/>
                </a:rPr>
                <a:t>: </a:t>
              </a:r>
              <a:r>
                <a:rPr lang="ko-KR" altLang="en-US" sz="900" dirty="0">
                  <a:latin typeface="+mn-ea"/>
                </a:rPr>
                <a:t>https://www.editoy.com/posts/18494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37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구글은 안드로이드와 별개로 안드로이드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2.1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부터 매년 스마트폰과 태블릿을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Nexus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브랜드 하에 출시했다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2016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이는 새로운 브랜드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Google Pixel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로 변경되었다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이들은 주로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퀄컴의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latin typeface="+mj-ea"/>
                <a:ea typeface="+mj-ea"/>
                <a:cs typeface="lato"/>
              </a:rPr>
              <a:t>SoC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사용한다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Google Pixel</a:t>
            </a:r>
          </a:p>
        </p:txBody>
      </p:sp>
    </p:spTree>
    <p:extLst>
      <p:ext uri="{BB962C8B-B14F-4D97-AF65-F5344CB8AC3E}">
        <p14:creationId xmlns:p14="http://schemas.microsoft.com/office/powerpoint/2010/main" val="302605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Pixel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2(XL)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모델부터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Intel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과 협력한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Pixel Visual Core AI Chip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을 추가했다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해당 칩은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TensorFlow (Lite)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연산에서 준수한 성능을 보인다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하지만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상응하는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가 존재하지 않는다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따라서 외부의 개발자는 하드웨어 가속을 사용할 수 없다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Pixel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>
                <a:latin typeface="+mn-ea"/>
                <a:ea typeface="+mn-ea"/>
                <a:cs typeface="lato"/>
              </a:rPr>
              <a:t>Visual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>
                <a:latin typeface="+mn-ea"/>
                <a:ea typeface="+mn-ea"/>
                <a:cs typeface="lato"/>
              </a:rPr>
              <a:t>Core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>
                <a:latin typeface="+mn-ea"/>
                <a:ea typeface="+mn-ea"/>
                <a:cs typeface="lato"/>
              </a:rPr>
              <a:t>AI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>
                <a:latin typeface="+mn-ea"/>
                <a:ea typeface="+mn-ea"/>
                <a:cs typeface="lato"/>
              </a:rPr>
              <a:t>Chip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D12C9-2721-4FE5-BE42-FB58476E5484}"/>
              </a:ext>
            </a:extLst>
          </p:cNvPr>
          <p:cNvGrpSpPr/>
          <p:nvPr/>
        </p:nvGrpSpPr>
        <p:grpSpPr>
          <a:xfrm>
            <a:off x="8506288" y="1877725"/>
            <a:ext cx="3545889" cy="3652965"/>
            <a:chOff x="8646111" y="2793531"/>
            <a:chExt cx="3545889" cy="3652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ED765A-93A5-42EF-967E-86BF83818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1974" y="2793531"/>
              <a:ext cx="2844190" cy="33759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71B0F6-D24A-4923-BE02-5966EEAC0D66}"/>
                </a:ext>
              </a:extLst>
            </p:cNvPr>
            <p:cNvSpPr txBox="1"/>
            <p:nvPr/>
          </p:nvSpPr>
          <p:spPr>
            <a:xfrm>
              <a:off x="8646111" y="6169497"/>
              <a:ext cx="354588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The architecture of the Pixel Visual Core AI Chip.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72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현재 모든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사용되는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코어는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Arm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구조를 기반으로 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하드웨어 가속을 지원하지 않는 경우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에서 모든 연산을 처리한다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Arm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내의 모든 코어를 병렬 계산에 효율적으로 사용할 수 있는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DynamIQ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기술을 발표했다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여러 최적화된 명령들은 구글의 기본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통합되었다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하드웨어 가속 자원이 없다면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사용한다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Arm Cortex CPUs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10D3C5-2249-4D75-96D3-4C35EA23B53B}"/>
              </a:ext>
            </a:extLst>
          </p:cNvPr>
          <p:cNvGrpSpPr/>
          <p:nvPr/>
        </p:nvGrpSpPr>
        <p:grpSpPr>
          <a:xfrm>
            <a:off x="9128612" y="3598529"/>
            <a:ext cx="2508931" cy="2563215"/>
            <a:chOff x="9128612" y="3598529"/>
            <a:chExt cx="2508931" cy="2563215"/>
          </a:xfrm>
        </p:grpSpPr>
        <p:pic>
          <p:nvPicPr>
            <p:cNvPr id="3074" name="Picture 2" descr="문구: 'arm m'의 이미지일 수 있음">
              <a:extLst>
                <a:ext uri="{FF2B5EF4-FFF2-40B4-BE49-F238E27FC236}">
                  <a16:creationId xmlns:a16="http://schemas.microsoft.com/office/drawing/2014/main" id="{15DC955C-0610-402E-8C85-0ACB03CA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6887" y="3598529"/>
              <a:ext cx="2332383" cy="2332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CEE87B-E5F1-4798-8DEB-BE42A91A5C34}"/>
                </a:ext>
              </a:extLst>
            </p:cNvPr>
            <p:cNvSpPr txBox="1"/>
            <p:nvPr/>
          </p:nvSpPr>
          <p:spPr>
            <a:xfrm>
              <a:off x="9128612" y="5930912"/>
              <a:ext cx="250893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https://www.facebook.com/ArmKorea/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13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별개로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Arm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 하드웨어 가속을 위해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발표했다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TensorFlow, Caffe, ONNX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TensorFlow Lite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과 함께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머신 러닝 워크로드에 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GPU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통로를 모두 제공한다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병렬적으로 실행 가능하다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Arm NNSDK</a:t>
            </a:r>
          </a:p>
        </p:txBody>
      </p:sp>
    </p:spTree>
    <p:extLst>
      <p:ext uri="{BB962C8B-B14F-4D97-AF65-F5344CB8AC3E}">
        <p14:creationId xmlns:p14="http://schemas.microsoft.com/office/powerpoint/2010/main" val="235011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도입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하드웨어 가속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딥러닝 모바일 프레임워크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AI Benchmark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벤치마크 결과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고찰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결론</a:t>
            </a:r>
            <a:endParaRPr lang="en-US" altLang="ko-KR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01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현재 모든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사용되는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코어는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Arm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구조를 기반으로 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하드웨어 가속을 지원하지 않는 경우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에서 모든 연산을 처리한다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Arm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내의 모든 코어를 병렬 계산에 효율적으로 사용할 수 있는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DynamIQ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기술을 발표했다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여러 최적화된 명령들은 구글의 기본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통합되었다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하드웨어 가속 자원이 없다면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사용한다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Arm Cortex CPUs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10D3C5-2249-4D75-96D3-4C35EA23B53B}"/>
              </a:ext>
            </a:extLst>
          </p:cNvPr>
          <p:cNvGrpSpPr/>
          <p:nvPr/>
        </p:nvGrpSpPr>
        <p:grpSpPr>
          <a:xfrm>
            <a:off x="9128612" y="3598529"/>
            <a:ext cx="2508931" cy="2563215"/>
            <a:chOff x="9128612" y="3598529"/>
            <a:chExt cx="2508931" cy="2563215"/>
          </a:xfrm>
        </p:grpSpPr>
        <p:pic>
          <p:nvPicPr>
            <p:cNvPr id="3074" name="Picture 2" descr="문구: 'arm m'의 이미지일 수 있음">
              <a:extLst>
                <a:ext uri="{FF2B5EF4-FFF2-40B4-BE49-F238E27FC236}">
                  <a16:creationId xmlns:a16="http://schemas.microsoft.com/office/drawing/2014/main" id="{15DC955C-0610-402E-8C85-0ACB03CA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6887" y="3598529"/>
              <a:ext cx="2332383" cy="2332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CEE87B-E5F1-4798-8DEB-BE42A91A5C34}"/>
                </a:ext>
              </a:extLst>
            </p:cNvPr>
            <p:cNvSpPr txBox="1"/>
            <p:nvPr/>
          </p:nvSpPr>
          <p:spPr>
            <a:xfrm>
              <a:off x="9128612" y="5930912"/>
              <a:ext cx="250893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https://www.facebook.com/ArmKorea/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75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6614086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Android Neural Networks API(NNAPI)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머신 러닝과 딥러닝 연산을 집중적으로 실행하기 위한 안드로이드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 API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어플리케이션은 머신 러닝 프레임워크를 사용한다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프레임워크들은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사용하여 장치의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하드웨어 가속을 사용한 </a:t>
            </a:r>
            <a:r>
              <a:rPr lang="ko-KR" altLang="en-US" b="1" dirty="0">
                <a:solidFill>
                  <a:srgbClr val="FF0000"/>
                </a:solidFill>
                <a:cs typeface="lato"/>
              </a:rPr>
              <a:t>추론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을 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하드웨어에 접근하기 위해 칩셋 제조사의 드라이버 필요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Android NNAPI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040DE2-95E9-4149-900D-ACC68F5F2D51}"/>
              </a:ext>
            </a:extLst>
          </p:cNvPr>
          <p:cNvGrpSpPr/>
          <p:nvPr/>
        </p:nvGrpSpPr>
        <p:grpSpPr>
          <a:xfrm>
            <a:off x="7351769" y="2229445"/>
            <a:ext cx="4541200" cy="4074527"/>
            <a:chOff x="7351769" y="2229445"/>
            <a:chExt cx="4541200" cy="4074527"/>
          </a:xfrm>
        </p:grpSpPr>
        <p:pic>
          <p:nvPicPr>
            <p:cNvPr id="6146" name="Picture 2" descr="Neural Networks API | Android NDK | Android Developers">
              <a:extLst>
                <a:ext uri="{FF2B5EF4-FFF2-40B4-BE49-F238E27FC236}">
                  <a16:creationId xmlns:a16="http://schemas.microsoft.com/office/drawing/2014/main" id="{805A2DB1-1C94-4C95-BD92-D156C9851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769" y="2229445"/>
              <a:ext cx="4541200" cy="3843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9E9012-4C97-4EB4-B520-5E98E0CA7ABE}"/>
                </a:ext>
              </a:extLst>
            </p:cNvPr>
            <p:cNvSpPr txBox="1"/>
            <p:nvPr/>
          </p:nvSpPr>
          <p:spPr>
            <a:xfrm>
              <a:off x="7351769" y="6073140"/>
              <a:ext cx="400925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https://developer.android.com/ndk/guides/neuralnetworks?hl=ko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03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B1B1B1"/>
                </a:solidFill>
                <a:ea typeface="+mn-lt"/>
                <a:cs typeface="+mn-lt"/>
              </a:rPr>
              <a:t>도입</a:t>
            </a:r>
            <a:endParaRPr lang="en-US" altLang="ko-KR" dirty="0">
              <a:solidFill>
                <a:srgbClr val="B1B1B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하드웨어 가속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딥러닝 모바일 프레임워크</a:t>
            </a:r>
            <a:endParaRPr lang="en-US" altLang="ko-KR" dirty="0">
              <a:solidFill>
                <a:schemeClr val="tx2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AI Benchmark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벤치마크 결과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고찰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결론</a:t>
            </a:r>
            <a:endParaRPr lang="en-US" altLang="ko-KR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67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안드로이드 운영체제에 많은 인기있는 딥러닝 프레임워크가 이식되었다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Torch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TensorFlow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Caffe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Caffe2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Deeplearning4j</a:t>
            </a:r>
          </a:p>
          <a:p>
            <a:pPr lvl="1"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MXNet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NNabla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etc.</a:t>
            </a:r>
          </a:p>
          <a:p>
            <a:pPr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딥러닝 모바일 </a:t>
            </a:r>
            <a:r>
              <a:rPr lang="ko-KR" altLang="en-US" dirty="0" err="1">
                <a:latin typeface="+mn-ea"/>
                <a:ea typeface="+mn-ea"/>
                <a:cs typeface="lato"/>
              </a:rPr>
              <a:t>프리임워크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88401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2015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구글에서 연구 및 개발 목적으로 배포한 오픈소스 머신 러닝 라이브러리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이의 프로그래밍 모델은 입력과 출력 변수의 관계를 정의하는 직접 그래프로 설명할 수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모델의 학습이 끝나면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.pb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파일을 통해 모바일 기기에서 실행할 수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사용자는 실제 어플리케이션 코드에서 모델 구조를 구현할 필요 없이 파일의 위치와 입력 데이터만 제공하면 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TensorFlow Mobile</a:t>
            </a:r>
          </a:p>
        </p:txBody>
      </p:sp>
    </p:spTree>
    <p:extLst>
      <p:ext uri="{BB962C8B-B14F-4D97-AF65-F5344CB8AC3E}">
        <p14:creationId xmlns:p14="http://schemas.microsoft.com/office/powerpoint/2010/main" val="288107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거의 모든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TensorFlow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명령어가 사용 가능함으로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따라서 거의 모든 모델을 모바일 장치에서 실행할 수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대부분의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제조사의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가 하드웨어 가속을 지원한다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 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SNPE,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NeuroPilot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구글의 지원 중단 선언으로 인해 개발이 곧 중단된다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Android 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지원을 받지 못함으로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특정한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사용하지 않으면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에서만 동작한다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TensorFlow Mobile</a:t>
            </a:r>
          </a:p>
        </p:txBody>
      </p:sp>
    </p:spTree>
    <p:extLst>
      <p:ext uri="{BB962C8B-B14F-4D97-AF65-F5344CB8AC3E}">
        <p14:creationId xmlns:p14="http://schemas.microsoft.com/office/powerpoint/2010/main" val="36564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TensorFlow Mobile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후계자이다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TensorFlow Mobile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처럼 학습이 끝나면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.pb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대신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tflite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파일을 통해 실행 가능하다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Android 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호환을 지원한다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논문 작성 당시 개발자 프리뷰 중이었고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여러가지 제약사항이 있었다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지원하는 모델이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3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개 뿐이었다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약간의 변형은 가능한 상태였다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이미지 대 이미지 변환에서 추론 시간과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RAM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소모량이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배 이상 커졌다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안정성이 보장되지 않는다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TensorFlow Lite</a:t>
            </a:r>
          </a:p>
        </p:txBody>
      </p:sp>
    </p:spTree>
    <p:extLst>
      <p:ext uri="{BB962C8B-B14F-4D97-AF65-F5344CB8AC3E}">
        <p14:creationId xmlns:p14="http://schemas.microsoft.com/office/powerpoint/2010/main" val="183398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Caffe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UC Berkeley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에서 </a:t>
            </a:r>
            <a:r>
              <a:rPr lang="en-US" altLang="ko-KR" b="0" i="0" dirty="0" err="1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Yangqing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 Jia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가 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2013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년에 배포한 또다른 오픈소스 딥러닝 프레임워크이다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2017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년에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Facebook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이 </a:t>
            </a:r>
            <a:r>
              <a:rPr lang="ko-KR" altLang="en-US" dirty="0" err="1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후속작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Caffe2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와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iOS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와 안드로이드를 위한 모바일 버전을 함께 출시했다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Caffe2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GitHub Repository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따르면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TensorFlow Lite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속도와 견줄 만 하다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175ms VS 158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ms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칩셋 제조사들의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존재하지만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NNAPI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지원은 아직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개발중이다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Caffe2</a:t>
            </a:r>
          </a:p>
        </p:txBody>
      </p:sp>
    </p:spTree>
    <p:extLst>
      <p:ext uri="{BB962C8B-B14F-4D97-AF65-F5344CB8AC3E}">
        <p14:creationId xmlns:p14="http://schemas.microsoft.com/office/powerpoint/2010/main" val="1261050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B1B1B1"/>
                </a:solidFill>
                <a:ea typeface="+mn-lt"/>
                <a:cs typeface="+mn-lt"/>
              </a:rPr>
              <a:t>도입</a:t>
            </a:r>
            <a:endParaRPr lang="en-US" altLang="ko-KR" dirty="0">
              <a:solidFill>
                <a:srgbClr val="B1B1B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하드웨어 가속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cs typeface="lato"/>
              </a:rPr>
              <a:t>딥러닝 모바일 프레임워크</a:t>
            </a:r>
            <a:endParaRPr lang="en-US" altLang="ko-KR" dirty="0">
              <a:solidFill>
                <a:schemeClr val="bg2">
                  <a:lumMod val="75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2"/>
                </a:solidFill>
                <a:cs typeface="lato"/>
              </a:rPr>
              <a:t>AI Benchmark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벤치마크 결과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고찰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결론</a:t>
            </a:r>
            <a:endParaRPr lang="en-US" altLang="ko-KR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8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AI Benchmark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AI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와 딥러닝 알고리즘을 모바일 플랫폼에서 동작할 때 성능과 메모리의 한계를 체크하는 안드로이드 어플리케이션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인공 신경망을 사용하는 컴퓨터 비전 작업으로 이루어 져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AI Benchmark</a:t>
            </a:r>
          </a:p>
        </p:txBody>
      </p:sp>
    </p:spTree>
    <p:extLst>
      <p:ext uri="{BB962C8B-B14F-4D97-AF65-F5344CB8AC3E}">
        <p14:creationId xmlns:p14="http://schemas.microsoft.com/office/powerpoint/2010/main" val="152877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SoC(System – on – Chip)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기술의 발전으로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안드로이드 기기의 성능이 지난 몇 년간 상당히 상승했다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그러나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안드로이드 기기에서 머신 러닝 기반의 어플리케이션을 사용하는 데에는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계산 오버헤드와 상당한 배터리 소모라는 문제점이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이를 해결하기 위해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GPU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혹은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DSP(Digital Signal Processor)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통한 하드웨어 가속으로 머신 러닝을 안드로이드에서 사용하려는 많은 시도가 있었다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/>
                <a:ea typeface="lato"/>
                <a:cs typeface="lato"/>
              </a:rPr>
              <a:t>도입</a:t>
            </a:r>
            <a:endParaRPr lang="en-US" altLang="ko-KR" dirty="0">
              <a:latin typeface="lato"/>
              <a:ea typeface="lato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282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1000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개의 이미지 범주로 분류하는 것이 목표인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ImageNet Challenge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를 목표로 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..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MobileNet-V1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모델을 사용한다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해당 모델은 총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569M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번의 연산을 진행한다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해당 모델은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ImageNet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데이터셋에서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70.6%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의 정확도를 달성했다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이는 양자화를 통해서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69.7%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까지 정확도는 감소하지만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,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용량을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4.3MB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로 줄일 수 있다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lato"/>
              </a:rPr>
              <a:t>양자화된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cs typeface="lato"/>
              </a:rPr>
              <a:t>MobileNet-V1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은 첫 번째 테스트에 배치된다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Test1: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103231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같은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ImageNet Challenge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를 목표로 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구글의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Inception-V3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모델을 사용한다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이 모델은 약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5000M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번의 연산을 실행한다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약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5000M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가량의 연산이 필요하고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, 78%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의 높은 정확도를 기록한다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학습 완료된 모델의 용량은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96MB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이다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cs typeface="lato"/>
              </a:rPr>
              <a:t>Inception-V3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lato"/>
              </a:rPr>
              <a:t>모델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은 두 번째 테스트에 배치된다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Test2: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2047682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데이터베이스에 저장된 얼굴 사진에서 입력 받은 얼굴과 비슷한 것을 찾는 것이 목표이다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구글의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Inception-Resent-V1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모델을 사용한다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VGGFace2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 데이터셋을 사용하고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, 512 X 512 pixels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의 해상도 이미지를 입력으로 갖는다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약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5000M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가량의 연산이 필요하고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, 78%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의 높은 정확도를 기록한다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Inception-V3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모델과 개념적으로 유사하고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, ImageNet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데이터셋에서 모델 크기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,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정확도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,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비용도 비슷하지만 속도가 더 빠르다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cs typeface="lato"/>
              </a:rPr>
              <a:t>Inception-Resent-V1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lato"/>
              </a:rPr>
              <a:t>모델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은 세 번째 테스트에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배치된다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Test3: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18924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해당 테스트는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SRCNN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모델을 사용해서 이미지의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Gaussian blur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를 제거하는 것을 겨냥한다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해당 신경망의 구조는 초해상도 문제를 위해 고안된 최초의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Convolutional Neural Network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의 하나이다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구조는 매우 얕고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, 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약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64B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의 연산이 진행된다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연산 완료된 모델의 크기는 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278KB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로 매우 작다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cs typeface="lato"/>
              </a:rPr>
              <a:t>SRCNN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cs typeface="lato"/>
              </a:rPr>
              <a:t>모델</a:t>
            </a:r>
            <a:r>
              <a:rPr lang="ko-KR" altLang="en-US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은 네 번째 테스트에 배치된다</a:t>
            </a:r>
            <a:r>
              <a:rPr lang="en-US" altLang="ko-KR" dirty="0">
                <a:solidFill>
                  <a:srgbClr val="40514E"/>
                </a:solidFill>
                <a:latin typeface="맑은 고딕" panose="020B0503020000020004" pitchFamily="50" charset="-127"/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Test4: Image Deblurring</a:t>
            </a:r>
          </a:p>
        </p:txBody>
      </p:sp>
    </p:spTree>
    <p:extLst>
      <p:ext uri="{BB962C8B-B14F-4D97-AF65-F5344CB8AC3E}">
        <p14:creationId xmlns:p14="http://schemas.microsoft.com/office/powerpoint/2010/main" val="157685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머신 러닝을 위해 일부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제조업체에서는 별도의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SDK(Software Development Kit)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제작했다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2016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Qualcomm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SNPE(Snapdragon Neural Processing Engine)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2017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HiSilicon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의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2017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MediaTek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NeuroPilot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해당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들은 각각의 제조사에 상응하는 칩셋에서만 사용 가능하다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이는 개발자들이 </a:t>
            </a:r>
            <a:r>
              <a:rPr lang="ko-KR" altLang="en-US" dirty="0">
                <a:solidFill>
                  <a:srgbClr val="FF0000"/>
                </a:solidFill>
                <a:cs typeface="lato"/>
              </a:rPr>
              <a:t>여러 버전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을 만들거나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FF0000"/>
                </a:solidFill>
                <a:cs typeface="lato"/>
              </a:rPr>
              <a:t>일부 칩셋 환경을 포기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하기를 강요한다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/>
                <a:ea typeface="lato"/>
                <a:cs typeface="lato"/>
              </a:rPr>
              <a:t>머신 러닝을 위한 </a:t>
            </a:r>
            <a:r>
              <a:rPr lang="en-US" altLang="ko-KR" dirty="0">
                <a:latin typeface="lato"/>
                <a:ea typeface="lato"/>
                <a:cs typeface="lato"/>
              </a:rPr>
              <a:t>SDK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의 개발로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이런 상황이 해결되었다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이는 가장 적합한 하드웨어에서 작업 실행의 스케줄링과 레이어간 통신을 담당한다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ato"/>
                <a:ea typeface="lato"/>
                <a:cs typeface="lato"/>
              </a:rPr>
              <a:t>Android NNAPI(Neural Network API)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43F8DE-6460-4BCB-9014-86182F776106}"/>
              </a:ext>
            </a:extLst>
          </p:cNvPr>
          <p:cNvSpPr/>
          <p:nvPr/>
        </p:nvSpPr>
        <p:spPr>
          <a:xfrm>
            <a:off x="3197901" y="3425632"/>
            <a:ext cx="5796198" cy="613531"/>
          </a:xfrm>
          <a:prstGeom prst="roundRect">
            <a:avLst/>
          </a:prstGeom>
          <a:solidFill>
            <a:srgbClr val="FF9B9B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NNAPI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7B446E4-BE8F-411F-9FAA-131FBD2AF5F2}"/>
              </a:ext>
            </a:extLst>
          </p:cNvPr>
          <p:cNvSpPr/>
          <p:nvPr/>
        </p:nvSpPr>
        <p:spPr>
          <a:xfrm>
            <a:off x="3197901" y="2410328"/>
            <a:ext cx="5796198" cy="61353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머신 러닝 프레임워크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E46012-5407-46E1-9D74-2B29CD78D1F4}"/>
              </a:ext>
            </a:extLst>
          </p:cNvPr>
          <p:cNvSpPr/>
          <p:nvPr/>
        </p:nvSpPr>
        <p:spPr>
          <a:xfrm>
            <a:off x="3197901" y="4440936"/>
            <a:ext cx="5796198" cy="61353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SoC </a:t>
            </a:r>
            <a:r>
              <a:rPr lang="ko-KR" altLang="en-US" sz="3000" dirty="0">
                <a:solidFill>
                  <a:schemeClr val="tx1"/>
                </a:solidFill>
              </a:rPr>
              <a:t>드라이버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C2E384-150E-47A4-8D58-F3582264B409}"/>
              </a:ext>
            </a:extLst>
          </p:cNvPr>
          <p:cNvSpPr/>
          <p:nvPr/>
        </p:nvSpPr>
        <p:spPr>
          <a:xfrm>
            <a:off x="3197901" y="5459609"/>
            <a:ext cx="5796198" cy="61353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하드웨어 가속 자원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5B765E-6233-4278-A10F-6516CB02EB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5054467"/>
            <a:ext cx="0" cy="405142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63B360-A545-426F-AE81-46943EBC4B7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4039163"/>
            <a:ext cx="0" cy="401773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BA8631-68B7-459A-8CCA-BC9D9CB2B94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096000" y="3023859"/>
            <a:ext cx="0" cy="401773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8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수많은 모바일 기기의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GPU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관련 벤치마킹 테스트는 이미 존재한다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하지만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연산의 가속 및 속도 측정은 존재하지 않는다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따라서 안드로이드 환경에서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성능을 테스트 하기 위해 고안된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Benchmark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제시한다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칩셋 제조사들의 주요 기기와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인기있는 모바일 머신 러닝 프레임워크를 소개하고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약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10,000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종류의 스마트폰과 태블릿에 대해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Benchmark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결과에 대해 제시한다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ato"/>
                <a:ea typeface="lato"/>
                <a:cs typeface="lato"/>
              </a:rPr>
              <a:t>AI </a:t>
            </a:r>
            <a:r>
              <a:rPr lang="ko-KR" altLang="en-US" dirty="0">
                <a:latin typeface="lato"/>
                <a:ea typeface="lato"/>
                <a:cs typeface="lato"/>
              </a:rPr>
              <a:t>벤치마크 </a:t>
            </a:r>
            <a:endParaRPr lang="en-US" altLang="ko-KR" dirty="0">
              <a:latin typeface="lato"/>
              <a:ea typeface="lato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57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B1B1B1"/>
                </a:solidFill>
                <a:ea typeface="+mn-lt"/>
                <a:cs typeface="+mn-lt"/>
              </a:rPr>
              <a:t>도입</a:t>
            </a:r>
            <a:endParaRPr lang="en-US" altLang="ko-KR" dirty="0">
              <a:solidFill>
                <a:srgbClr val="B1B1B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하드웨어 가속</a:t>
            </a:r>
            <a:endParaRPr lang="en-US" altLang="ko-KR" dirty="0">
              <a:solidFill>
                <a:schemeClr val="tx2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딥러닝 모바일 프레임워크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AI Benchmark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벤치마크 결과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고찰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결론</a:t>
            </a:r>
            <a:endParaRPr lang="en-US" altLang="ko-KR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3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1990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년도 초에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DSP(Digital Signal Processor)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휴대전화에 등장했고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음성 코딩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압축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무선 신호 처리 등에 사용되었다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후에 비디오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이미지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음성 처리를 위한 통합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DSP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가 널리 사용되었다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최근에는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NPU(Neural Processing Unit),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전용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코어 등으로 보완되어 휴대전화에서도 머신 러닝을 사용할 수 있게 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하드웨어 가속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3352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Qualcomm(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이하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1985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설립된 미국의 반도체 및 무선통신 회사이다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Snapdragon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CPU, GPU, DSP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포함하고 있고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이는 많은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알고리즘을 수행하기에 적합하다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스마트폰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시장의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55%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차지하고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Qualcomm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2BAF72-BB51-4DDD-8F08-41E2C8A06A03}"/>
              </a:ext>
            </a:extLst>
          </p:cNvPr>
          <p:cNvGrpSpPr/>
          <p:nvPr/>
        </p:nvGrpSpPr>
        <p:grpSpPr>
          <a:xfrm>
            <a:off x="1549645" y="4033168"/>
            <a:ext cx="3724275" cy="1290464"/>
            <a:chOff x="8011384" y="4755864"/>
            <a:chExt cx="3724275" cy="1290464"/>
          </a:xfrm>
        </p:grpSpPr>
        <p:pic>
          <p:nvPicPr>
            <p:cNvPr id="1026" name="Picture 2" descr="퀄컴 로고">
              <a:extLst>
                <a:ext uri="{FF2B5EF4-FFF2-40B4-BE49-F238E27FC236}">
                  <a16:creationId xmlns:a16="http://schemas.microsoft.com/office/drawing/2014/main" id="{DF1A3295-A3A3-414A-878D-988335FF6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384" y="4755864"/>
              <a:ext cx="372427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F2C063-C104-41BB-ADB5-F44455D6B7C1}"/>
                </a:ext>
              </a:extLst>
            </p:cNvPr>
            <p:cNvSpPr txBox="1"/>
            <p:nvPr/>
          </p:nvSpPr>
          <p:spPr>
            <a:xfrm>
              <a:off x="8011384" y="5815496"/>
              <a:ext cx="346772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https://www.qualcomm.com/company/about</a:t>
              </a:r>
              <a:endParaRPr lang="ko-KR" altLang="en-US" sz="9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0F75B1E-91B7-4357-9286-D1E6AA299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569" y="3215390"/>
            <a:ext cx="3204786" cy="30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Microsoft Office PowerPoint</Application>
  <PresentationFormat>와이드스크린</PresentationFormat>
  <Paragraphs>234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lato</vt:lpstr>
      <vt:lpstr>Wingdings</vt:lpstr>
      <vt:lpstr>맑은 고딕</vt:lpstr>
      <vt:lpstr>Office 테마</vt:lpstr>
      <vt:lpstr>PowerPoint 프레젠테이션</vt:lpstr>
      <vt:lpstr>Contents</vt:lpstr>
      <vt:lpstr>도입</vt:lpstr>
      <vt:lpstr>머신 러닝을 위한 SDK </vt:lpstr>
      <vt:lpstr>Android NNAPI(Neural Network API)</vt:lpstr>
      <vt:lpstr>AI 벤치마크 </vt:lpstr>
      <vt:lpstr>Contents</vt:lpstr>
      <vt:lpstr>하드웨어 가속</vt:lpstr>
      <vt:lpstr>Qualcomm </vt:lpstr>
      <vt:lpstr>SNPE(Snapdragon Neural Processing Engine)</vt:lpstr>
      <vt:lpstr>HiSilicon</vt:lpstr>
      <vt:lpstr>HiAI</vt:lpstr>
      <vt:lpstr>MediaTek</vt:lpstr>
      <vt:lpstr>NeuroPilot SDK</vt:lpstr>
      <vt:lpstr>Samsung</vt:lpstr>
      <vt:lpstr>Google Pixel</vt:lpstr>
      <vt:lpstr>Pixel Visual Core AI Chip</vt:lpstr>
      <vt:lpstr>Arm Cortex CPUs</vt:lpstr>
      <vt:lpstr>Arm NNSDK</vt:lpstr>
      <vt:lpstr>Arm Cortex CPUs</vt:lpstr>
      <vt:lpstr>Android NNAPI</vt:lpstr>
      <vt:lpstr>Contents</vt:lpstr>
      <vt:lpstr>딥러닝 모바일 프리임워크</vt:lpstr>
      <vt:lpstr>TensorFlow Mobile</vt:lpstr>
      <vt:lpstr>TensorFlow Mobile</vt:lpstr>
      <vt:lpstr>TensorFlow Lite</vt:lpstr>
      <vt:lpstr>Caffe2</vt:lpstr>
      <vt:lpstr>Contents</vt:lpstr>
      <vt:lpstr>AI Benchmark</vt:lpstr>
      <vt:lpstr>Test1: Image Recognition</vt:lpstr>
      <vt:lpstr>Test2: Image Recognition</vt:lpstr>
      <vt:lpstr>Test3: Face Recognition</vt:lpstr>
      <vt:lpstr>Test4: Image Deblurring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2021-11-29T15:44:24Z</dcterms:modified>
</cp:coreProperties>
</file>