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86" r:id="rId11"/>
    <p:sldId id="287" r:id="rId12"/>
    <p:sldId id="288" r:id="rId13"/>
    <p:sldId id="289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B6B6B"/>
    <a:srgbClr val="F6CBCD"/>
    <a:srgbClr val="FFFFFF"/>
    <a:srgbClr val="990000"/>
    <a:srgbClr val="C00000"/>
    <a:srgbClr val="FF9B9B"/>
    <a:srgbClr val="00A249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4" autoAdjust="0"/>
    <p:restoredTop sz="95255" autoAdjust="0"/>
  </p:normalViewPr>
  <p:slideViewPr>
    <p:cSldViewPr snapToGrid="0" showGuides="1">
      <p:cViewPr varScale="1">
        <p:scale>
          <a:sx n="64" d="100"/>
          <a:sy n="64" d="100"/>
        </p:scale>
        <p:origin x="45" y="534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4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9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0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5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TensorFlow Lite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ChoelHyeon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Kwon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B15A6-82F9-4843-80B0-7855E676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 Lite </a:t>
            </a:r>
            <a:r>
              <a:rPr lang="ko-KR" altLang="en-US" dirty="0"/>
              <a:t>예시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69AC4-FB8B-40A0-ABF1-49AF9BFC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 </a:t>
            </a:r>
            <a:r>
              <a:rPr lang="ko-KR" altLang="en-US" dirty="0"/>
              <a:t>에서 지원하는 예시 어플리케이션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학습된 이미지분류 모델을 사용하여 추론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4423E-9215-490E-922D-822F8B1F4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938B95-ECD2-4506-A088-D2457E1C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07" y="927088"/>
            <a:ext cx="2831890" cy="53686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F240B5-B392-4CCD-B0BF-23A4F456030D}"/>
              </a:ext>
            </a:extLst>
          </p:cNvPr>
          <p:cNvSpPr/>
          <p:nvPr/>
        </p:nvSpPr>
        <p:spPr>
          <a:xfrm>
            <a:off x="8755507" y="3539613"/>
            <a:ext cx="2789530" cy="2536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D9BF-E222-4863-9665-47614787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NDK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9E5AF-E214-4FFD-8464-0F8BEAEF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및</a:t>
            </a:r>
            <a:r>
              <a:rPr lang="en-US" altLang="ko-KR" dirty="0"/>
              <a:t> C++</a:t>
            </a:r>
            <a:r>
              <a:rPr lang="ko-KR" altLang="en-US" dirty="0"/>
              <a:t>와 같은 언어를 사용하여 네이티브 코드로 앱의 일부를 구현할 수 있게 하는 도구모음</a:t>
            </a:r>
            <a:endParaRPr lang="en-US" altLang="ko-KR" dirty="0"/>
          </a:p>
          <a:p>
            <a:r>
              <a:rPr lang="ko-KR" altLang="en-US" dirty="0"/>
              <a:t>네이티브 코드 </a:t>
            </a:r>
            <a:r>
              <a:rPr lang="en-US" altLang="ko-KR" dirty="0"/>
              <a:t>(Native Code) :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, </a:t>
            </a:r>
            <a:r>
              <a:rPr lang="ko-KR" altLang="en-US" dirty="0"/>
              <a:t>메모리 할당 등이 자동으로 관리되지 않는 코드</a:t>
            </a:r>
            <a:endParaRPr lang="en-US" altLang="ko-KR" dirty="0"/>
          </a:p>
          <a:p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라이브러리를 사용해야 하거나</a:t>
            </a:r>
            <a:r>
              <a:rPr lang="en-US" altLang="ko-KR" dirty="0"/>
              <a:t>, </a:t>
            </a:r>
            <a:r>
              <a:rPr lang="ko-KR" altLang="en-US" dirty="0"/>
              <a:t>성능을 최대한으로 활용해야 하는 경우 사용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40059-743A-4B65-84A8-1658AF4D5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9B2266-A45A-4969-8192-2D9C4140F8D8}"/>
              </a:ext>
            </a:extLst>
          </p:cNvPr>
          <p:cNvGrpSpPr/>
          <p:nvPr/>
        </p:nvGrpSpPr>
        <p:grpSpPr>
          <a:xfrm>
            <a:off x="7580671" y="3896577"/>
            <a:ext cx="5020351" cy="2569080"/>
            <a:chOff x="2953316" y="1862138"/>
            <a:chExt cx="6934559" cy="35486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56D66E7-11F0-4F4B-A77F-9F982265E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1862138"/>
              <a:ext cx="5114925" cy="313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20078B-7E0E-4F41-A132-A92F541CDA49}"/>
                </a:ext>
              </a:extLst>
            </p:cNvPr>
            <p:cNvSpPr txBox="1"/>
            <p:nvPr/>
          </p:nvSpPr>
          <p:spPr>
            <a:xfrm>
              <a:off x="2953316" y="5091936"/>
              <a:ext cx="6934559" cy="318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http://www.hackerschool.org/Sub_Html/HS_Posting_Images/images/ndk1.png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4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5367-4EE9-495A-AFC8-5F63A6BE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Networks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FFED1-2947-43A3-8606-97D101E9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 Neural Networks API (NNAPI) </a:t>
            </a:r>
            <a:r>
              <a:rPr lang="ko-KR" altLang="en-US" dirty="0"/>
              <a:t>는 </a:t>
            </a:r>
            <a:r>
              <a:rPr lang="en-US" altLang="ko-KR" dirty="0"/>
              <a:t>Android </a:t>
            </a:r>
            <a:r>
              <a:rPr lang="ko-KR" altLang="en-US" dirty="0"/>
              <a:t>기기에서의 기계학습을 위해 계산 집약적 연산을 실행하도록 설계된 </a:t>
            </a:r>
            <a:r>
              <a:rPr lang="en-US" altLang="ko-KR" dirty="0"/>
              <a:t>C API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NNAPI</a:t>
            </a:r>
            <a:r>
              <a:rPr lang="ko-KR" altLang="en-US" dirty="0"/>
              <a:t> 는 </a:t>
            </a:r>
            <a:r>
              <a:rPr lang="en-US" altLang="ko-KR" dirty="0"/>
              <a:t>neural network</a:t>
            </a:r>
            <a:r>
              <a:rPr lang="ko-KR" altLang="en-US" dirty="0"/>
              <a:t>를 빌드하고 학습시키는 </a:t>
            </a:r>
            <a:r>
              <a:rPr lang="en-US" altLang="ko-KR" dirty="0"/>
              <a:t>TensorFlow, Caffe2</a:t>
            </a:r>
            <a:r>
              <a:rPr lang="ko-KR" altLang="en-US" dirty="0"/>
              <a:t> 같은 상위 레벨의 기계 학습 프레임워크에 기본 레이어를 제공한다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NNAPI</a:t>
            </a:r>
            <a:r>
              <a:rPr lang="ko-KR" altLang="en-US" dirty="0"/>
              <a:t> 는 개발자가 정의하고</a:t>
            </a:r>
            <a:r>
              <a:rPr lang="en-US" altLang="ko-KR" dirty="0"/>
              <a:t> </a:t>
            </a:r>
            <a:r>
              <a:rPr lang="ko-KR" altLang="en-US" dirty="0"/>
              <a:t>학습시킨 모델에 데이터를 적용하여 </a:t>
            </a:r>
            <a:r>
              <a:rPr lang="ko-KR" altLang="en-US" dirty="0">
                <a:solidFill>
                  <a:srgbClr val="5B9BD5"/>
                </a:solidFill>
              </a:rPr>
              <a:t>추론</a:t>
            </a:r>
            <a:r>
              <a:rPr lang="ko-KR" altLang="en-US" dirty="0"/>
              <a:t>을 지원한다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63C05-1C3B-4D8B-B885-042AF10E6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74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CD1E-0CEF-4F1B-8C58-6785B16C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NNAPI</a:t>
            </a:r>
            <a:r>
              <a:rPr lang="ko-KR" altLang="en-US" dirty="0"/>
              <a:t>의 프로그래밍 흐름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EAEBC-FAD1-4A16-B2F4-34283BD8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DDB270-ABB5-41F6-8CE3-50D0B629E2A2}"/>
              </a:ext>
            </a:extLst>
          </p:cNvPr>
          <p:cNvGrpSpPr/>
          <p:nvPr/>
        </p:nvGrpSpPr>
        <p:grpSpPr>
          <a:xfrm>
            <a:off x="875479" y="974489"/>
            <a:ext cx="10441043" cy="5297820"/>
            <a:chOff x="875479" y="974489"/>
            <a:chExt cx="10441043" cy="529782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04B6A56-7F14-435D-8CD4-FDD8FE88C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79" y="974489"/>
              <a:ext cx="10441043" cy="507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CAFCA7-54E3-430C-8A89-A8127869B44E}"/>
                </a:ext>
              </a:extLst>
            </p:cNvPr>
            <p:cNvSpPr txBox="1"/>
            <p:nvPr/>
          </p:nvSpPr>
          <p:spPr>
            <a:xfrm>
              <a:off x="1075544" y="6041477"/>
              <a:ext cx="612348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https://developer.android.com/ndk/guides/neuralnetworks?hl=ko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8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TensorFlow 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ea typeface="+mn-lt"/>
                <a:cs typeface="+mn-lt"/>
              </a:rPr>
              <a:t>개발자가 모바일</a:t>
            </a:r>
            <a:r>
              <a:rPr lang="en-US" altLang="ko-KR" dirty="0">
                <a:ea typeface="+mn-lt"/>
                <a:cs typeface="+mn-lt"/>
              </a:rPr>
              <a:t>, IoT </a:t>
            </a:r>
            <a:r>
              <a:rPr lang="ko-KR" altLang="en-US" dirty="0">
                <a:ea typeface="+mn-lt"/>
                <a:cs typeface="+mn-lt"/>
              </a:rPr>
              <a:t>기기 등에서 모델을 실행할 수 있도록 지원하여 </a:t>
            </a:r>
            <a:r>
              <a:rPr lang="ko-KR" altLang="en-US" dirty="0">
                <a:solidFill>
                  <a:srgbClr val="5B9BD5"/>
                </a:solidFill>
                <a:ea typeface="+mn-lt"/>
                <a:cs typeface="+mn-lt"/>
              </a:rPr>
              <a:t>기계학습</a:t>
            </a:r>
            <a:r>
              <a:rPr lang="en-US" altLang="ko-KR" dirty="0">
                <a:solidFill>
                  <a:srgbClr val="5B9BD5"/>
                </a:solidFill>
                <a:ea typeface="+mn-lt"/>
                <a:cs typeface="+mn-lt"/>
              </a:rPr>
              <a:t>(Machine Learning)</a:t>
            </a:r>
            <a:r>
              <a:rPr lang="ko-KR" altLang="en-US" dirty="0">
                <a:ea typeface="+mn-lt"/>
                <a:cs typeface="+mn-lt"/>
              </a:rPr>
              <a:t>을 사용할 수 있도록 하는 도구 모음</a:t>
            </a: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solidFill>
                  <a:srgbClr val="3B3B3B"/>
                </a:solidFill>
                <a:cs typeface="lato"/>
              </a:rPr>
              <a:t>5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가지의 핵심 제약사항 해결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지연시간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개인정보 보호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연결성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크기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전력 소비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여러 플랫폼 지원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: Android, IOS,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내장형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Linux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등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다양한 언어 지원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: Java, Python, C++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등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26" name="Picture 2" descr="TensorFlow Lite | 휴대기기 및 에지 기기용 ML">
            <a:extLst>
              <a:ext uri="{FF2B5EF4-FFF2-40B4-BE49-F238E27FC236}">
                <a16:creationId xmlns:a16="http://schemas.microsoft.com/office/drawing/2014/main" id="{4972A4B0-1D36-4C4E-98B9-3C26942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34" y="3215468"/>
            <a:ext cx="5188681" cy="29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C2763-8A20-491C-BCE6-B576EF0E3E2F}"/>
              </a:ext>
            </a:extLst>
          </p:cNvPr>
          <p:cNvSpPr txBox="1"/>
          <p:nvPr/>
        </p:nvSpPr>
        <p:spPr>
          <a:xfrm>
            <a:off x="7357100" y="5700080"/>
            <a:ext cx="61234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https://www.tensorflow.org/lite?hl=ko</a:t>
            </a:r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컴퓨터가 데이터로부터 학습하도록 프로그래밍 하는 과학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기계가 일일이 코드로 명시하지 않은 동작을 데이터로부터 학습하여 실행할 수 있도록 하는 알고리즘 개발하는 연구 분야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– Arthur Lee Samuel, 1959</a:t>
            </a: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데이터를 기반으로 한 학습을 거쳐 </a:t>
            </a:r>
            <a:r>
              <a:rPr lang="ko-KR" altLang="en-US" dirty="0">
                <a:solidFill>
                  <a:srgbClr val="5B9BD5"/>
                </a:solidFill>
                <a:cs typeface="lato"/>
              </a:rPr>
              <a:t>새로운 데이터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에 대한 </a:t>
            </a:r>
            <a:r>
              <a:rPr lang="ko-KR" altLang="en-US" dirty="0">
                <a:solidFill>
                  <a:srgbClr val="5B9BD5"/>
                </a:solidFill>
                <a:cs typeface="lato"/>
              </a:rPr>
              <a:t>예측 함수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를 구하는 것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r>
              <a:rPr lang="ko-KR" altLang="en-US" dirty="0">
                <a:solidFill>
                  <a:srgbClr val="3B3B3B"/>
                </a:solidFill>
                <a:cs typeface="lato"/>
              </a:rPr>
              <a:t>머신 러닝 어플리케이션의 대표적인 예시 </a:t>
            </a:r>
            <a:r>
              <a:rPr lang="en-US" altLang="ko-KR" dirty="0">
                <a:solidFill>
                  <a:srgbClr val="3B3B3B"/>
                </a:solidFill>
                <a:cs typeface="lato"/>
              </a:rPr>
              <a:t>: 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스팸 메일 필터 </a:t>
            </a: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ato"/>
                <a:ea typeface="lato"/>
                <a:cs typeface="lato"/>
              </a:rPr>
              <a:t>Machine Learning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2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스팸 메일 필터 </a:t>
            </a:r>
            <a:endParaRPr lang="en-US" altLang="ko-KR" dirty="0">
              <a:solidFill>
                <a:schemeClr val="tx2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예를 들어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,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스팸 메일에 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‘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신용카드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’, ‘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무료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’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 라는 단어가 자주 포함됨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신용카드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,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무료가 자주 포함되는 메일 차단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스팸 메일에서 무료 라는 단어가 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‘free’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로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변경되었다면 규칙에 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‘free’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라는 단어를 추가해야 함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.</a:t>
            </a:r>
            <a:endParaRPr lang="ko-KR" altLang="en-US" dirty="0">
              <a:solidFill>
                <a:schemeClr val="tx2"/>
              </a:solidFill>
              <a:cs typeface="lato"/>
            </a:endParaRPr>
          </a:p>
          <a:p>
            <a:pPr marL="914400" lvl="2" indent="0">
              <a:buNone/>
            </a:pPr>
            <a:endParaRPr lang="en-US" altLang="ko-KR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chemeClr val="tx2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예시 </a:t>
            </a:r>
            <a:r>
              <a:rPr lang="en-US" altLang="ko-KR" dirty="0">
                <a:latin typeface="+mn-ea"/>
                <a:ea typeface="+mn-ea"/>
                <a:cs typeface="lato"/>
              </a:rPr>
              <a:t>– </a:t>
            </a:r>
            <a:r>
              <a:rPr lang="ko-KR" altLang="en-US" dirty="0">
                <a:latin typeface="+mn-ea"/>
                <a:ea typeface="+mn-ea"/>
                <a:cs typeface="lato"/>
              </a:rPr>
              <a:t>전통적인 접근 방법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000D02-D6AE-4067-929F-CC865F2C0EDE}"/>
              </a:ext>
            </a:extLst>
          </p:cNvPr>
          <p:cNvGrpSpPr/>
          <p:nvPr/>
        </p:nvGrpSpPr>
        <p:grpSpPr>
          <a:xfrm>
            <a:off x="6007919" y="3099849"/>
            <a:ext cx="5934075" cy="3245494"/>
            <a:chOff x="228600" y="2358585"/>
            <a:chExt cx="5934075" cy="3245494"/>
          </a:xfrm>
        </p:grpSpPr>
        <p:pic>
          <p:nvPicPr>
            <p:cNvPr id="2050" name="Picture 2" descr="스크린샷 2018-05-23 오후 11.40.31">
              <a:extLst>
                <a:ext uri="{FF2B5EF4-FFF2-40B4-BE49-F238E27FC236}">
                  <a16:creationId xmlns:a16="http://schemas.microsoft.com/office/drawing/2014/main" id="{BAB37143-506D-41F1-A8DE-738EE8D9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358585"/>
              <a:ext cx="5934075" cy="295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5457F-50B8-40E6-8979-6EE51A9E68E8}"/>
                </a:ext>
              </a:extLst>
            </p:cNvPr>
            <p:cNvSpPr txBox="1"/>
            <p:nvPr/>
          </p:nvSpPr>
          <p:spPr>
            <a:xfrm>
              <a:off x="228600" y="5373247"/>
              <a:ext cx="39304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https://tensorflow.blog/</a:t>
              </a:r>
              <a:endParaRPr lang="ko-KR" altLang="en-US" sz="9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98596F-A1E2-4794-9F51-19E154C69B77}"/>
              </a:ext>
            </a:extLst>
          </p:cNvPr>
          <p:cNvGrpSpPr/>
          <p:nvPr/>
        </p:nvGrpSpPr>
        <p:grpSpPr>
          <a:xfrm>
            <a:off x="8144339" y="3624473"/>
            <a:ext cx="967494" cy="818668"/>
            <a:chOff x="2629804" y="3201875"/>
            <a:chExt cx="967494" cy="818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4AC5BDB-BB10-4D06-A718-94C1B2F328A9}"/>
                </a:ext>
              </a:extLst>
            </p:cNvPr>
            <p:cNvSpPr/>
            <p:nvPr/>
          </p:nvSpPr>
          <p:spPr>
            <a:xfrm>
              <a:off x="2629804" y="3201875"/>
              <a:ext cx="967494" cy="454250"/>
            </a:xfrm>
            <a:prstGeom prst="rect">
              <a:avLst/>
            </a:prstGeom>
            <a:solidFill>
              <a:srgbClr val="F6CBCD"/>
            </a:solidFill>
            <a:ln w="25400" cap="sq">
              <a:solidFill>
                <a:srgbClr val="6B6B6B"/>
              </a:solidFill>
              <a:miter lim="800000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 free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A4AD5D0-6A99-464C-8973-CC5EA7DAB9A6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3108959" y="3656125"/>
              <a:ext cx="4592" cy="364418"/>
            </a:xfrm>
            <a:prstGeom prst="straightConnector1">
              <a:avLst/>
            </a:prstGeom>
            <a:ln w="25400">
              <a:solidFill>
                <a:srgbClr val="6B6B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5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스팸 메일 필터 </a:t>
            </a:r>
            <a:endParaRPr lang="en-US" altLang="ko-KR" dirty="0">
              <a:solidFill>
                <a:schemeClr val="tx2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메일과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,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그 메일이 스팸인지 아닌지 여부를 포함하는 다량의 데이터를 분석</a:t>
            </a:r>
            <a:endParaRPr lang="en-US" altLang="ko-KR" dirty="0">
              <a:solidFill>
                <a:schemeClr val="tx2"/>
              </a:solidFill>
              <a:cs typeface="lato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컴퓨터가 각 스팸 메일의 특성을 분석 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(ex : ‘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신용카드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’, ‘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무료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’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 라는 단어가 많이 포함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)</a:t>
            </a:r>
          </a:p>
          <a:p>
            <a:pPr lvl="1">
              <a:buFont typeface="Wingdings"/>
              <a:buChar char="§"/>
            </a:pPr>
            <a:r>
              <a:rPr lang="ko-KR" altLang="en-US" dirty="0">
                <a:solidFill>
                  <a:schemeClr val="tx2"/>
                </a:solidFill>
                <a:cs typeface="lato"/>
              </a:rPr>
              <a:t>이후에 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‘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무료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’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가 </a:t>
            </a:r>
            <a:r>
              <a:rPr lang="en-US" altLang="ko-KR" dirty="0">
                <a:solidFill>
                  <a:schemeClr val="tx2"/>
                </a:solidFill>
                <a:cs typeface="lato"/>
              </a:rPr>
              <a:t>‘free’ </a:t>
            </a:r>
            <a:r>
              <a:rPr lang="ko-KR" altLang="en-US" dirty="0">
                <a:solidFill>
                  <a:schemeClr val="tx2"/>
                </a:solidFill>
                <a:cs typeface="lato"/>
              </a:rPr>
              <a:t>로 변경되어도 특성을 분석해서 자동으로 분류 </a:t>
            </a:r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5B9BD5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chemeClr val="tx2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 marL="575945" lvl="1"/>
            <a:endParaRPr lang="ko-KR" altLang="en-US" dirty="0">
              <a:solidFill>
                <a:srgbClr val="2C2C2C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0233"/>
            <a:ext cx="11757660" cy="700498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lato"/>
              </a:rPr>
              <a:t>예시 </a:t>
            </a:r>
            <a:r>
              <a:rPr lang="en-US" altLang="ko-KR" dirty="0">
                <a:latin typeface="+mn-ea"/>
                <a:ea typeface="+mn-ea"/>
                <a:cs typeface="lato"/>
              </a:rPr>
              <a:t>– Machine Learning</a:t>
            </a:r>
            <a:r>
              <a:rPr lang="ko-KR" altLang="en-US" dirty="0">
                <a:latin typeface="+mn-ea"/>
                <a:ea typeface="+mn-ea"/>
                <a:cs typeface="lato"/>
              </a:rPr>
              <a:t> </a:t>
            </a:r>
            <a:endParaRPr lang="en-US" altLang="ko-KR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98596F-A1E2-4794-9F51-19E154C69B77}"/>
              </a:ext>
            </a:extLst>
          </p:cNvPr>
          <p:cNvGrpSpPr/>
          <p:nvPr/>
        </p:nvGrpSpPr>
        <p:grpSpPr>
          <a:xfrm>
            <a:off x="7497225" y="3441593"/>
            <a:ext cx="967494" cy="818668"/>
            <a:chOff x="2629804" y="3201875"/>
            <a:chExt cx="967494" cy="818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4AC5BDB-BB10-4D06-A718-94C1B2F328A9}"/>
                </a:ext>
              </a:extLst>
            </p:cNvPr>
            <p:cNvSpPr/>
            <p:nvPr/>
          </p:nvSpPr>
          <p:spPr>
            <a:xfrm>
              <a:off x="2629804" y="3201875"/>
              <a:ext cx="967494" cy="454250"/>
            </a:xfrm>
            <a:prstGeom prst="rect">
              <a:avLst/>
            </a:prstGeom>
            <a:solidFill>
              <a:srgbClr val="F6CBCD"/>
            </a:solidFill>
            <a:ln w="25400" cap="sq">
              <a:solidFill>
                <a:srgbClr val="6B6B6B"/>
              </a:solidFill>
              <a:miter lim="800000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 free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A4AD5D0-6A99-464C-8973-CC5EA7DAB9A6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3108959" y="3656125"/>
              <a:ext cx="4592" cy="364418"/>
            </a:xfrm>
            <a:prstGeom prst="straightConnector1">
              <a:avLst/>
            </a:prstGeom>
            <a:ln w="25400">
              <a:solidFill>
                <a:srgbClr val="6B6B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263C86-5045-4ADF-8430-7A46C05ECE02}"/>
              </a:ext>
            </a:extLst>
          </p:cNvPr>
          <p:cNvGrpSpPr/>
          <p:nvPr/>
        </p:nvGrpSpPr>
        <p:grpSpPr>
          <a:xfrm>
            <a:off x="5998394" y="2961991"/>
            <a:ext cx="5943600" cy="3307407"/>
            <a:chOff x="3124200" y="1890713"/>
            <a:chExt cx="5943600" cy="33074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5457F-50B8-40E6-8979-6EE51A9E68E8}"/>
                </a:ext>
              </a:extLst>
            </p:cNvPr>
            <p:cNvSpPr txBox="1"/>
            <p:nvPr/>
          </p:nvSpPr>
          <p:spPr>
            <a:xfrm>
              <a:off x="3124200" y="4967288"/>
              <a:ext cx="39304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/>
                <a:t>출처</a:t>
              </a:r>
              <a:r>
                <a:rPr lang="en-US" altLang="ko-KR" sz="900" dirty="0"/>
                <a:t>: https://tensorflow.blog/</a:t>
              </a:r>
              <a:endParaRPr lang="ko-KR" altLang="en-US" sz="900" dirty="0"/>
            </a:p>
          </p:txBody>
        </p:sp>
        <p:pic>
          <p:nvPicPr>
            <p:cNvPr id="4098" name="Picture 2" descr="스크린샷 2018-05-23 오후 11.41.57">
              <a:extLst>
                <a:ext uri="{FF2B5EF4-FFF2-40B4-BE49-F238E27FC236}">
                  <a16:creationId xmlns:a16="http://schemas.microsoft.com/office/drawing/2014/main" id="{ACF1CB00-AC0C-43EB-A3B8-98D53509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890713"/>
              <a:ext cx="5943600" cy="307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67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14106-B6BF-4438-953E-6A0717C8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 Learning Pipeline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88596-53A5-42AB-A2E9-FE39FF74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19593"/>
            <a:ext cx="11757660" cy="5146052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기계학습 기술을 사용함에 있어서 초기 기획부터 데이터 수집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사후관리 까지의 </a:t>
            </a:r>
            <a:r>
              <a:rPr lang="ko-KR" altLang="en-US" dirty="0">
                <a:solidFill>
                  <a:srgbClr val="5B9BD5"/>
                </a:solidFill>
              </a:rPr>
              <a:t>일련의 과정  </a:t>
            </a:r>
            <a:endParaRPr lang="en-US" altLang="ko-KR" dirty="0">
              <a:solidFill>
                <a:srgbClr val="5B9BD5"/>
              </a:solidFill>
            </a:endParaRPr>
          </a:p>
          <a:p>
            <a:r>
              <a:rPr lang="ko-KR" altLang="en-US" dirty="0"/>
              <a:t>예측 정확성 향상과</a:t>
            </a:r>
            <a:r>
              <a:rPr lang="en-US" altLang="ko-KR" dirty="0"/>
              <a:t> </a:t>
            </a:r>
            <a:r>
              <a:rPr lang="ko-KR" altLang="en-US" dirty="0"/>
              <a:t>기계학습 자동화를 위해 필요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9290D-73FF-4BC4-9DE2-FE1DAC111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71B2D5-EA35-4EB5-9E36-26490C7C3630}"/>
              </a:ext>
            </a:extLst>
          </p:cNvPr>
          <p:cNvSpPr/>
          <p:nvPr/>
        </p:nvSpPr>
        <p:spPr>
          <a:xfrm>
            <a:off x="946332" y="3822806"/>
            <a:ext cx="1865085" cy="1299029"/>
          </a:xfrm>
          <a:prstGeom prst="roundRect">
            <a:avLst/>
          </a:prstGeom>
          <a:solidFill>
            <a:srgbClr val="F6CBCD"/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수집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F6C37F-B060-421C-8B31-CE343BE2031B}"/>
              </a:ext>
            </a:extLst>
          </p:cNvPr>
          <p:cNvSpPr/>
          <p:nvPr/>
        </p:nvSpPr>
        <p:spPr>
          <a:xfrm>
            <a:off x="3757749" y="3822806"/>
            <a:ext cx="1865085" cy="12990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준비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5FF33E-B489-4AAB-A713-E4A90ED6DFB1}"/>
              </a:ext>
            </a:extLst>
          </p:cNvPr>
          <p:cNvSpPr/>
          <p:nvPr/>
        </p:nvSpPr>
        <p:spPr>
          <a:xfrm>
            <a:off x="6569166" y="3822806"/>
            <a:ext cx="1865085" cy="1299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모델 학습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2D1F01-29BA-4A38-BD5A-079E878181A7}"/>
              </a:ext>
            </a:extLst>
          </p:cNvPr>
          <p:cNvSpPr/>
          <p:nvPr/>
        </p:nvSpPr>
        <p:spPr>
          <a:xfrm>
            <a:off x="9380583" y="3822806"/>
            <a:ext cx="1865085" cy="1299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예측 제공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EC9DAF-86EA-43BD-A3FA-86E7F9D994B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811417" y="4472321"/>
            <a:ext cx="946332" cy="0"/>
          </a:xfrm>
          <a:prstGeom prst="straightConnector1">
            <a:avLst/>
          </a:prstGeom>
          <a:ln w="25400">
            <a:solidFill>
              <a:srgbClr val="6B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83F6ED-DA53-44D0-BE28-D09FA7CD790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622834" y="4472321"/>
            <a:ext cx="946332" cy="0"/>
          </a:xfrm>
          <a:prstGeom prst="straightConnector1">
            <a:avLst/>
          </a:prstGeom>
          <a:ln w="25400">
            <a:solidFill>
              <a:srgbClr val="6B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5A4D1D-72E2-404A-AE99-42C90980159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434251" y="4472321"/>
            <a:ext cx="946332" cy="0"/>
          </a:xfrm>
          <a:prstGeom prst="straightConnector1">
            <a:avLst/>
          </a:prstGeom>
          <a:ln w="25400">
            <a:solidFill>
              <a:srgbClr val="6B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7D478-9592-4A5C-8D25-A65C0FC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 Learning Pipeline 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D4A96EEF-BC91-424E-9029-EAF430CD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832" y="1009533"/>
            <a:ext cx="9235568" cy="5146052"/>
          </a:xfrm>
        </p:spPr>
        <p:txBody>
          <a:bodyPr/>
          <a:lstStyle/>
          <a:p>
            <a:r>
              <a:rPr lang="ko-KR" altLang="en-US" dirty="0"/>
              <a:t>학습에 필요한 </a:t>
            </a:r>
            <a:r>
              <a:rPr lang="ko-KR" altLang="en-US" dirty="0">
                <a:solidFill>
                  <a:srgbClr val="5B9BD5"/>
                </a:solidFill>
              </a:rPr>
              <a:t>데이터 수집</a:t>
            </a:r>
            <a:endParaRPr lang="en-US" altLang="ko-KR" dirty="0">
              <a:solidFill>
                <a:srgbClr val="5B9BD5"/>
              </a:solidFill>
            </a:endParaRPr>
          </a:p>
          <a:p>
            <a:pPr lvl="1"/>
            <a:r>
              <a:rPr lang="ko-KR" altLang="en-US" dirty="0"/>
              <a:t>데이터 다운로드</a:t>
            </a:r>
            <a:endParaRPr lang="en-US" altLang="ko-KR" dirty="0"/>
          </a:p>
          <a:p>
            <a:pPr lvl="1"/>
            <a:r>
              <a:rPr lang="ko-KR" altLang="en-US" dirty="0"/>
              <a:t>데이터 소스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사용할 </a:t>
            </a:r>
            <a:r>
              <a:rPr lang="ko-KR" altLang="en-US" dirty="0">
                <a:solidFill>
                  <a:srgbClr val="5B9BD5"/>
                </a:solidFill>
              </a:rPr>
              <a:t>데이터 </a:t>
            </a:r>
            <a:r>
              <a:rPr lang="ko-KR" altLang="en-US" dirty="0" err="1">
                <a:solidFill>
                  <a:srgbClr val="5B9BD5"/>
                </a:solidFill>
              </a:rPr>
              <a:t>전처리</a:t>
            </a:r>
            <a:endParaRPr lang="en-US" altLang="ko-KR" dirty="0">
              <a:solidFill>
                <a:srgbClr val="5B9BD5"/>
              </a:solidFill>
            </a:endParaRPr>
          </a:p>
          <a:p>
            <a:pPr lvl="1"/>
            <a:r>
              <a:rPr lang="ko-KR" altLang="en-US" dirty="0"/>
              <a:t>데이터의 잘못된 타입</a:t>
            </a:r>
            <a:r>
              <a:rPr lang="en-US" altLang="ko-KR" dirty="0"/>
              <a:t>, </a:t>
            </a:r>
            <a:r>
              <a:rPr lang="ko-KR" altLang="en-US" dirty="0"/>
              <a:t>맞지 않는 행</a:t>
            </a:r>
            <a:r>
              <a:rPr lang="en-US" altLang="ko-KR" dirty="0"/>
              <a:t>, </a:t>
            </a:r>
            <a:r>
              <a:rPr lang="ko-KR" altLang="en-US" dirty="0"/>
              <a:t>열 제거 </a:t>
            </a:r>
            <a:endParaRPr lang="en-US" altLang="ko-KR" dirty="0"/>
          </a:p>
          <a:p>
            <a:pPr lvl="1"/>
            <a:r>
              <a:rPr lang="ko-KR" altLang="en-US" dirty="0"/>
              <a:t>연관성 없는 </a:t>
            </a:r>
            <a:r>
              <a:rPr lang="en-US" altLang="ko-KR" dirty="0"/>
              <a:t>feature</a:t>
            </a:r>
            <a:r>
              <a:rPr lang="ko-KR" altLang="en-US" dirty="0"/>
              <a:t> 제거 </a:t>
            </a:r>
            <a:endParaRPr lang="en-US" altLang="ko-KR" dirty="0"/>
          </a:p>
          <a:p>
            <a:pPr lvl="1"/>
            <a:r>
              <a:rPr lang="ko-KR" altLang="en-US" dirty="0"/>
              <a:t>누락 데이터에 특정 값 지정</a:t>
            </a:r>
            <a:r>
              <a:rPr lang="en-US" altLang="ko-KR" dirty="0"/>
              <a:t> (0,</a:t>
            </a:r>
            <a:r>
              <a:rPr lang="ko-KR" altLang="en-US" dirty="0"/>
              <a:t> 평균값</a:t>
            </a:r>
            <a:r>
              <a:rPr lang="en-US" altLang="ko-KR" dirty="0"/>
              <a:t>, </a:t>
            </a:r>
            <a:r>
              <a:rPr lang="ko-KR" altLang="en-US" dirty="0"/>
              <a:t>중간값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0E949-78D4-4118-AF4F-6D195948F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B58B2EE-CCAC-475C-B93C-9C7808BC73A7}"/>
              </a:ext>
            </a:extLst>
          </p:cNvPr>
          <p:cNvSpPr/>
          <p:nvPr/>
        </p:nvSpPr>
        <p:spPr>
          <a:xfrm>
            <a:off x="534101" y="1166681"/>
            <a:ext cx="1865085" cy="1299029"/>
          </a:xfrm>
          <a:prstGeom prst="roundRect">
            <a:avLst/>
          </a:prstGeom>
          <a:solidFill>
            <a:srgbClr val="F6CBCD"/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수집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672F973-77FB-4633-9F13-BA5DFD0F34C6}"/>
              </a:ext>
            </a:extLst>
          </p:cNvPr>
          <p:cNvSpPr/>
          <p:nvPr/>
        </p:nvSpPr>
        <p:spPr>
          <a:xfrm>
            <a:off x="534101" y="3741619"/>
            <a:ext cx="1865085" cy="12990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준비</a:t>
            </a:r>
          </a:p>
        </p:txBody>
      </p:sp>
    </p:spTree>
    <p:extLst>
      <p:ext uri="{BB962C8B-B14F-4D97-AF65-F5344CB8AC3E}">
        <p14:creationId xmlns:p14="http://schemas.microsoft.com/office/powerpoint/2010/main" val="376561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7D478-9592-4A5C-8D25-A65C0FC9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 Learning Pipeline 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D4A96EEF-BC91-424E-9029-EAF430CD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832" y="994543"/>
            <a:ext cx="9235568" cy="5146052"/>
          </a:xfrm>
        </p:spPr>
        <p:txBody>
          <a:bodyPr/>
          <a:lstStyle/>
          <a:p>
            <a:r>
              <a:rPr lang="ko-KR" altLang="en-US" dirty="0"/>
              <a:t>데이터에 대한 예측의 </a:t>
            </a:r>
            <a:r>
              <a:rPr lang="ko-KR" altLang="en-US" dirty="0">
                <a:solidFill>
                  <a:srgbClr val="5B9BD5"/>
                </a:solidFill>
              </a:rPr>
              <a:t>성능을 향상</a:t>
            </a:r>
            <a:r>
              <a:rPr lang="ko-KR" altLang="en-US" dirty="0"/>
              <a:t>시키기 위한 과정 </a:t>
            </a:r>
            <a:endParaRPr lang="en-US" altLang="ko-KR" dirty="0"/>
          </a:p>
          <a:p>
            <a:pPr lvl="1"/>
            <a:r>
              <a:rPr lang="ko-KR" altLang="en-US" dirty="0"/>
              <a:t>지도학습 </a:t>
            </a:r>
            <a:r>
              <a:rPr lang="en-US" altLang="ko-KR" dirty="0"/>
              <a:t>: </a:t>
            </a:r>
            <a:r>
              <a:rPr lang="ko-KR" altLang="en-US" dirty="0"/>
              <a:t>정답을 아는 데이터를 학습시켜 새로운 데이터의 결과 예측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비지도학습 </a:t>
            </a:r>
            <a:r>
              <a:rPr lang="en-US" altLang="ko-KR" dirty="0"/>
              <a:t>: </a:t>
            </a:r>
            <a:r>
              <a:rPr lang="ko-KR" altLang="en-US" dirty="0" err="1"/>
              <a:t>라벨링</a:t>
            </a:r>
            <a:r>
              <a:rPr lang="ko-KR" altLang="en-US" dirty="0"/>
              <a:t> 되지않은 데이터를 패턴</a:t>
            </a:r>
            <a:r>
              <a:rPr lang="en-US" altLang="ko-KR" dirty="0"/>
              <a:t>, </a:t>
            </a:r>
            <a:r>
              <a:rPr lang="ko-KR" altLang="en-US" dirty="0"/>
              <a:t>형태를 찾아 </a:t>
            </a:r>
            <a:r>
              <a:rPr lang="ko-KR" altLang="en-US" dirty="0" err="1"/>
              <a:t>군집화하여</a:t>
            </a:r>
            <a:r>
              <a:rPr lang="ko-KR" altLang="en-US" dirty="0"/>
              <a:t> 예측</a:t>
            </a:r>
            <a:endParaRPr lang="en-US" altLang="ko-KR" dirty="0"/>
          </a:p>
          <a:p>
            <a:pPr marL="347400" lvl="1" indent="0">
              <a:buNone/>
            </a:pP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데이터에 대한 </a:t>
            </a:r>
            <a:r>
              <a:rPr lang="ko-KR" altLang="en-US" dirty="0">
                <a:solidFill>
                  <a:srgbClr val="5B9BD5"/>
                </a:solidFill>
              </a:rPr>
              <a:t>예측을 제공</a:t>
            </a:r>
            <a:endParaRPr lang="en-US" altLang="ko-KR" dirty="0">
              <a:solidFill>
                <a:srgbClr val="5B9BD5"/>
              </a:solidFill>
            </a:endParaRPr>
          </a:p>
          <a:p>
            <a:pPr lvl="1"/>
            <a:r>
              <a:rPr lang="ko-KR" altLang="en-US" dirty="0"/>
              <a:t>학습을 끝낸 모델을 통해 데이터에 대한 예측을 제공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0E949-78D4-4118-AF4F-6D195948F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0373" y="6533112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0A2132-6DEE-4AF9-94D9-7F95BB0342D0}"/>
              </a:ext>
            </a:extLst>
          </p:cNvPr>
          <p:cNvSpPr/>
          <p:nvPr/>
        </p:nvSpPr>
        <p:spPr>
          <a:xfrm>
            <a:off x="534100" y="1147061"/>
            <a:ext cx="1865085" cy="12990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모델 학습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1A9747-A8F5-42CF-80E2-AF4DBB800223}"/>
              </a:ext>
            </a:extLst>
          </p:cNvPr>
          <p:cNvSpPr/>
          <p:nvPr/>
        </p:nvSpPr>
        <p:spPr>
          <a:xfrm>
            <a:off x="534100" y="3709976"/>
            <a:ext cx="1865085" cy="12990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6B6B6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예측 제공</a:t>
            </a:r>
          </a:p>
        </p:txBody>
      </p:sp>
    </p:spTree>
    <p:extLst>
      <p:ext uri="{BB962C8B-B14F-4D97-AF65-F5344CB8AC3E}">
        <p14:creationId xmlns:p14="http://schemas.microsoft.com/office/powerpoint/2010/main" val="137601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53440-B73B-4209-A834-43C3D451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TensorFlow</a:t>
            </a:r>
            <a:r>
              <a:rPr lang="ko-KR" altLang="en-US" dirty="0"/>
              <a:t> </a:t>
            </a:r>
            <a:r>
              <a:rPr lang="en-US" altLang="ko-KR" dirty="0"/>
              <a:t>Lite Development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990BF-08E0-42C2-B987-A60AD6EA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워크플로우는 크게 </a:t>
            </a:r>
            <a:r>
              <a:rPr lang="en-US" altLang="ko-KR" dirty="0"/>
              <a:t>2</a:t>
            </a:r>
            <a:r>
              <a:rPr lang="ko-KR" altLang="en-US" dirty="0"/>
              <a:t>가지 과정</a:t>
            </a:r>
            <a:endParaRPr lang="en-US" altLang="ko-KR" dirty="0"/>
          </a:p>
          <a:p>
            <a:r>
              <a:rPr lang="en-US" altLang="ko-KR" dirty="0"/>
              <a:t>TensorFlow Lite </a:t>
            </a:r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제공되는 예시 모델 사용</a:t>
            </a:r>
            <a:endParaRPr lang="en-US" altLang="ko-KR" dirty="0"/>
          </a:p>
          <a:p>
            <a:pPr lvl="1"/>
            <a:r>
              <a:rPr lang="ko-KR" altLang="en-US" dirty="0"/>
              <a:t>나</a:t>
            </a:r>
            <a:r>
              <a:rPr lang="en-US" altLang="ko-KR" dirty="0"/>
              <a:t>. TensorFlow</a:t>
            </a:r>
            <a:r>
              <a:rPr lang="ko-KR" altLang="en-US" dirty="0"/>
              <a:t> 에서 학습한 모델을 </a:t>
            </a:r>
            <a:r>
              <a:rPr lang="en-US" altLang="ko-KR" dirty="0"/>
              <a:t>TensorFlow Lite </a:t>
            </a:r>
            <a:r>
              <a:rPr lang="ko-KR" altLang="en-US" dirty="0"/>
              <a:t>모델로 변환</a:t>
            </a:r>
            <a:endParaRPr lang="en-US" altLang="ko-KR" dirty="0"/>
          </a:p>
          <a:p>
            <a:r>
              <a:rPr lang="ko-KR" altLang="en-US" dirty="0"/>
              <a:t>추론 실행  </a:t>
            </a:r>
            <a:endParaRPr lang="en-US" altLang="ko-KR" dirty="0"/>
          </a:p>
          <a:p>
            <a:pPr lvl="1"/>
            <a:r>
              <a:rPr lang="ko-KR" altLang="en-US" dirty="0"/>
              <a:t>학습이 끝난 모델의 실행 과정에 따라 입력 데이터에 대한 예측 제공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800" dirty="0"/>
              <a:t>TensorFlow Lite</a:t>
            </a:r>
            <a:r>
              <a:rPr lang="ko-KR" altLang="en-US" sz="2800" dirty="0"/>
              <a:t>는 </a:t>
            </a:r>
            <a:r>
              <a:rPr lang="ko-KR" altLang="en-US" sz="2800" dirty="0">
                <a:solidFill>
                  <a:srgbClr val="5B9BD5"/>
                </a:solidFill>
              </a:rPr>
              <a:t>모델 학습과정은 지원하지 않고 예측 제공만 지원</a:t>
            </a:r>
            <a:r>
              <a:rPr lang="ko-KR" altLang="en-US" sz="2800" dirty="0"/>
              <a:t>함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89C9F-6E79-4CC4-9682-33CA03E18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92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와이드스크린</PresentationFormat>
  <Paragraphs>112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lato</vt:lpstr>
      <vt:lpstr>Arial</vt:lpstr>
      <vt:lpstr>Wingdings</vt:lpstr>
      <vt:lpstr>맑은 고딕</vt:lpstr>
      <vt:lpstr>lato</vt:lpstr>
      <vt:lpstr>Office 테마</vt:lpstr>
      <vt:lpstr>PowerPoint 프레젠테이션</vt:lpstr>
      <vt:lpstr>TensorFlow Lite</vt:lpstr>
      <vt:lpstr>Machine Learning</vt:lpstr>
      <vt:lpstr>예시 – 전통적인 접근 방법</vt:lpstr>
      <vt:lpstr>예시 – Machine Learning </vt:lpstr>
      <vt:lpstr>Machin Learning Pipeline </vt:lpstr>
      <vt:lpstr>Machin Learning Pipeline </vt:lpstr>
      <vt:lpstr>Machin Learning Pipeline </vt:lpstr>
      <vt:lpstr>TensorFlow Lite Development workflow</vt:lpstr>
      <vt:lpstr>TensorFlow Lite 예시 모델</vt:lpstr>
      <vt:lpstr>Android NDK</vt:lpstr>
      <vt:lpstr>Neural Networks API</vt:lpstr>
      <vt:lpstr>NNAPI의 프로그래밍 흐름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2021-11-10T09:24:13Z</dcterms:modified>
</cp:coreProperties>
</file>