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1"/>
  </p:notesMasterIdLst>
  <p:sldIdLst>
    <p:sldId id="256" r:id="rId5"/>
    <p:sldId id="348" r:id="rId6"/>
    <p:sldId id="349" r:id="rId7"/>
    <p:sldId id="279" r:id="rId8"/>
    <p:sldId id="347" r:id="rId9"/>
    <p:sldId id="274" r:id="rId10"/>
    <p:sldId id="278" r:id="rId11"/>
    <p:sldId id="276" r:id="rId12"/>
    <p:sldId id="267" r:id="rId13"/>
    <p:sldId id="268" r:id="rId14"/>
    <p:sldId id="270" r:id="rId15"/>
    <p:sldId id="344" r:id="rId16"/>
    <p:sldId id="336" r:id="rId17"/>
    <p:sldId id="343" r:id="rId18"/>
    <p:sldId id="271" r:id="rId19"/>
    <p:sldId id="345" r:id="rId20"/>
  </p:sldIdLst>
  <p:sldSz cx="12192000" cy="6858000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95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7635"/>
    <a:srgbClr val="5B9BD5"/>
    <a:srgbClr val="FFFFFF"/>
    <a:srgbClr val="C00000"/>
    <a:srgbClr val="FF9B9B"/>
    <a:srgbClr val="00A249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7" autoAdjust="0"/>
    <p:restoredTop sz="91533" autoAdjust="0"/>
  </p:normalViewPr>
  <p:slideViewPr>
    <p:cSldViewPr snapToGrid="0" showGuides="1">
      <p:cViewPr varScale="1">
        <p:scale>
          <a:sx n="63" d="100"/>
          <a:sy n="63" d="100"/>
        </p:scale>
        <p:origin x="48" y="531"/>
      </p:cViewPr>
      <p:guideLst>
        <p:guide pos="3795"/>
        <p:guide orient="horz" pos="229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>
        <p:scale>
          <a:sx n="50" d="100"/>
          <a:sy n="50" d="100"/>
        </p:scale>
        <p:origin x="1998" y="6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chemeClr val="tx1"/>
                </a:solidFill>
              </a:rPr>
              <a:t>open</a:t>
            </a:r>
            <a:r>
              <a:rPr lang="en-US" altLang="ko-KR" baseline="0" dirty="0">
                <a:solidFill>
                  <a:schemeClr val="tx1"/>
                </a:solidFill>
              </a:rPr>
              <a:t> </a:t>
            </a:r>
            <a:r>
              <a:rPr lang="ko-KR" altLang="en-US" baseline="0" dirty="0">
                <a:solidFill>
                  <a:schemeClr val="tx1"/>
                </a:solidFill>
              </a:rPr>
              <a:t>시간</a:t>
            </a:r>
            <a:endParaRPr lang="ko-KR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838868334403368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343561834182491"/>
          <c:y val="0.11634181597559227"/>
          <c:w val="0.78205457773660647"/>
          <c:h val="0.82254416275798736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75424"/>
        <c:axId val="540165856"/>
      </c:barChart>
      <c:catAx>
        <c:axId val="5401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165856"/>
        <c:crosses val="autoZero"/>
        <c:auto val="1"/>
        <c:lblAlgn val="ctr"/>
        <c:lblOffset val="100"/>
        <c:noMultiLvlLbl val="0"/>
      </c:catAx>
      <c:valAx>
        <c:axId val="5401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  <a:r>
                  <a:rPr lang="en-US" altLang="ko-KR"/>
                  <a:t>: </a:t>
                </a:r>
                <a:r>
                  <a:rPr lang="ko-KR" altLang="en-US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17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open</a:t>
            </a:r>
            <a:r>
              <a:rPr lang="en-US" altLang="ko-KR" baseline="0"/>
              <a:t> </a:t>
            </a:r>
            <a:r>
              <a:rPr lang="ko-KR" altLang="en-US" baseline="0"/>
              <a:t>시간</a:t>
            </a:r>
            <a:endParaRPr lang="ko-KR" altLang="en-US"/>
          </a:p>
        </c:rich>
      </c:tx>
      <c:layout>
        <c:manualLayout>
          <c:xMode val="edge"/>
          <c:yMode val="edge"/>
          <c:x val="0.3838868334403368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8-4CD4-B650-D7CE5FB1BC4D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8-4CD4-B650-D7CE5FB1BC4D}"/>
              </c:ext>
            </c:extLst>
          </c:dPt>
          <c:cat>
            <c:strRef>
              <c:f>Sheet1!$A$3:$A$4</c:f>
              <c:strCache>
                <c:ptCount val="2"/>
                <c:pt idx="0">
                  <c:v>HDD</c:v>
                </c:pt>
                <c:pt idx="1">
                  <c:v>SSD</c:v>
                </c:pt>
              </c:strCache>
            </c:strRef>
          </c:cat>
          <c:val>
            <c:numRef>
              <c:f>Sheet1!$B$3:$B$4</c:f>
              <c:numCache>
                <c:formatCode>0.00E+00</c:formatCode>
                <c:ptCount val="2"/>
                <c:pt idx="0">
                  <c:v>1.621244E-5</c:v>
                </c:pt>
                <c:pt idx="1">
                  <c:v>1.51157E-5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08-4CD4-B650-D7CE5FB1B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75424"/>
        <c:axId val="540165856"/>
      </c:barChart>
      <c:catAx>
        <c:axId val="5401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165856"/>
        <c:crosses val="autoZero"/>
        <c:auto val="1"/>
        <c:lblAlgn val="ctr"/>
        <c:lblOffset val="100"/>
        <c:noMultiLvlLbl val="0"/>
      </c:catAx>
      <c:valAx>
        <c:axId val="5401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</a:t>
                </a:r>
                <a:r>
                  <a:rPr lang="en-US" altLang="ko-KR"/>
                  <a:t>: </a:t>
                </a:r>
                <a:r>
                  <a:rPr lang="ko-KR" altLang="en-US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017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7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71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5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8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9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9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7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9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CheolHyoen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</a:rPr>
              <a:t>Pandas</a:t>
            </a:r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를 이용한 데이터 형식별 </a:t>
            </a:r>
            <a:endParaRPr lang="en-US" altLang="ko-KR" sz="3600" b="1" dirty="0">
              <a:solidFill>
                <a:schemeClr val="accent5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n-ea"/>
              </a:rPr>
              <a:t>읽기 시간 비교</a:t>
            </a:r>
            <a:endParaRPr lang="en-US" altLang="ko-KR" sz="36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Pandas.read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파이썬 내장 모듈 </a:t>
            </a:r>
            <a:r>
              <a:rPr lang="en-US" altLang="ko-KR" dirty="0">
                <a:latin typeface="+mn-ea"/>
              </a:rPr>
              <a:t>‘time’ </a:t>
            </a:r>
            <a:r>
              <a:rPr lang="ko-KR" altLang="en-US" dirty="0">
                <a:latin typeface="+mn-ea"/>
              </a:rPr>
              <a:t>사용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파일 읽기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A46B3-9155-4AF7-A52D-A29B569ABD3B}"/>
              </a:ext>
            </a:extLst>
          </p:cNvPr>
          <p:cNvSpPr txBox="1"/>
          <p:nvPr/>
        </p:nvSpPr>
        <p:spPr>
          <a:xfrm>
            <a:off x="840556" y="2530618"/>
            <a:ext cx="6747624" cy="280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import</a:t>
            </a:r>
            <a:r>
              <a:rPr lang="en-US" altLang="ko-KR" sz="2000" dirty="0">
                <a:latin typeface="+mn-ea"/>
              </a:rPr>
              <a:t> pandas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as</a:t>
            </a:r>
            <a:r>
              <a:rPr lang="en-US" altLang="ko-KR" sz="2000" dirty="0">
                <a:latin typeface="+mn-ea"/>
              </a:rPr>
              <a:t> pd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import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time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n-ea"/>
              </a:rPr>
              <a:t>cur_time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time.time</a:t>
            </a:r>
            <a:r>
              <a:rPr lang="en-US" altLang="ko-KR" sz="20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data = </a:t>
            </a:r>
            <a:r>
              <a:rPr lang="en-US" altLang="ko-KR" sz="2000" dirty="0" err="1">
                <a:latin typeface="+mn-ea"/>
              </a:rPr>
              <a:t>pd.read_csv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“csv </a:t>
            </a:r>
            <a:r>
              <a:rPr lang="ko-KR" altLang="en-US" sz="2000" dirty="0">
                <a:solidFill>
                  <a:srgbClr val="007635"/>
                </a:solidFill>
                <a:latin typeface="+mn-ea"/>
              </a:rPr>
              <a:t>파일의 경로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”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index_col</a:t>
            </a:r>
            <a:r>
              <a:rPr lang="en-US" altLang="ko-KR" sz="2000" dirty="0">
                <a:latin typeface="+mn-ea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print(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007635"/>
                </a:solidFill>
                <a:latin typeface="+mn-ea"/>
              </a:rPr>
              <a:t>시간 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: ”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time.time</a:t>
            </a:r>
            <a:r>
              <a:rPr lang="en-US" altLang="ko-KR" sz="2000" dirty="0">
                <a:latin typeface="+mn-ea"/>
              </a:rPr>
              <a:t>() – </a:t>
            </a:r>
            <a:r>
              <a:rPr lang="en-US" altLang="ko-KR" sz="2000" dirty="0" err="1">
                <a:latin typeface="+mn-ea"/>
              </a:rPr>
              <a:t>cur_time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9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데이터 용량</a:t>
            </a:r>
            <a:endParaRPr lang="ko-KR" altLang="en-US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46D31D6E-EBBB-46D8-9AAC-9E9B19BDB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98" y="2216630"/>
            <a:ext cx="9227344" cy="4134692"/>
          </a:xfrm>
          <a:prstGeom prst="rect">
            <a:avLst/>
          </a:prstGeom>
        </p:spPr>
      </p:pic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5863CD21-0D4D-481B-9F14-2ADB9A92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파일 크기는 </a:t>
            </a:r>
            <a:r>
              <a:rPr lang="en-US" altLang="ko-KR" dirty="0" err="1">
                <a:latin typeface="+mn-ea"/>
              </a:rPr>
              <a:t>mnist</a:t>
            </a:r>
            <a:r>
              <a:rPr lang="en-US" altLang="ko-KR" dirty="0">
                <a:latin typeface="+mn-ea"/>
              </a:rPr>
              <a:t> &lt; fashion </a:t>
            </a:r>
            <a:r>
              <a:rPr lang="en-US" altLang="ko-KR" dirty="0" err="1">
                <a:latin typeface="+mn-ea"/>
              </a:rPr>
              <a:t>mnist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변경한 파일들의 크기는 </a:t>
            </a:r>
            <a:r>
              <a:rPr lang="en-US" altLang="ko-KR" dirty="0" err="1">
                <a:latin typeface="+mn-ea"/>
              </a:rPr>
              <a:t>mnist</a:t>
            </a:r>
            <a:r>
              <a:rPr lang="en-US" altLang="ko-KR" dirty="0">
                <a:latin typeface="+mn-ea"/>
              </a:rPr>
              <a:t> &gt; fashion </a:t>
            </a:r>
            <a:r>
              <a:rPr lang="en-US" altLang="ko-KR" dirty="0" err="1">
                <a:latin typeface="+mn-ea"/>
              </a:rPr>
              <a:t>mnist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6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mnist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fashion </a:t>
            </a:r>
            <a:r>
              <a:rPr lang="en-US" altLang="ko-KR" dirty="0" err="1">
                <a:latin typeface="+mn-ea"/>
              </a:rPr>
              <a:t>mnist</a:t>
            </a:r>
            <a:r>
              <a:rPr lang="ko-KR" altLang="en-US" dirty="0">
                <a:latin typeface="+mn-ea"/>
              </a:rPr>
              <a:t>보다 열이 많아서 데이터 형식에 따른 소모가 크다고 추측 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데이터 용량 차이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2A6FE7C-EC15-4768-8EBE-8C998272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21" y="2212974"/>
            <a:ext cx="8448158" cy="34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내용 개체 틀 112">
            <a:extLst>
              <a:ext uri="{FF2B5EF4-FFF2-40B4-BE49-F238E27FC236}">
                <a16:creationId xmlns:a16="http://schemas.microsoft.com/office/drawing/2014/main" id="{09EEED48-26C7-49D2-943E-56160C38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2238376"/>
            <a:ext cx="5553429" cy="358555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파일 </a:t>
            </a:r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read 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시간</a:t>
            </a:r>
            <a:endParaRPr lang="ko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FF3776D-97BA-4BCA-96BC-2036105DE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92" y="2238375"/>
            <a:ext cx="5968708" cy="3585558"/>
          </a:xfrm>
          <a:prstGeom prst="rect">
            <a:avLst/>
          </a:prstGeom>
        </p:spPr>
      </p:pic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153F9607-A916-4B3D-A5B7-6CD0543B43BA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SSD,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HDD</a:t>
            </a:r>
            <a:r>
              <a:rPr lang="ko-KR" altLang="en-US" dirty="0">
                <a:latin typeface="+mn-ea"/>
              </a:rPr>
              <a:t> 모두 </a:t>
            </a:r>
            <a:r>
              <a:rPr lang="en-US" altLang="ko-KR" dirty="0">
                <a:latin typeface="+mn-ea"/>
              </a:rPr>
              <a:t>csv, json, xlsx </a:t>
            </a:r>
            <a:r>
              <a:rPr lang="ko-KR" altLang="en-US" dirty="0">
                <a:latin typeface="+mn-ea"/>
              </a:rPr>
              <a:t>순서로 시간이 짧았음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xlsx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의 약 </a:t>
            </a:r>
            <a:r>
              <a:rPr lang="en-US" altLang="ko-KR" dirty="0">
                <a:latin typeface="+mn-ea"/>
              </a:rPr>
              <a:t>100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, json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csv</a:t>
            </a:r>
            <a:r>
              <a:rPr lang="ko-KR" altLang="en-US" dirty="0">
                <a:latin typeface="+mn-ea"/>
              </a:rPr>
              <a:t>의 약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배 정도 소요  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07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/>
              <a:t>HDD vs SDD – csv, json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4ABE2-2FFB-4C50-A6F8-17B2A01C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25" y="958929"/>
            <a:ext cx="9052290" cy="54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/>
              <a:t>HDD vs SDD - xlsx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7CFC51-2978-439C-8527-EE8A9D4D9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54" y="958929"/>
            <a:ext cx="9052289" cy="54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+mn-ea"/>
              </a:rPr>
              <a:t>xslx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는 오히려 </a:t>
            </a:r>
            <a:r>
              <a:rPr lang="en-US" altLang="ko-KR" dirty="0">
                <a:latin typeface="+mn-ea"/>
              </a:rPr>
              <a:t>HDD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SSD</a:t>
            </a:r>
            <a:r>
              <a:rPr lang="ko-KR" altLang="en-US" dirty="0">
                <a:latin typeface="+mn-ea"/>
              </a:rPr>
              <a:t>보다 빠름 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xlsx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pandas </a:t>
            </a:r>
            <a:r>
              <a:rPr lang="ko-KR" altLang="en-US" dirty="0">
                <a:latin typeface="+mn-ea"/>
              </a:rPr>
              <a:t>없이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으로 열어 봄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HDD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한 결과의 평균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1.621244e-05 </a:t>
            </a:r>
            <a:r>
              <a:rPr lang="ko-KR" altLang="en-US" dirty="0">
                <a:latin typeface="+mn-ea"/>
              </a:rPr>
              <a:t>초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SSD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한 결과의 평균</a:t>
            </a:r>
            <a:r>
              <a:rPr lang="en-US" altLang="ko-KR" dirty="0">
                <a:latin typeface="+mn-ea"/>
              </a:rPr>
              <a:t>: 1.51157e-05 </a:t>
            </a:r>
            <a:r>
              <a:rPr lang="ko-KR" altLang="en-US" dirty="0">
                <a:latin typeface="+mn-ea"/>
              </a:rPr>
              <a:t>초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SSD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HDD</a:t>
            </a:r>
            <a:r>
              <a:rPr lang="ko-KR" altLang="en-US" dirty="0">
                <a:latin typeface="+mn-ea"/>
              </a:rPr>
              <a:t>보다 빠름</a:t>
            </a:r>
            <a:endParaRPr lang="en-US" altLang="ko-KR" dirty="0">
              <a:latin typeface="+mn-ea"/>
            </a:endParaRPr>
          </a:p>
          <a:p>
            <a:pPr marL="3474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/>
              <a:t>HDD vs SSD</a:t>
            </a: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C22DAA8-50D9-4075-82BC-ABA4AB036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94249"/>
              </p:ext>
            </p:extLst>
          </p:nvPr>
        </p:nvGraphicFramePr>
        <p:xfrm>
          <a:off x="6804660" y="1104900"/>
          <a:ext cx="5181600" cy="482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C22DAA8-50D9-4075-82BC-ABA4AB036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37006"/>
              </p:ext>
            </p:extLst>
          </p:nvPr>
        </p:nvGraphicFramePr>
        <p:xfrm>
          <a:off x="6804660" y="927088"/>
          <a:ext cx="4915713" cy="5222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697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데이터를 쉽고 직관적으로 분석할 수 있도록 설계된 </a:t>
            </a:r>
            <a:r>
              <a:rPr lang="en-US" altLang="ko-KR" dirty="0">
                <a:latin typeface="+mn-ea"/>
              </a:rPr>
              <a:t>Python </a:t>
            </a:r>
            <a:r>
              <a:rPr lang="ko-KR" altLang="en-US" dirty="0">
                <a:latin typeface="+mn-ea"/>
              </a:rPr>
              <a:t>패키지</a:t>
            </a:r>
          </a:p>
          <a:p>
            <a:pPr lvl="1"/>
            <a:r>
              <a:rPr lang="en-US" altLang="ko-KR" dirty="0">
                <a:latin typeface="+mn-ea"/>
              </a:rPr>
              <a:t>AQR Capital Management </a:t>
            </a:r>
            <a:r>
              <a:rPr lang="ko-KR" altLang="en-US" dirty="0">
                <a:latin typeface="+mn-ea"/>
              </a:rPr>
              <a:t>에서 개발</a:t>
            </a:r>
            <a:r>
              <a:rPr lang="en-US" altLang="ko-KR" dirty="0">
                <a:latin typeface="+mn-ea"/>
              </a:rPr>
              <a:t>, 2015</a:t>
            </a:r>
            <a:r>
              <a:rPr lang="ko-KR" altLang="en-US" dirty="0">
                <a:latin typeface="+mn-ea"/>
              </a:rPr>
              <a:t>부터 </a:t>
            </a:r>
            <a:r>
              <a:rPr lang="en-US" altLang="ko-KR" dirty="0" err="1">
                <a:latin typeface="+mn-ea"/>
              </a:rPr>
              <a:t>NumFOCUS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후원</a:t>
            </a:r>
          </a:p>
          <a:p>
            <a:pPr lvl="1"/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을 이용해 데이터를 분석할 때 많이 사용</a:t>
            </a:r>
          </a:p>
          <a:p>
            <a:r>
              <a:rPr lang="en-US" altLang="ko-KR" dirty="0">
                <a:latin typeface="+mn-ea"/>
              </a:rPr>
              <a:t>csv, json, Microsoft Excel, SQL database </a:t>
            </a:r>
            <a:r>
              <a:rPr lang="ko-KR" altLang="en-US" dirty="0">
                <a:latin typeface="+mn-ea"/>
              </a:rPr>
              <a:t>등 다양한 형식의 데이터 지원  </a:t>
            </a:r>
          </a:p>
          <a:p>
            <a:pPr lvl="1"/>
            <a:r>
              <a:rPr lang="ko-KR" altLang="en-US" dirty="0">
                <a:latin typeface="+mn-ea"/>
              </a:rPr>
              <a:t>데이터를 읽어 데이터프레임 객체로 변환</a:t>
            </a:r>
          </a:p>
          <a:p>
            <a:pPr lvl="1"/>
            <a:r>
              <a:rPr lang="ko-KR" altLang="en-US" dirty="0">
                <a:latin typeface="+mn-ea"/>
              </a:rPr>
              <a:t>데이터프레임은 </a:t>
            </a:r>
            <a:r>
              <a:rPr lang="en-US" altLang="ko-KR" dirty="0">
                <a:latin typeface="+mn-ea"/>
              </a:rPr>
              <a:t>Series </a:t>
            </a:r>
            <a:r>
              <a:rPr lang="ko-KR" altLang="en-US" dirty="0">
                <a:latin typeface="+mn-ea"/>
              </a:rPr>
              <a:t>객체의 모음</a:t>
            </a:r>
            <a:r>
              <a:rPr lang="en-US" altLang="ko-KR" dirty="0">
                <a:latin typeface="+mn-ea"/>
              </a:rPr>
              <a:t>, Series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차원 배열과 같은 자료구조 </a:t>
            </a:r>
          </a:p>
          <a:p>
            <a:r>
              <a:rPr lang="en-US" altLang="ko-KR" dirty="0">
                <a:latin typeface="+mn-ea"/>
              </a:rPr>
              <a:t>critical code 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C, </a:t>
            </a:r>
            <a:r>
              <a:rPr lang="en-US" altLang="ko-KR" dirty="0" err="1">
                <a:latin typeface="+mn-ea"/>
              </a:rPr>
              <a:t>Cython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작성되어 성능에 최적화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en-US" altLang="ko-KR" dirty="0">
                <a:solidFill>
                  <a:srgbClr val="4472C4"/>
                </a:solidFill>
                <a:latin typeface="lato"/>
                <a:ea typeface="+mn-ea"/>
              </a:rPr>
              <a:t>Pandas </a:t>
            </a:r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란 </a:t>
            </a:r>
            <a:endParaRPr lang="ko-KR" altLang="en-US" dirty="0"/>
          </a:p>
        </p:txBody>
      </p:sp>
      <p:pic>
        <p:nvPicPr>
          <p:cNvPr id="5" name="Picture 2" descr="Python 데이터 분석 3대장] 판다스(Pandas)">
            <a:extLst>
              <a:ext uri="{FF2B5EF4-FFF2-40B4-BE49-F238E27FC236}">
                <a16:creationId xmlns:a16="http://schemas.microsoft.com/office/drawing/2014/main" id="{7FC7731E-D029-4EAE-9704-1D22CBA9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170658"/>
            <a:ext cx="3505200" cy="2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7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Pandas 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를 설치하기 위해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, </a:t>
            </a:r>
            <a:r>
              <a:rPr lang="en-US" altLang="ko-KR" dirty="0" err="1">
                <a:solidFill>
                  <a:srgbClr val="3B3B3B"/>
                </a:solidFill>
                <a:latin typeface="+mn-ea"/>
                <a:cs typeface="lato"/>
              </a:rPr>
              <a:t>Cython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, NumPy 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가 추가로 필요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PYPI(Python Package Index)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를 통해 </a:t>
            </a:r>
            <a:r>
              <a:rPr lang="en-US" altLang="ko-KR" dirty="0" err="1">
                <a:solidFill>
                  <a:srgbClr val="3B3B3B"/>
                </a:solidFill>
                <a:latin typeface="+mn-ea"/>
                <a:cs typeface="lato"/>
              </a:rPr>
              <a:t>Cython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, NumPy 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를 설치할 수 있음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5B9BD5"/>
                </a:solidFill>
                <a:latin typeface="+mn-ea"/>
                <a:cs typeface="lato"/>
              </a:rPr>
              <a:t>$ pip install </a:t>
            </a:r>
            <a:r>
              <a:rPr lang="en-US" altLang="ko-KR" dirty="0" err="1">
                <a:solidFill>
                  <a:srgbClr val="5B9BD5"/>
                </a:solidFill>
                <a:latin typeface="+mn-ea"/>
                <a:cs typeface="lato"/>
              </a:rPr>
              <a:t>cython</a:t>
            </a:r>
            <a:endParaRPr lang="en-US" altLang="ko-KR" dirty="0">
              <a:solidFill>
                <a:srgbClr val="5B9BD5"/>
              </a:solidFill>
              <a:latin typeface="+mn-ea"/>
              <a:cs typeface="lato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5B9BD5"/>
                </a:solidFill>
                <a:latin typeface="+mn-ea"/>
                <a:cs typeface="lato"/>
              </a:rPr>
              <a:t>$ pip install </a:t>
            </a:r>
            <a:r>
              <a:rPr lang="en-US" altLang="ko-KR" dirty="0" err="1">
                <a:solidFill>
                  <a:srgbClr val="5B9BD5"/>
                </a:solidFill>
                <a:latin typeface="+mn-ea"/>
                <a:cs typeface="lato"/>
              </a:rPr>
              <a:t>numpy</a:t>
            </a:r>
            <a:endParaRPr lang="en-US" altLang="ko-KR" dirty="0">
              <a:solidFill>
                <a:srgbClr val="5B9BD5"/>
              </a:solidFill>
              <a:latin typeface="+mn-ea"/>
              <a:cs typeface="lato"/>
            </a:endParaRPr>
          </a:p>
          <a:p>
            <a:pPr>
              <a:buFont typeface="Wingdings"/>
              <a:buChar char="§"/>
            </a:pPr>
            <a:endParaRPr lang="ko-KR" altLang="en-US" dirty="0">
              <a:solidFill>
                <a:srgbClr val="3B3B3B"/>
              </a:solidFill>
              <a:latin typeface="+mn-ea"/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의존성</a:t>
            </a:r>
            <a:r>
              <a:rPr lang="en-US" altLang="ko-KR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: </a:t>
            </a:r>
            <a:r>
              <a:rPr lang="en-US" altLang="ko-KR" dirty="0" err="1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Cython</a:t>
            </a:r>
            <a:r>
              <a:rPr lang="en-US" altLang="ko-KR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, NumPy </a:t>
            </a:r>
            <a:r>
              <a:rPr lang="ko-KR" alt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설치</a:t>
            </a:r>
            <a:endParaRPr lang="en-US" b="0" dirty="0">
              <a:latin typeface="lato" panose="020B0600000101010101" charset="0"/>
              <a:ea typeface="lato" panose="020B0600000101010101" charset="0"/>
              <a:cs typeface="lato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AE3017-E7B3-4DBD-9668-EA2223FC0D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644900"/>
            <a:ext cx="5760000" cy="2340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5985CA5-D740-45B2-8BB1-509188263C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60" y="3644900"/>
            <a:ext cx="5760000" cy="234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479CCB-68EA-4C5C-A38B-F68E6C69DB3B}"/>
              </a:ext>
            </a:extLst>
          </p:cNvPr>
          <p:cNvSpPr/>
          <p:nvPr/>
        </p:nvSpPr>
        <p:spPr>
          <a:xfrm>
            <a:off x="6226261" y="5456518"/>
            <a:ext cx="2565128" cy="304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839615-DF3E-400B-829A-BE85548BC21A}"/>
              </a:ext>
            </a:extLst>
          </p:cNvPr>
          <p:cNvSpPr/>
          <p:nvPr/>
        </p:nvSpPr>
        <p:spPr>
          <a:xfrm>
            <a:off x="335998" y="5617067"/>
            <a:ext cx="2789695" cy="313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latin typeface="+mn-ea"/>
                <a:cs typeface="+mn-lt"/>
              </a:rPr>
              <a:t>GitHub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+mn-lt"/>
              </a:rPr>
              <a:t>를 통해 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+mn-lt"/>
              </a:rPr>
              <a:t>pandas 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+mn-lt"/>
              </a:rPr>
              <a:t>다운로드: </a:t>
            </a:r>
            <a:r>
              <a:rPr lang="en-US" altLang="ko-KR" dirty="0">
                <a:latin typeface="+mn-ea"/>
                <a:cs typeface="+mn-lt"/>
              </a:rPr>
              <a:t>https://github.com/pandas-dev/pandas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 </a:t>
            </a:r>
            <a:endParaRPr lang="en-US" dirty="0">
              <a:latin typeface="+mn-ea"/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 err="1">
                <a:solidFill>
                  <a:srgbClr val="3B3B3B"/>
                </a:solidFill>
                <a:latin typeface="+mn-ea"/>
                <a:cs typeface="lato"/>
              </a:rPr>
              <a:t>임의의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latin typeface="+mn-ea"/>
                <a:cs typeface="lato"/>
              </a:rPr>
              <a:t>디렉터리에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 </a:t>
            </a:r>
            <a:r>
              <a:rPr lang="en-US" altLang="ko-KR" dirty="0" err="1">
                <a:solidFill>
                  <a:srgbClr val="3B3B3B"/>
                </a:solidFill>
                <a:latin typeface="+mn-ea"/>
                <a:cs typeface="lato"/>
              </a:rPr>
              <a:t>저장</a:t>
            </a:r>
            <a:endParaRPr lang="en-US" altLang="ko-KR" dirty="0">
              <a:solidFill>
                <a:srgbClr val="3B3B3B"/>
              </a:solidFill>
              <a:latin typeface="+mn-ea"/>
              <a:cs typeface="lato"/>
            </a:endParaRPr>
          </a:p>
          <a:p>
            <a:pPr marL="690245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여기서는 /</a:t>
            </a:r>
            <a:r>
              <a:rPr lang="ko-KR" altLang="en-US" dirty="0" err="1">
                <a:solidFill>
                  <a:srgbClr val="3B3B3B"/>
                </a:solidFill>
                <a:latin typeface="+mn-ea"/>
                <a:cs typeface="lato"/>
              </a:rPr>
              <a:t>home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/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pd </a:t>
            </a:r>
            <a:r>
              <a:rPr lang="ko-KR" altLang="en-US" dirty="0">
                <a:solidFill>
                  <a:srgbClr val="3B3B3B"/>
                </a:solidFill>
                <a:latin typeface="+mn-ea"/>
                <a:cs typeface="lato"/>
              </a:rPr>
              <a:t>에 저장 </a:t>
            </a:r>
            <a:r>
              <a:rPr lang="en-US" altLang="ko-KR" dirty="0">
                <a:solidFill>
                  <a:srgbClr val="3B3B3B"/>
                </a:solidFill>
                <a:latin typeface="+mn-ea"/>
                <a:cs typeface="lato"/>
              </a:rPr>
              <a:t>,</a:t>
            </a:r>
          </a:p>
          <a:p>
            <a:pPr marL="690245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5B9BD5"/>
                </a:solidFill>
                <a:latin typeface="+mn-ea"/>
                <a:cs typeface="lato"/>
              </a:rPr>
              <a:t>$ git clone </a:t>
            </a:r>
            <a:r>
              <a:rPr lang="en-US" altLang="ko-KR" dirty="0">
                <a:solidFill>
                  <a:srgbClr val="5B9BD5"/>
                </a:solidFill>
                <a:latin typeface="+mn-ea"/>
                <a:cs typeface="+mn-lt"/>
              </a:rPr>
              <a:t>https://github.com/pandas-dev/pandas</a:t>
            </a:r>
            <a:r>
              <a:rPr lang="en-US" altLang="ko-KR" dirty="0">
                <a:solidFill>
                  <a:srgbClr val="5B9BD5"/>
                </a:solidFill>
                <a:latin typeface="+mn-ea"/>
                <a:cs typeface="lato"/>
              </a:rPr>
              <a:t> </a:t>
            </a:r>
            <a:endParaRPr lang="ko-KR" altLang="en-US" dirty="0">
              <a:solidFill>
                <a:srgbClr val="3B3B3B"/>
              </a:solidFill>
              <a:latin typeface="+mn-ea"/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소스파일</a:t>
            </a:r>
            <a:r>
              <a:rPr 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 </a:t>
            </a:r>
            <a:r>
              <a:rPr lang="en-US" dirty="0" err="1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다운로드</a:t>
            </a:r>
            <a:r>
              <a:rPr lang="en-US" dirty="0">
                <a:latin typeface="lato" panose="020B0600000101010101" charset="0"/>
                <a:ea typeface="lato" panose="020B0600000101010101" charset="0"/>
                <a:cs typeface="lato" panose="020B0600000101010101" charset="0"/>
              </a:rPr>
              <a:t> </a:t>
            </a:r>
            <a:endParaRPr lang="en-US" b="0" dirty="0">
              <a:latin typeface="lato" panose="020B0600000101010101" charset="0"/>
              <a:ea typeface="lato" panose="020B0600000101010101" charset="0"/>
              <a:cs typeface="lato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458F42-FFE5-4BEE-B561-F72D05D0E34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19916"/>
            <a:ext cx="5760000" cy="2880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BBFE4B0-8E72-4F1D-970D-5C44C7C4E67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60" y="3319916"/>
            <a:ext cx="57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4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lato"/>
              </a:rPr>
              <a:t>빌드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Pandas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는 빌드 프로그램이 존재 </a:t>
            </a: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– setup.py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빌드 시 </a:t>
            </a:r>
            <a:r>
              <a:rPr lang="en-US" altLang="ko-KR" dirty="0">
                <a:solidFill>
                  <a:srgbClr val="FF0000"/>
                </a:solidFill>
                <a:cs typeface="+mn-lt"/>
              </a:rPr>
              <a:t>Python 3.8 </a:t>
            </a:r>
            <a:r>
              <a:rPr lang="ko-KR" altLang="en-US" dirty="0">
                <a:solidFill>
                  <a:srgbClr val="FF0000"/>
                </a:solidFill>
                <a:cs typeface="+mn-lt"/>
              </a:rPr>
              <a:t>이상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으로 진행해야 함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setup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 파일을 통해 빌드 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$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sudo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python3 setup.py install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76213A-BDA4-449C-96A7-34D674BA990B}"/>
              </a:ext>
            </a:extLst>
          </p:cNvPr>
          <p:cNvGrpSpPr/>
          <p:nvPr/>
        </p:nvGrpSpPr>
        <p:grpSpPr>
          <a:xfrm>
            <a:off x="5123400" y="2324174"/>
            <a:ext cx="6840000" cy="4004907"/>
            <a:chOff x="5123400" y="3029399"/>
            <a:chExt cx="6840000" cy="324000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EABCBF-1D51-4B48-B952-D14687D48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3401" y="3029399"/>
              <a:ext cx="6839999" cy="3240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1B25DE-38B3-4A25-847E-E304AADA8899}"/>
                </a:ext>
              </a:extLst>
            </p:cNvPr>
            <p:cNvSpPr/>
            <p:nvPr/>
          </p:nvSpPr>
          <p:spPr>
            <a:xfrm>
              <a:off x="5123400" y="5948321"/>
              <a:ext cx="4829655" cy="3210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92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  <a:ea typeface="+mn-ea"/>
                <a:cs typeface="lato"/>
              </a:rPr>
              <a:t>실행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  <a:r>
              <a:rPr lang="en-US" altLang="ko-KR" dirty="0" err="1">
                <a:latin typeface="+mn-ea"/>
                <a:ea typeface="+mn-ea"/>
                <a:cs typeface="lato"/>
              </a:rPr>
              <a:t>테스트</a:t>
            </a:r>
            <a:r>
              <a:rPr lang="en-US" altLang="ko-KR" dirty="0">
                <a:latin typeface="+mn-ea"/>
                <a:ea typeface="+mn-ea"/>
                <a:cs typeface="lato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Python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실행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$python3</a:t>
            </a: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chemeClr val="tx2"/>
                </a:solidFill>
                <a:ea typeface="+mn-lt"/>
                <a:cs typeface="+mn-lt"/>
              </a:rPr>
              <a:t>Pandas </a:t>
            </a: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참조 후 파일 읽기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import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pandas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as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pd</a:t>
            </a: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data = </a:t>
            </a:r>
            <a:r>
              <a:rPr lang="en-US" altLang="ko-KR" dirty="0" err="1">
                <a:solidFill>
                  <a:schemeClr val="accent1"/>
                </a:solidFill>
                <a:ea typeface="+mn-lt"/>
                <a:cs typeface="+mn-lt"/>
              </a:rPr>
              <a:t>pd.read_csv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(“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파일 위치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”)</a:t>
            </a:r>
          </a:p>
          <a:p>
            <a:pPr marL="575945" lvl="1">
              <a:buFont typeface="Wingdings"/>
              <a:buChar char="§"/>
            </a:pP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print(data)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B88D62-7BAD-4DD7-A35C-9195FC80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00" y="1378032"/>
            <a:ext cx="6840000" cy="45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9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  <a:cs typeface="lato"/>
              </a:rPr>
              <a:t>사용법</a:t>
            </a:r>
            <a:endParaRPr lang="en-US" altLang="ko-KR">
              <a:latin typeface="+mn-ea"/>
              <a:ea typeface="+mn-ea"/>
              <a:cs typeface="lat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ea typeface="+mn-lt"/>
                <a:cs typeface="+mn-lt"/>
              </a:rPr>
              <a:t>파일 읽기 </a:t>
            </a:r>
            <a:endParaRPr lang="en-US" altLang="ko-KR" dirty="0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pandas.read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_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파일 형식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(“</a:t>
            </a:r>
            <a:r>
              <a:rPr lang="ko-KR" altLang="en-US" dirty="0">
                <a:solidFill>
                  <a:schemeClr val="accent1"/>
                </a:solidFill>
                <a:ea typeface="+mn-lt"/>
                <a:cs typeface="+mn-lt"/>
              </a:rPr>
              <a:t>파일 위치</a:t>
            </a:r>
            <a:r>
              <a:rPr lang="en-US" altLang="ko-KR" dirty="0">
                <a:solidFill>
                  <a:schemeClr val="accent1"/>
                </a:solidFill>
                <a:ea typeface="+mn-lt"/>
                <a:cs typeface="+mn-lt"/>
              </a:rPr>
              <a:t>”)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2C2C2C"/>
                </a:solidFill>
                <a:ea typeface="+mn-lt"/>
                <a:cs typeface="+mn-lt"/>
              </a:rPr>
              <a:t>파일</a:t>
            </a:r>
            <a:r>
              <a:rPr lang="en-US" altLang="ko-KR" dirty="0">
                <a:solidFill>
                  <a:srgbClr val="2C2C2C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2C2C2C"/>
                </a:solidFill>
                <a:ea typeface="+mn-lt"/>
                <a:cs typeface="+mn-lt"/>
              </a:rPr>
              <a:t>변환 </a:t>
            </a:r>
            <a:endParaRPr lang="en-US" altLang="ko-KR" dirty="0">
              <a:solidFill>
                <a:srgbClr val="2C2C2C"/>
              </a:solidFill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solidFill>
                  <a:srgbClr val="5B9BD5"/>
                </a:solidFill>
                <a:ea typeface="+mn-lt"/>
                <a:cs typeface="+mn-lt"/>
              </a:rPr>
              <a:t>pandas.to_</a:t>
            </a:r>
            <a:r>
              <a:rPr lang="ko-KR" altLang="en-US" dirty="0">
                <a:solidFill>
                  <a:srgbClr val="5B9BD5"/>
                </a:solidFill>
                <a:ea typeface="+mn-lt"/>
                <a:cs typeface="+mn-lt"/>
              </a:rPr>
              <a:t>파일형식</a:t>
            </a:r>
            <a:r>
              <a:rPr lang="en-US" altLang="ko-KR" dirty="0">
                <a:solidFill>
                  <a:srgbClr val="5B9BD5"/>
                </a:solidFill>
                <a:ea typeface="+mn-lt"/>
                <a:cs typeface="+mn-lt"/>
              </a:rPr>
              <a:t>(“</a:t>
            </a:r>
            <a:r>
              <a:rPr lang="ko-KR" altLang="en-US" dirty="0">
                <a:solidFill>
                  <a:srgbClr val="5B9BD5"/>
                </a:solidFill>
                <a:ea typeface="+mn-lt"/>
                <a:cs typeface="+mn-lt"/>
              </a:rPr>
              <a:t>파일 위치</a:t>
            </a:r>
            <a:r>
              <a:rPr lang="en-US" altLang="ko-KR" dirty="0">
                <a:solidFill>
                  <a:srgbClr val="5B9BD5"/>
                </a:solidFill>
                <a:ea typeface="+mn-lt"/>
                <a:cs typeface="+mn-lt"/>
              </a:rPr>
              <a:t>”)</a:t>
            </a:r>
          </a:p>
          <a:p>
            <a:pPr marL="228545"/>
            <a:r>
              <a:rPr lang="ko-KR" altLang="en-US" dirty="0">
                <a:solidFill>
                  <a:srgbClr val="3B3B3B"/>
                </a:solidFill>
                <a:ea typeface="+mn-lt"/>
                <a:cs typeface="+mn-lt"/>
              </a:rPr>
              <a:t>이외의 다른 기능 및 옵션에 대한 레퍼런스 </a:t>
            </a:r>
            <a:endParaRPr lang="en-US" altLang="ko-KR" dirty="0">
              <a:solidFill>
                <a:srgbClr val="3B3B3B"/>
              </a:solidFill>
              <a:ea typeface="+mn-lt"/>
              <a:cs typeface="+mn-lt"/>
            </a:endParaRPr>
          </a:p>
          <a:p>
            <a:pPr marL="690245" lvl="1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B3B3B"/>
                </a:solidFill>
                <a:ea typeface="+mn-lt"/>
                <a:cs typeface="+mn-lt"/>
              </a:rPr>
              <a:t>https://pandas.pydata.org/docs/reference/index.html#api</a:t>
            </a:r>
            <a:endParaRPr lang="ko-KR" altLang="en-US" dirty="0">
              <a:solidFill>
                <a:srgbClr val="3B3B3B"/>
              </a:solidFill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A84E5-E44F-49B5-B769-49AD770D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csv</a:t>
            </a:r>
            <a:r>
              <a:rPr lang="ko-KR" altLang="en-US" dirty="0">
                <a:latin typeface="+mn-ea"/>
              </a:rPr>
              <a:t> 파일을 </a:t>
            </a:r>
            <a:r>
              <a:rPr lang="en-US" altLang="ko-KR" dirty="0">
                <a:latin typeface="+mn-ea"/>
              </a:rPr>
              <a:t>pandas</a:t>
            </a:r>
            <a:r>
              <a:rPr lang="ko-KR" altLang="en-US" dirty="0">
                <a:latin typeface="+mn-ea"/>
              </a:rPr>
              <a:t>로 변환 </a:t>
            </a:r>
            <a:r>
              <a:rPr lang="en-US" altLang="ko-KR" dirty="0">
                <a:latin typeface="+mn-ea"/>
              </a:rPr>
              <a:t>– json, </a:t>
            </a:r>
            <a:r>
              <a:rPr lang="en-US" altLang="ko-KR" dirty="0" err="1">
                <a:latin typeface="+mn-ea"/>
              </a:rPr>
              <a:t>xlsxs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형식별로 읽기 시간 측정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HDD, SSD</a:t>
            </a:r>
            <a:r>
              <a:rPr lang="ko-KR" altLang="en-US" dirty="0">
                <a:latin typeface="+mn-ea"/>
              </a:rPr>
              <a:t>에서 각각 읽기 시간 측정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8225B-1CB1-42A8-A96A-3C5E3D53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8D62C4-1907-4AD0-B8AD-3F53190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5629"/>
            <a:ext cx="11757660" cy="700498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lato"/>
                <a:ea typeface="+mn-ea"/>
              </a:rPr>
              <a:t>실험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2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CSV </a:t>
            </a:r>
            <a:r>
              <a:rPr lang="ko-KR" altLang="en-US" dirty="0">
                <a:latin typeface="+mn-ea"/>
                <a:ea typeface="+mn-ea"/>
              </a:rPr>
              <a:t>파일 형식 변환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+mn-ea"/>
              </a:rPr>
              <a:t>pandas </a:t>
            </a:r>
            <a:r>
              <a:rPr lang="ko-KR" altLang="en-US" dirty="0">
                <a:latin typeface="+mn-ea"/>
              </a:rPr>
              <a:t>를 사용한 파이썬 코드로 변환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index_col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프레임의 행 레이블로 사용할 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지정하지 않으면 </a:t>
            </a:r>
            <a:r>
              <a:rPr lang="en-US" altLang="ko-KR" dirty="0">
                <a:latin typeface="+mn-ea"/>
              </a:rPr>
              <a:t>none </a:t>
            </a:r>
            <a:r>
              <a:rPr lang="ko-KR" altLang="en-US" dirty="0">
                <a:latin typeface="+mn-ea"/>
              </a:rPr>
              <a:t>으로 설정되어</a:t>
            </a:r>
            <a:r>
              <a:rPr lang="en-US" altLang="ko-KR" dirty="0">
                <a:latin typeface="+mn-ea"/>
              </a:rPr>
              <a:t> index </a:t>
            </a:r>
            <a:r>
              <a:rPr lang="ko-KR" altLang="en-US" dirty="0">
                <a:latin typeface="+mn-ea"/>
              </a:rPr>
              <a:t>열이 추가됨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to_json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에서는 해당 옵션을 삭제하고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59FD-4912-48BA-B523-FEC480BEF1DA}"/>
              </a:ext>
            </a:extLst>
          </p:cNvPr>
          <p:cNvSpPr txBox="1"/>
          <p:nvPr/>
        </p:nvSpPr>
        <p:spPr>
          <a:xfrm>
            <a:off x="831031" y="1568876"/>
            <a:ext cx="6747624" cy="218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import</a:t>
            </a:r>
            <a:r>
              <a:rPr lang="en-US" altLang="ko-KR" sz="2000" dirty="0">
                <a:latin typeface="+mn-ea"/>
              </a:rPr>
              <a:t> pandas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as</a:t>
            </a:r>
            <a:r>
              <a:rPr lang="en-US" altLang="ko-KR" sz="2000" dirty="0">
                <a:latin typeface="+mn-ea"/>
              </a:rPr>
              <a:t> pd</a:t>
            </a:r>
          </a:p>
          <a:p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data = </a:t>
            </a:r>
            <a:r>
              <a:rPr lang="en-US" altLang="ko-KR" sz="2000" dirty="0" err="1">
                <a:latin typeface="+mn-ea"/>
              </a:rPr>
              <a:t>pd.read_csv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“csv </a:t>
            </a:r>
            <a:r>
              <a:rPr lang="ko-KR" altLang="en-US" sz="2000" dirty="0">
                <a:solidFill>
                  <a:srgbClr val="007635"/>
                </a:solidFill>
                <a:latin typeface="+mn-ea"/>
              </a:rPr>
              <a:t>파일의 경로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”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index_col</a:t>
            </a:r>
            <a:r>
              <a:rPr lang="en-US" altLang="ko-KR" sz="2000" dirty="0">
                <a:latin typeface="+mn-ea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n-ea"/>
              </a:rPr>
              <a:t>data.to_xlsx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007635"/>
                </a:solidFill>
                <a:latin typeface="+mn-ea"/>
              </a:rPr>
              <a:t>저장할 파일의 경로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”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+mn-ea"/>
              </a:rPr>
              <a:t>data.to_json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“</a:t>
            </a:r>
            <a:r>
              <a:rPr lang="ko-KR" altLang="en-US" sz="2000" dirty="0">
                <a:solidFill>
                  <a:srgbClr val="007635"/>
                </a:solidFill>
                <a:latin typeface="+mn-ea"/>
              </a:rPr>
              <a:t>저장할 파일의 경로</a:t>
            </a:r>
            <a:r>
              <a:rPr lang="en-US" altLang="ko-KR" sz="2000" dirty="0">
                <a:solidFill>
                  <a:srgbClr val="007635"/>
                </a:solidFill>
                <a:latin typeface="+mn-ea"/>
              </a:rPr>
              <a:t>”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11A824-AD6E-4183-962B-2722C4FE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55" y="1361751"/>
            <a:ext cx="438474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9" ma:contentTypeDescription="새 문서를 만듭니다." ma:contentTypeScope="" ma:versionID="bb946ca5942fc1299d0d31ef91a0bb5d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057659a94995825e3132201e02a2ad7f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F58FDF-CA6B-4B7A-8F86-9114ABA49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BE205D-2F47-459B-80AD-03A97F840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1530C-7C46-4BE0-9499-6FF1A6CDEEF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279a19e-b71b-4b9f-be5c-b95113f40ee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와이드스크린</PresentationFormat>
  <Paragraphs>112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lato</vt:lpstr>
      <vt:lpstr>Arial</vt:lpstr>
      <vt:lpstr>맑은 고딕</vt:lpstr>
      <vt:lpstr>roboto</vt:lpstr>
      <vt:lpstr>Wingdings</vt:lpstr>
      <vt:lpstr>Office 테마</vt:lpstr>
      <vt:lpstr>PowerPoint 프레젠테이션</vt:lpstr>
      <vt:lpstr>Pandas 란 </vt:lpstr>
      <vt:lpstr>의존성: Cython, NumPy 설치</vt:lpstr>
      <vt:lpstr>소스파일 다운로드 </vt:lpstr>
      <vt:lpstr>빌드</vt:lpstr>
      <vt:lpstr>실행 테스트 </vt:lpstr>
      <vt:lpstr>사용법</vt:lpstr>
      <vt:lpstr>실험 </vt:lpstr>
      <vt:lpstr>CSV 파일 형식 변환 </vt:lpstr>
      <vt:lpstr>파일 읽기</vt:lpstr>
      <vt:lpstr>데이터 용량</vt:lpstr>
      <vt:lpstr>데이터 용량 차이</vt:lpstr>
      <vt:lpstr>파일 read 시간</vt:lpstr>
      <vt:lpstr>HDD vs SDD – csv, json</vt:lpstr>
      <vt:lpstr>HDD vs SDD - xlsx</vt:lpstr>
      <vt:lpstr>HDD vs SSD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1750</cp:revision>
  <dcterms:created xsi:type="dcterms:W3CDTF">2020-03-06T02:35:36Z</dcterms:created>
  <dcterms:modified xsi:type="dcterms:W3CDTF">2021-10-26T09:31:18Z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