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B6B6B"/>
    <a:srgbClr val="F6CBCD"/>
    <a:srgbClr val="FFFFFF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255" autoAdjust="0"/>
  </p:normalViewPr>
  <p:slideViewPr>
    <p:cSldViewPr snapToGrid="0" showGuides="1">
      <p:cViewPr varScale="1">
        <p:scale>
          <a:sx n="81" d="100"/>
          <a:sy n="81" d="100"/>
        </p:scale>
        <p:origin x="-1401" y="114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7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TensorFlow Lite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6310-528A-4768-9A0D-9F708592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처리 </a:t>
            </a:r>
            <a:r>
              <a:rPr lang="en-US" altLang="ko-KR" dirty="0"/>
              <a:t>– </a:t>
            </a:r>
            <a:r>
              <a:rPr lang="ko-KR" altLang="en-US" dirty="0"/>
              <a:t>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95AA2-6238-452A-BFA5-28E5B4B3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픽셀 값을 선형적으로 조합하여 새로운 픽셀 값으로 변환한 뒤 새로운 이미지를 생성하는 것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59B21-3B58-452F-BE71-D25ED1EC8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AAF335-8D35-4B6D-9F21-3D7318D9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59" y="2672241"/>
            <a:ext cx="5210901" cy="3400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62B0AA-2249-47FC-A2C5-3CD5C409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3" y="2733202"/>
            <a:ext cx="4704609" cy="3305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8A724-1FF8-456F-B421-2A951CA9DEAC}"/>
              </a:ext>
            </a:extLst>
          </p:cNvPr>
          <p:cNvSpPr txBox="1"/>
          <p:nvPr/>
        </p:nvSpPr>
        <p:spPr>
          <a:xfrm>
            <a:off x="9014818" y="6153982"/>
            <a:ext cx="6123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https://m.blog.naver.com/msnayana/220776380373</a:t>
            </a:r>
          </a:p>
        </p:txBody>
      </p:sp>
    </p:spTree>
    <p:extLst>
      <p:ext uri="{BB962C8B-B14F-4D97-AF65-F5344CB8AC3E}">
        <p14:creationId xmlns:p14="http://schemas.microsoft.com/office/powerpoint/2010/main" val="35528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AC09A-CF34-4485-A241-2E79D92C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Network, CNN)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5B01B-DBF0-49D4-8B35-650AEC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필터링과 </a:t>
            </a:r>
            <a:r>
              <a:rPr lang="ko-KR" altLang="en-US" dirty="0" err="1"/>
              <a:t>풀링을</a:t>
            </a:r>
            <a:r>
              <a:rPr lang="ko-KR" altLang="en-US" dirty="0"/>
              <a:t> 반복해서 나오는 특징을 통해 분류하는 신경망이다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C116F-CF38-4E44-B141-9633D064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B71788-1DF1-4B3F-A998-5640EC3B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43357"/>
            <a:ext cx="11284844" cy="3810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4925C-993D-4068-BC65-4277D0DBAE1E}"/>
              </a:ext>
            </a:extLst>
          </p:cNvPr>
          <p:cNvSpPr txBox="1"/>
          <p:nvPr/>
        </p:nvSpPr>
        <p:spPr>
          <a:xfrm>
            <a:off x="9001678" y="6153982"/>
            <a:ext cx="6123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https://m.blog.naver.com/msnayana/220776380373</a:t>
            </a:r>
          </a:p>
        </p:txBody>
      </p:sp>
    </p:spTree>
    <p:extLst>
      <p:ext uri="{BB962C8B-B14F-4D97-AF65-F5344CB8AC3E}">
        <p14:creationId xmlns:p14="http://schemas.microsoft.com/office/powerpoint/2010/main" val="42040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18FC4-049A-42AE-B022-010E36C9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18B6-E1A3-47EE-B6E8-77382C29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머신러닝이란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b="1" dirty="0">
                <a:solidFill>
                  <a:srgbClr val="5B9BD5"/>
                </a:solidFill>
              </a:rPr>
              <a:t>데이터를 이용해서 명시적으로 정의되지 않은 패턴을 컴퓨터로 학습하여 결과를 만들어내는 학문 분야</a:t>
            </a:r>
            <a:r>
              <a:rPr lang="en-US" altLang="ko-KR" dirty="0"/>
              <a:t>”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패턴인식</a:t>
            </a:r>
            <a:r>
              <a:rPr lang="en-US" altLang="ko-KR" dirty="0"/>
              <a:t>, </a:t>
            </a:r>
            <a:r>
              <a:rPr lang="ko-KR" altLang="en-US" dirty="0"/>
              <a:t>컴퓨터를 이용한 계산 </a:t>
            </a:r>
            <a:r>
              <a:rPr lang="en-US" altLang="ko-KR" dirty="0"/>
              <a:t>3</a:t>
            </a:r>
            <a:r>
              <a:rPr lang="ko-KR" altLang="en-US" dirty="0"/>
              <a:t>가지 요소로 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 err="1"/>
              <a:t>머신러닝은</a:t>
            </a:r>
            <a:r>
              <a:rPr lang="ko-KR" altLang="en-US" dirty="0"/>
              <a:t> 항상 데이터를 기반으로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패턴 인식</a:t>
            </a:r>
            <a:r>
              <a:rPr lang="en-US" altLang="ko-KR" dirty="0"/>
              <a:t>: </a:t>
            </a:r>
            <a:r>
              <a:rPr lang="ko-KR" altLang="en-US" dirty="0"/>
              <a:t>데이터를 보고 패턴을 인식하는 것이 </a:t>
            </a:r>
            <a:r>
              <a:rPr lang="ko-KR" altLang="en-US" dirty="0" err="1"/>
              <a:t>머신러닝의</a:t>
            </a:r>
            <a:r>
              <a:rPr lang="ko-KR" altLang="en-US" dirty="0"/>
              <a:t> 목적이다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컴퓨터를 이용한 계산</a:t>
            </a:r>
            <a:r>
              <a:rPr lang="en-US" altLang="ko-KR" dirty="0"/>
              <a:t>: </a:t>
            </a:r>
            <a:r>
              <a:rPr lang="ko-KR" altLang="en-US" dirty="0"/>
              <a:t>데이터를 처리하고 패턴을 학습하는 데 사용한다</a:t>
            </a:r>
            <a:r>
              <a:rPr lang="en-US" altLang="ko-KR" dirty="0"/>
              <a:t>. </a:t>
            </a:r>
            <a:r>
              <a:rPr lang="ko-KR" altLang="en-US" dirty="0"/>
              <a:t>연산 속도를 위한 많은 연구가 진행되었다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 개념으로 모델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, </a:t>
            </a:r>
            <a:r>
              <a:rPr lang="ko-KR" altLang="en-US" dirty="0"/>
              <a:t>모델 평가 네 가지가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40565-5125-4508-A4DE-0D30C8DB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70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F32B-0684-4A95-9956-4E3C1EAE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</a:t>
            </a:r>
            <a:r>
              <a:rPr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3587-CC42-424C-8C6D-E13001F6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088"/>
            <a:ext cx="11757660" cy="5146052"/>
          </a:xfrm>
        </p:spPr>
        <p:txBody>
          <a:bodyPr/>
          <a:lstStyle/>
          <a:p>
            <a:r>
              <a:rPr lang="ko-KR" altLang="en-US" dirty="0" err="1"/>
              <a:t>머신러닝에서</a:t>
            </a:r>
            <a:r>
              <a:rPr lang="ko-KR" altLang="en-US" dirty="0"/>
              <a:t> 데이터가 패턴을 가질 것이라는 믿음을 </a:t>
            </a:r>
            <a:r>
              <a:rPr lang="en-US" altLang="ko-KR" b="1" dirty="0"/>
              <a:t>‘</a:t>
            </a:r>
            <a:r>
              <a:rPr lang="ko-KR" altLang="en-US" b="1" dirty="0"/>
              <a:t>가정</a:t>
            </a:r>
            <a:r>
              <a:rPr lang="en-US" altLang="ko-KR" b="1" dirty="0"/>
              <a:t>’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b="1" dirty="0"/>
              <a:t>‘</a:t>
            </a:r>
            <a:r>
              <a:rPr lang="ko-KR" altLang="en-US" b="1" dirty="0"/>
              <a:t>가정</a:t>
            </a:r>
            <a:r>
              <a:rPr lang="en-US" altLang="ko-KR" b="1" dirty="0"/>
              <a:t>’</a:t>
            </a:r>
            <a:r>
              <a:rPr lang="ko-KR" altLang="en-US" dirty="0"/>
              <a:t>을 한데 모은 것을 </a:t>
            </a:r>
            <a:r>
              <a:rPr lang="en-US" altLang="ko-KR" b="1" dirty="0"/>
              <a:t>‘</a:t>
            </a:r>
            <a:r>
              <a:rPr lang="ko-KR" altLang="en-US" b="1" dirty="0"/>
              <a:t>모델</a:t>
            </a:r>
            <a:r>
              <a:rPr lang="en-US" altLang="ko-KR" b="1" dirty="0"/>
              <a:t>’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과정은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DBE65-2C3F-4BBC-AF56-919D53A69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54F3F0-08AE-4AC4-9844-0909424F84B4}"/>
              </a:ext>
            </a:extLst>
          </p:cNvPr>
          <p:cNvSpPr/>
          <p:nvPr/>
        </p:nvSpPr>
        <p:spPr>
          <a:xfrm>
            <a:off x="621593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90DA6-FB0C-42D1-B946-77390BBB0C94}"/>
              </a:ext>
            </a:extLst>
          </p:cNvPr>
          <p:cNvSpPr/>
          <p:nvPr/>
        </p:nvSpPr>
        <p:spPr>
          <a:xfrm>
            <a:off x="3514195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</a:t>
            </a:r>
            <a:r>
              <a:rPr lang="ko-KR" altLang="en-US" sz="2200" b="1" dirty="0" err="1">
                <a:solidFill>
                  <a:schemeClr val="tx2"/>
                </a:solidFill>
              </a:rPr>
              <a:t>수식화하기</a:t>
            </a:r>
            <a:endParaRPr lang="ko-KR" alt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637F1-6DB0-4750-900D-EE79AE9C7418}"/>
              </a:ext>
            </a:extLst>
          </p:cNvPr>
          <p:cNvSpPr/>
          <p:nvPr/>
        </p:nvSpPr>
        <p:spPr>
          <a:xfrm>
            <a:off x="6406797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학습하기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6D3B-38CD-420C-9C5F-D0BC67915FAA}"/>
              </a:ext>
            </a:extLst>
          </p:cNvPr>
          <p:cNvSpPr/>
          <p:nvPr/>
        </p:nvSpPr>
        <p:spPr>
          <a:xfrm>
            <a:off x="9299399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평가하기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040B64-EC2D-41A4-8D79-2907F9E7B2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602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41B80C-35A0-4398-BD80-CF92EAF5C1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77806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D50C20-7167-4947-A0AA-D6FC99D0AE2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785204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1DF179A7-6E53-448E-86C8-A9B3DCDF4D5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>
            <a:off x="6096001" y="474004"/>
            <a:ext cx="12700" cy="8677806"/>
          </a:xfrm>
          <a:prstGeom prst="curvedConnector3">
            <a:avLst>
              <a:gd name="adj1" fmla="val 7347543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10B239-6BB8-432F-88C3-55729C2B85C1}"/>
              </a:ext>
            </a:extLst>
          </p:cNvPr>
          <p:cNvSpPr txBox="1"/>
          <p:nvPr/>
        </p:nvSpPr>
        <p:spPr>
          <a:xfrm>
            <a:off x="9420129" y="5348895"/>
            <a:ext cx="254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필요에 따라 반복</a:t>
            </a:r>
          </a:p>
        </p:txBody>
      </p:sp>
    </p:spTree>
    <p:extLst>
      <p:ext uri="{BB962C8B-B14F-4D97-AF65-F5344CB8AC3E}">
        <p14:creationId xmlns:p14="http://schemas.microsoft.com/office/powerpoint/2010/main" val="35410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C607-E356-4AC0-BE63-52B5D325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EF2E4-07D1-42C2-9F3D-ACBA601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주택에 대한 예시로</a:t>
            </a:r>
            <a:r>
              <a:rPr lang="en-US" altLang="ko-KR" dirty="0"/>
              <a:t>, </a:t>
            </a:r>
            <a:r>
              <a:rPr lang="ko-KR" altLang="en-US" dirty="0"/>
              <a:t>방의 개수와 건축 년도에 대한 특성이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 하지 않은 데이터는 더 큰 특성에 의해 데이터가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AE376-A841-4E71-9365-D83E6F63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E02FE-A645-40FD-A32F-13C88FFA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6" y="2318903"/>
            <a:ext cx="4608018" cy="3495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2CD12-1122-495A-B02C-40EAEE6CFCF5}"/>
              </a:ext>
            </a:extLst>
          </p:cNvPr>
          <p:cNvSpPr txBox="1"/>
          <p:nvPr/>
        </p:nvSpPr>
        <p:spPr>
          <a:xfrm>
            <a:off x="447728" y="5780243"/>
            <a:ext cx="40062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https://hleecaster.com/ml-normalization-concept/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C385EA-6B1B-489B-B6EF-7A1949E5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5" y="2184680"/>
            <a:ext cx="4780402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EE423-E03C-4D72-A5E5-E5787C7F9571}"/>
              </a:ext>
            </a:extLst>
          </p:cNvPr>
          <p:cNvSpPr txBox="1"/>
          <p:nvPr/>
        </p:nvSpPr>
        <p:spPr>
          <a:xfrm>
            <a:off x="6477000" y="5816203"/>
            <a:ext cx="30917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https://hleecaster.com/ml-normalization-concept/</a:t>
            </a:r>
          </a:p>
        </p:txBody>
      </p:sp>
    </p:spTree>
    <p:extLst>
      <p:ext uri="{BB962C8B-B14F-4D97-AF65-F5344CB8AC3E}">
        <p14:creationId xmlns:p14="http://schemas.microsoft.com/office/powerpoint/2010/main" val="24697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8C-C9CE-45BA-B333-B7F00341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</a:t>
            </a:r>
            <a:r>
              <a:rPr lang="ko-KR" altLang="en-US" dirty="0"/>
              <a:t> 손실함수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CD25-5DD2-48DF-A1DB-7616A66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예측이 얼마나 정확한지를 수학적으로 표현하는 함수</a:t>
            </a:r>
            <a:endParaRPr lang="en-US" altLang="ko-KR" dirty="0"/>
          </a:p>
          <a:p>
            <a:r>
              <a:rPr lang="ko-KR" altLang="en-US" dirty="0"/>
              <a:t>값이 작을수록 모델이 더 정확하게 학습된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손실함수의 값을 최소화 하는 것이 학습의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CE6AE5-11F7-4223-8AA9-047F6D22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275D1-46C5-4A2A-BC1E-BBBE5265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95550-1816-43A8-9670-4DEDFD6F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손실함수의 결과값을 최소화하는 모델의 인자</a:t>
            </a:r>
            <a:r>
              <a:rPr lang="en-US" altLang="ko-KR" dirty="0"/>
              <a:t>(Ɵ)</a:t>
            </a:r>
            <a:r>
              <a:rPr lang="ko-KR" altLang="en-US" dirty="0"/>
              <a:t>를 찾는 것을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손실함수의 그래프가 다음과 같다면 최소값에 도달하도록 </a:t>
            </a:r>
            <a:r>
              <a:rPr lang="en-US" altLang="ko-KR" dirty="0"/>
              <a:t>Ɵ</a:t>
            </a:r>
            <a:r>
              <a:rPr lang="ko-KR" altLang="en-US" dirty="0"/>
              <a:t>를 조정하는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BF099-D3A9-47FD-A53E-904F1101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17555-D881-4EC5-A011-7B494B1F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06" y="2127918"/>
            <a:ext cx="4710132" cy="415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470D1-26B4-41B2-B99A-40BC50DB9496}"/>
              </a:ext>
            </a:extLst>
          </p:cNvPr>
          <p:cNvSpPr txBox="1"/>
          <p:nvPr/>
        </p:nvSpPr>
        <p:spPr>
          <a:xfrm>
            <a:off x="3239706" y="6234825"/>
            <a:ext cx="61264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https://gooopy.tistory.com/66</a:t>
            </a:r>
          </a:p>
        </p:txBody>
      </p:sp>
    </p:spTree>
    <p:extLst>
      <p:ext uri="{BB962C8B-B14F-4D97-AF65-F5344CB8AC3E}">
        <p14:creationId xmlns:p14="http://schemas.microsoft.com/office/powerpoint/2010/main" val="38706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7B3C-F083-4603-8BF9-612BFCB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76DF-0CC1-4AB7-97C6-DE18AA48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모델이 얼마나 좋은 성능을 보일지 평가하는 방법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학습 데이터 뿐 아니라 다른 데이터에 대해서도 잘 동작하는지 측정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일반화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일반화가 없다면 학습 데이터 이외의 데이터에는 성능이 잘 나오지 않음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과적합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정확도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정밀도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포괄성 등의 지표가 있음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873BA0-6389-4FCD-9A40-9324625F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0C616-953D-496D-8DB0-691BE08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</a:t>
            </a:r>
            <a:r>
              <a:rPr lang="en-US" altLang="ko-KR" dirty="0"/>
              <a:t>,</a:t>
            </a:r>
            <a:r>
              <a:rPr lang="ko-KR" altLang="en-US" dirty="0"/>
              <a:t> 정밀도</a:t>
            </a:r>
            <a:r>
              <a:rPr lang="en-US" altLang="ko-KR" dirty="0"/>
              <a:t>, </a:t>
            </a:r>
            <a:r>
              <a:rPr lang="ko-KR" altLang="en-US" dirty="0"/>
              <a:t>포괄성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A277BB-3C62-492B-991C-CD31D8BB4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+mn-ea"/>
                      </a:rPr>
                      <m:t>정확도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평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  <a:p>
                <a:r>
                  <a:rPr lang="ko-KR" altLang="en-US" dirty="0">
                    <a:latin typeface="+mn-ea"/>
                  </a:rPr>
                  <a:t>정밀도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  <a:p>
                <a:r>
                  <a:rPr lang="ko-KR" altLang="en-US" dirty="0">
                    <a:latin typeface="+mn-ea"/>
                  </a:rPr>
                  <a:t>포괄성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A277BB-3C62-492B-991C-CD31D8BB4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45E65-F38F-4769-AF61-BFB487942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479FA6-A081-4F26-9BB2-CB5DE14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98506"/>
              </p:ext>
            </p:extLst>
          </p:nvPr>
        </p:nvGraphicFramePr>
        <p:xfrm>
          <a:off x="1704914" y="4979612"/>
          <a:ext cx="87821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2366">
                  <a:extLst>
                    <a:ext uri="{9D8B030D-6E8A-4147-A177-3AD203B41FA5}">
                      <a16:colId xmlns:a16="http://schemas.microsoft.com/office/drawing/2014/main" val="2530722254"/>
                    </a:ext>
                  </a:extLst>
                </a:gridCol>
                <a:gridCol w="3202430">
                  <a:extLst>
                    <a:ext uri="{9D8B030D-6E8A-4147-A177-3AD203B41FA5}">
                      <a16:colId xmlns:a16="http://schemas.microsoft.com/office/drawing/2014/main" val="3662203443"/>
                    </a:ext>
                  </a:extLst>
                </a:gridCol>
                <a:gridCol w="3537376">
                  <a:extLst>
                    <a:ext uri="{9D8B030D-6E8A-4147-A177-3AD203B41FA5}">
                      <a16:colId xmlns:a16="http://schemas.microsoft.com/office/drawing/2014/main" val="245817555"/>
                    </a:ext>
                  </a:extLst>
                </a:gridCol>
              </a:tblGrid>
              <a:tr h="185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양성으로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음성으로 예측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33073"/>
                  </a:ext>
                </a:extLst>
              </a:tr>
              <a:tr h="2676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실제 양성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463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실제 음성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양성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음성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443D1-A4DF-46B2-AE74-4FD88DF3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처리 </a:t>
            </a:r>
            <a:r>
              <a:rPr lang="en-US" altLang="ko-KR" dirty="0"/>
              <a:t>- </a:t>
            </a:r>
            <a:r>
              <a:rPr lang="ko-KR" altLang="en-US" dirty="0"/>
              <a:t>픽셀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F07C0-B152-49C1-B1D7-4B871FEA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이미지는 픽셀 단위로 구성되어 있고</a:t>
            </a:r>
            <a:r>
              <a:rPr lang="en-US" altLang="ko-KR" dirty="0"/>
              <a:t>, </a:t>
            </a:r>
            <a:r>
              <a:rPr lang="ko-KR" altLang="en-US" dirty="0"/>
              <a:t>각 픽셀은 </a:t>
            </a:r>
            <a:r>
              <a:rPr lang="en-US" altLang="ko-KR" dirty="0"/>
              <a:t>0~255 </a:t>
            </a:r>
            <a:r>
              <a:rPr lang="ko-KR" altLang="en-US" dirty="0"/>
              <a:t>사이의 강도를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흑백의 경우 </a:t>
            </a:r>
            <a:r>
              <a:rPr lang="en-US" altLang="ko-KR" dirty="0"/>
              <a:t>n x n x 1,</a:t>
            </a:r>
            <a:r>
              <a:rPr lang="ko-KR" altLang="en-US" dirty="0"/>
              <a:t> 컬러는 </a:t>
            </a:r>
            <a:r>
              <a:rPr lang="en-US" altLang="ko-KR" dirty="0"/>
              <a:t>n x n x 3</a:t>
            </a:r>
            <a:r>
              <a:rPr lang="ko-KR" altLang="en-US" dirty="0"/>
              <a:t>의 행렬로 나타낼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AD9FF-8700-4B1B-B6A6-4EC61DAA5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A7A0A-076A-4C73-A33F-14867192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04" y="2211049"/>
            <a:ext cx="4163092" cy="3923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FFA4F-5795-4DA9-8E54-2D000BFB288E}"/>
              </a:ext>
            </a:extLst>
          </p:cNvPr>
          <p:cNvSpPr txBox="1"/>
          <p:nvPr/>
        </p:nvSpPr>
        <p:spPr>
          <a:xfrm>
            <a:off x="1357456" y="6161356"/>
            <a:ext cx="29302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https://slidesplayer.org/slide/17853439/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40AE42-C599-4E88-90F2-D8A94DFB8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625" y="2244276"/>
            <a:ext cx="4089132" cy="3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와이드스크린</PresentationFormat>
  <Paragraphs>71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Wingdings</vt:lpstr>
      <vt:lpstr>맑은 고딕</vt:lpstr>
      <vt:lpstr>Cambria Math</vt:lpstr>
      <vt:lpstr>lato</vt:lpstr>
      <vt:lpstr>Arial</vt:lpstr>
      <vt:lpstr>lato</vt:lpstr>
      <vt:lpstr>Office 테마</vt:lpstr>
      <vt:lpstr>PowerPoint 프레젠테이션</vt:lpstr>
      <vt:lpstr>Machine Learning</vt:lpstr>
      <vt:lpstr>머신러닝: 모델</vt:lpstr>
      <vt:lpstr>모델 정규화</vt:lpstr>
      <vt:lpstr>머신러닝: 손실함수</vt:lpstr>
      <vt:lpstr>머신러닝: 최적화</vt:lpstr>
      <vt:lpstr>머신러닝: 모델 평가</vt:lpstr>
      <vt:lpstr>정확도, 정밀도, 포괄성</vt:lpstr>
      <vt:lpstr>이미지 처리 - 픽셀</vt:lpstr>
      <vt:lpstr>이미지 처리 – 필터링</vt:lpstr>
      <vt:lpstr>합성곱 신경망(Convolutional Neural Network, CNN)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2022-01-07T10:12:27Z</dcterms:modified>
</cp:coreProperties>
</file>