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64" r:id="rId5"/>
    <p:sldId id="258" r:id="rId6"/>
    <p:sldId id="265" r:id="rId7"/>
    <p:sldId id="266" r:id="rId8"/>
    <p:sldId id="267" r:id="rId9"/>
    <p:sldId id="259" r:id="rId10"/>
    <p:sldId id="268" r:id="rId11"/>
    <p:sldId id="269" r:id="rId12"/>
    <p:sldId id="261" r:id="rId13"/>
    <p:sldId id="260" r:id="rId14"/>
    <p:sldId id="262" r:id="rId15"/>
  </p:sldIdLst>
  <p:sldSz cx="12192000" cy="6858000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21"/>
      <p:bold r:id="rId22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6B6B6B"/>
    <a:srgbClr val="F6CBCD"/>
    <a:srgbClr val="FFFFFF"/>
    <a:srgbClr val="990000"/>
    <a:srgbClr val="C00000"/>
    <a:srgbClr val="FF9B9B"/>
    <a:srgbClr val="00A249"/>
    <a:srgbClr val="007635"/>
    <a:srgbClr val="0F0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39F4D-77B9-4155-85A9-E167998BCD73}" v="638" dt="2021-02-18T17:31:11.990"/>
    <p1510:client id="{0897AE9F-70AB-B000-EF04-12AD3436EE5E}" v="307" dt="2021-02-25T03:49:57.249"/>
    <p1510:client id="{1E67974C-972C-73AF-4157-60733522F735}" v="3" dt="2021-02-22T06:06:36.377"/>
    <p1510:client id="{248877CA-7DDF-E090-9C45-E3BE45BFE410}" v="355" dt="2021-02-08T07:30:22.401"/>
    <p1510:client id="{2668F611-1721-5038-C240-B47A40902275}" v="26" dt="2021-02-25T03:37:49.686"/>
    <p1510:client id="{346F3A17-26A0-4934-B69D-9611B82ED265}" v="152" dt="2021-02-05T00:04:28.591"/>
    <p1510:client id="{4F639843-A85B-8591-414F-2B11D6A363C4}" v="38" dt="2021-02-04T10:39:17.052"/>
    <p1510:client id="{6873B39F-A07B-B000-D99B-8D8159509BC2}" v="4679" dt="2021-03-12T07:17:04.548"/>
    <p1510:client id="{8DB6AD9F-9086-B000-EF04-15676E92DB2D}" v="41" dt="2021-02-22T10:46:34.136"/>
    <p1510:client id="{8FC5EAA0-A29F-ECA7-C656-A9ECFBEB7A9B}" v="4729" dt="2021-02-04T18:16:56.343"/>
    <p1510:client id="{AEC1A72E-DA23-FED1-A404-68BD51833C93}" v="1" dt="2021-02-08T04:05:46.721"/>
    <p1510:client id="{B676E07C-BD62-48B8-83B4-52D2BEB472A1}" v="1193" dt="2021-02-22T05:34:08.038"/>
    <p1510:client id="{D329F9E2-F47C-9C5C-7F6D-6ED8EC9947AA}" v="1974" dt="2021-02-18T17:31:14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4" autoAdjust="0"/>
    <p:restoredTop sz="95255" autoAdjust="0"/>
  </p:normalViewPr>
  <p:slideViewPr>
    <p:cSldViewPr snapToGrid="0" showGuides="1">
      <p:cViewPr varScale="1">
        <p:scale>
          <a:sx n="96" d="100"/>
          <a:sy n="96" d="100"/>
        </p:scale>
        <p:origin x="102" y="360"/>
      </p:cViewPr>
      <p:guideLst>
        <p:guide pos="4080"/>
        <p:guide orient="horz" pos="1661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10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  <a:p>
            <a:pPr algn="l"/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+mn-ea"/>
                <a:cs typeface="lato"/>
              </a:rPr>
              <a:t>Continual Learning on the Edge </a:t>
            </a:r>
          </a:p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+mn-ea"/>
                <a:cs typeface="lato"/>
              </a:rPr>
              <a:t>with TensorFlow Lite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latin typeface="lato"/>
                <a:ea typeface="lato"/>
                <a:cs typeface="lato"/>
              </a:rPr>
              <a:t>ChoelHyeon</a:t>
            </a:r>
            <a:r>
              <a:rPr lang="en-US" altLang="ko-KR" sz="2200" b="1" dirty="0">
                <a:solidFill>
                  <a:schemeClr val="accent5"/>
                </a:solidFill>
                <a:latin typeface="lato"/>
                <a:ea typeface="lato"/>
                <a:cs typeface="lato"/>
              </a:rPr>
              <a:t> Kwon</a:t>
            </a:r>
            <a:endParaRPr lang="en-US" altLang="ko-KR" sz="2200" b="1" dirty="0">
              <a:solidFill>
                <a:schemeClr val="accent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1228" y="5244783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003642" y="517375"/>
            <a:ext cx="184731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endParaRPr lang="en-US" altLang="ko-K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15DF3-A981-46B5-8191-62514232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5BD7B-0820-4556-94BE-FF6A21935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전이학습은 이전에 학습된 지식을 통해 비슷한 문제를 해결하는 방식이다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모델은  </a:t>
            </a:r>
            <a:r>
              <a:rPr lang="en-US" altLang="ko-KR" dirty="0"/>
              <a:t>base</a:t>
            </a:r>
            <a:r>
              <a:rPr lang="ko-KR" altLang="en-US" dirty="0"/>
              <a:t>와 </a:t>
            </a:r>
            <a:r>
              <a:rPr lang="en-US" altLang="ko-KR" dirty="0"/>
              <a:t>head</a:t>
            </a:r>
            <a:r>
              <a:rPr lang="ko-KR" altLang="en-US" dirty="0"/>
              <a:t>로 나뉘어진다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Base: </a:t>
            </a:r>
            <a:r>
              <a:rPr lang="ko-KR" altLang="en-US" dirty="0"/>
              <a:t>비슷한 문제를 해결하기 위해 미리 학습된 신경망</a:t>
            </a:r>
            <a:endParaRPr lang="en-US" altLang="ko-KR" dirty="0"/>
          </a:p>
          <a:p>
            <a:pPr lvl="1"/>
            <a:r>
              <a:rPr lang="en-US" altLang="ko-KR" dirty="0"/>
              <a:t>Head:</a:t>
            </a:r>
            <a:r>
              <a:rPr lang="ko-KR" altLang="en-US" dirty="0"/>
              <a:t> 간단한 </a:t>
            </a:r>
            <a:r>
              <a:rPr lang="en-US" altLang="ko-KR" dirty="0"/>
              <a:t>fully-connected layer, </a:t>
            </a:r>
            <a:r>
              <a:rPr lang="en-US" altLang="ko-KR" dirty="0" err="1"/>
              <a:t>softmax</a:t>
            </a:r>
            <a:r>
              <a:rPr lang="en-US" altLang="ko-KR" dirty="0"/>
              <a:t> activation </a:t>
            </a:r>
            <a:r>
              <a:rPr lang="ko-KR" altLang="en-US" dirty="0"/>
              <a:t>으로 이루어지며</a:t>
            </a:r>
            <a:r>
              <a:rPr lang="en-US" altLang="ko-KR" dirty="0"/>
              <a:t>, base </a:t>
            </a:r>
            <a:r>
              <a:rPr lang="ko-KR" altLang="en-US" dirty="0"/>
              <a:t>모델에서 추출한 특성을 사용하여 새로운 클래스를 학습하게 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TF Lite</a:t>
            </a:r>
            <a:r>
              <a:rPr lang="ko-KR" altLang="en-US" dirty="0"/>
              <a:t>는 현재 실험적인 전이학습 </a:t>
            </a:r>
            <a:r>
              <a:rPr lang="en-US" altLang="ko-KR" dirty="0"/>
              <a:t>API</a:t>
            </a:r>
            <a:r>
              <a:rPr lang="ko-KR" altLang="en-US" dirty="0"/>
              <a:t>를 제공하며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API</a:t>
            </a:r>
            <a:r>
              <a:rPr lang="ko-KR" altLang="en-US" dirty="0"/>
              <a:t>를 통해 </a:t>
            </a:r>
            <a:r>
              <a:rPr lang="en-US" altLang="ko-KR" dirty="0"/>
              <a:t>head</a:t>
            </a:r>
            <a:r>
              <a:rPr lang="ko-KR" altLang="en-US" dirty="0"/>
              <a:t>의 신경망을 확장할 수 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7FBA2C-511A-428F-9FC0-40C12829B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74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F6708-EE2E-439F-821A-9BCAF893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Replay Buffer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CDBC6-3302-41C0-8503-9ED0FF733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1A2512-7BE1-496F-BDCD-25F122AAC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43AB56-D07C-457D-812B-2A447B207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705" y="866127"/>
            <a:ext cx="5840668" cy="557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8F122-431F-4412-8E63-433C2293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AE47C-D60C-4F33-AEE2-647CBAF7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Abstract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Background</a:t>
            </a:r>
          </a:p>
          <a:p>
            <a:r>
              <a:rPr lang="en-US" altLang="ko-KR" dirty="0"/>
              <a:t>Enhancing TF Lite Capabilities with Continual Learning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Deploying on Embedded Devices with TF Lite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Conclusion</a:t>
            </a:r>
            <a:endParaRPr lang="ko-KR" alt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74A52E-F8FC-4C14-90F7-B297F49C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736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8F122-431F-4412-8E63-433C2293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AE47C-D60C-4F33-AEE2-647CBAF7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Abstract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Background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Enhancing TF Lite Capabilities with Continual Learning</a:t>
            </a:r>
          </a:p>
          <a:p>
            <a:r>
              <a:rPr lang="en-US" altLang="ko-KR" dirty="0"/>
              <a:t>Deploying on Embedded Devices with TF Lite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Conclusion</a:t>
            </a:r>
            <a:endParaRPr lang="ko-KR" alt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74A52E-F8FC-4C14-90F7-B297F49C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151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8F122-431F-4412-8E63-433C2293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AE47C-D60C-4F33-AEE2-647CBAF7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Abstract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Background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Enhancing TF Lite Capabilities with Continual Learning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Deploying on Embedded Devices with TF Lite</a:t>
            </a:r>
          </a:p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74A52E-F8FC-4C14-90F7-B297F49C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716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8F122-431F-4412-8E63-433C2293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AE47C-D60C-4F33-AEE2-647CBAF7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Background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Enhancing TF Lite Capabilities with Continual Learning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Deploying on Embedded Devices with TF Lite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Conclusion</a:t>
            </a:r>
            <a:endParaRPr lang="ko-KR" alt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74A52E-F8FC-4C14-90F7-B297F49C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04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08E32-2798-45B8-A435-7A362306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6C05B-B453-482C-B395-3833AAFE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임베디드 장치에서 정교한 딥러닝 모델을 사용하는 것에는 아래의 몇몇 문제점이 존재한다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개인 프라이버시</a:t>
            </a:r>
            <a:endParaRPr lang="en-US" altLang="ko-KR" dirty="0"/>
          </a:p>
          <a:p>
            <a:pPr lvl="1"/>
            <a:r>
              <a:rPr lang="ko-KR" altLang="en-US" dirty="0"/>
              <a:t>데이터 제한</a:t>
            </a:r>
            <a:endParaRPr lang="en-US" altLang="ko-KR" dirty="0"/>
          </a:p>
          <a:p>
            <a:pPr lvl="1"/>
            <a:r>
              <a:rPr lang="ko-KR" altLang="en-US" dirty="0"/>
              <a:t>네트워크 연결</a:t>
            </a:r>
            <a:endParaRPr lang="en-US" altLang="ko-KR" dirty="0"/>
          </a:p>
          <a:p>
            <a:r>
              <a:rPr lang="ko-KR" altLang="en-US" dirty="0"/>
              <a:t>이를 해결하기 위해 </a:t>
            </a:r>
            <a:r>
              <a:rPr lang="en-US" altLang="ko-KR" dirty="0"/>
              <a:t>TF Lite</a:t>
            </a:r>
            <a:r>
              <a:rPr lang="ko-KR" altLang="en-US" dirty="0"/>
              <a:t>는 전이학습 </a:t>
            </a:r>
            <a:r>
              <a:rPr lang="en-US" altLang="ko-KR" dirty="0"/>
              <a:t>API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내장해서 </a:t>
            </a:r>
            <a:r>
              <a:rPr lang="en-US" altLang="ko-KR" dirty="0"/>
              <a:t>On-Device </a:t>
            </a:r>
            <a:r>
              <a:rPr lang="ko-KR" altLang="en-US" dirty="0"/>
              <a:t>학습에 대한 접근을 하고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68BE58-91BD-4759-AA24-C9B704E89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37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552F5-DE25-4E71-9203-EA1139CB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AE44E-03CE-4954-882F-A79B91C89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 논문에서는 전이학습이 </a:t>
            </a:r>
            <a:r>
              <a:rPr lang="en-US" altLang="ko-KR" dirty="0"/>
              <a:t>catastrophic forgetting</a:t>
            </a:r>
            <a:r>
              <a:rPr lang="ko-KR" altLang="en-US" dirty="0"/>
              <a:t> 문제를 겪고 있음을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이를 해결하기 위해 </a:t>
            </a:r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라이브러리 확장을 통해 </a:t>
            </a:r>
            <a:r>
              <a:rPr lang="en-US" altLang="ko-KR" dirty="0"/>
              <a:t>continual learning</a:t>
            </a:r>
            <a:r>
              <a:rPr lang="ko-KR" altLang="en-US" dirty="0"/>
              <a:t>을 구현하여 파괴적 망각이 해결됨을 나타낸다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마지막으로 해당 예제 어플리케이션의 소스코드를 공개한다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FA7B0F-3557-4B15-A296-9AD572FBC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1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8F122-431F-4412-8E63-433C2293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AE47C-D60C-4F33-AEE2-647CBAF7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Abstract</a:t>
            </a:r>
          </a:p>
          <a:p>
            <a:r>
              <a:rPr lang="en-US" altLang="ko-KR" dirty="0"/>
              <a:t>Introduction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Background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Enhancing TF Lite Capabilities with Continual Learning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Deploying on Embedded Devices with TF Lite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Conclusion</a:t>
            </a:r>
            <a:endParaRPr lang="ko-KR" alt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74A52E-F8FC-4C14-90F7-B297F49C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2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5D837-9D10-4153-B406-E3ED534A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B66A9-FFB7-46CB-B43E-61FA8F3FB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Lite</a:t>
            </a:r>
            <a:r>
              <a:rPr lang="ko-KR" altLang="en-US" dirty="0"/>
              <a:t>는 현재 </a:t>
            </a:r>
            <a:r>
              <a:rPr lang="en-US" altLang="ko-KR" dirty="0"/>
              <a:t>On-Device</a:t>
            </a:r>
            <a:r>
              <a:rPr lang="ko-KR" altLang="en-US" dirty="0"/>
              <a:t>에서 전이학습</a:t>
            </a:r>
            <a:r>
              <a:rPr lang="en-US" altLang="ko-KR" dirty="0"/>
              <a:t>(Transfer Learning, TL)</a:t>
            </a:r>
            <a:r>
              <a:rPr lang="ko-KR" altLang="en-US" dirty="0"/>
              <a:t>을 제공하여 모델을 개인화 하는 것에 초점을 맞추어 져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전이 학습은 적은 수의 샘플로 새로운 클래스를 학습하는 데 높은 성능을 보여준다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 모든 클래스의 데이터가 훈련 배치에 존재하지 않으면 </a:t>
            </a:r>
            <a:r>
              <a:rPr lang="en-US" altLang="ko-KR" dirty="0"/>
              <a:t>catastrophic </a:t>
            </a:r>
            <a:r>
              <a:rPr lang="ko-KR" altLang="en-US" dirty="0"/>
              <a:t> </a:t>
            </a:r>
            <a:r>
              <a:rPr lang="en-US" altLang="ko-KR" dirty="0"/>
              <a:t>forgetting </a:t>
            </a:r>
            <a:r>
              <a:rPr lang="ko-KR" altLang="en-US" dirty="0"/>
              <a:t>문제를 겪는다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0EFD32-E509-4773-BE09-93DF84F11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15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27F37-A296-410A-8B9B-39B3DEE7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Continual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0AA461-1046-4004-A977-7C944CE40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현실의 시나리오는 대부분 새로운 클래스를 점진적으로 학습해야 하고</a:t>
            </a:r>
            <a:r>
              <a:rPr lang="en-US" altLang="ko-KR" dirty="0"/>
              <a:t>, </a:t>
            </a:r>
            <a:r>
              <a:rPr lang="ko-KR" altLang="en-US" dirty="0"/>
              <a:t>따라서 전이학습으로 만들어진 모델은 실제 사용에 적합하지 않다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연속학습</a:t>
            </a:r>
            <a:r>
              <a:rPr lang="en-US" altLang="ko-KR" dirty="0"/>
              <a:t>(Continual Learning, CL) </a:t>
            </a:r>
            <a:r>
              <a:rPr lang="ko-KR" altLang="en-US" dirty="0"/>
              <a:t>은 점진적으로 계속 학습을 할 수 있고</a:t>
            </a:r>
            <a:r>
              <a:rPr lang="en-US" altLang="ko-KR" dirty="0"/>
              <a:t>, </a:t>
            </a:r>
            <a:r>
              <a:rPr lang="ko-KR" altLang="en-US" dirty="0"/>
              <a:t>따라서 </a:t>
            </a:r>
            <a:r>
              <a:rPr lang="en-US" altLang="ko-KR" dirty="0"/>
              <a:t>catastrophic forgetting</a:t>
            </a:r>
            <a:r>
              <a:rPr lang="ko-KR" altLang="en-US" dirty="0"/>
              <a:t>의 해결책으로 주목받고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연속학습에 대한 검증</a:t>
            </a:r>
            <a:r>
              <a:rPr lang="en-US" altLang="ko-KR" dirty="0"/>
              <a:t>, </a:t>
            </a:r>
            <a:r>
              <a:rPr lang="ko-KR" altLang="en-US" dirty="0"/>
              <a:t>벤치마킹 등에 대한 많은 연구가 있지만</a:t>
            </a:r>
            <a:r>
              <a:rPr lang="en-US" altLang="ko-KR" dirty="0"/>
              <a:t>, </a:t>
            </a:r>
            <a:r>
              <a:rPr lang="ko-KR" altLang="en-US" dirty="0"/>
              <a:t>임베디드 장치에 접목하는 연구는 매우 소수이고</a:t>
            </a:r>
            <a:r>
              <a:rPr lang="en-US" altLang="ko-KR" dirty="0"/>
              <a:t>, </a:t>
            </a:r>
            <a:r>
              <a:rPr lang="ko-KR" altLang="en-US" dirty="0"/>
              <a:t>특히 휴대전화에 </a:t>
            </a:r>
            <a:r>
              <a:rPr lang="en-US" altLang="ko-KR" dirty="0"/>
              <a:t>TF Lite</a:t>
            </a:r>
            <a:r>
              <a:rPr lang="ko-KR" altLang="en-US" dirty="0"/>
              <a:t>를 통한 연속 학습에 대한 연구는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9D4466-CE5D-48FD-BC8B-52CF3FEAF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78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1AB81-9B50-48B7-AC6A-2C6E93A7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3B57D2-C4D5-424C-9F05-428FC1799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replay buffer </a:t>
            </a:r>
            <a:r>
              <a:rPr lang="ko-KR" altLang="en-US" dirty="0"/>
              <a:t>를 통한 연속 학습 기능을 도입하여 </a:t>
            </a:r>
            <a:r>
              <a:rPr lang="en-US" altLang="ko-KR" dirty="0"/>
              <a:t>TF Lite</a:t>
            </a:r>
            <a:r>
              <a:rPr lang="ko-KR" altLang="en-US" dirty="0"/>
              <a:t>의 기능을 확장한다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직접 개발한 어플리케이션에서 다양한 시나리오 하에 </a:t>
            </a:r>
            <a:r>
              <a:rPr lang="en-US" altLang="ko-KR" dirty="0"/>
              <a:t>TL</a:t>
            </a:r>
            <a:r>
              <a:rPr lang="ko-KR" altLang="en-US" dirty="0"/>
              <a:t>과 </a:t>
            </a:r>
            <a:r>
              <a:rPr lang="en-US" altLang="ko-KR" dirty="0"/>
              <a:t>CL </a:t>
            </a:r>
            <a:r>
              <a:rPr lang="ko-KR" altLang="en-US" dirty="0"/>
              <a:t>모델을 테스트하여 </a:t>
            </a:r>
            <a:r>
              <a:rPr lang="en-US" altLang="ko-KR" dirty="0"/>
              <a:t>CL</a:t>
            </a:r>
            <a:r>
              <a:rPr lang="ko-KR" altLang="en-US" dirty="0"/>
              <a:t>의 우수성과 필요성을 증명한다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어플리케이션의 소스코드를 공개한다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C467E9-F050-4EFD-AFB6-B76A539BF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81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8F122-431F-4412-8E63-433C2293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AE47C-D60C-4F33-AEE2-647CBAF7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Abstract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altLang="ko-KR" dirty="0"/>
              <a:t>Background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Enhancing TF Lite Capabilities with Continual Learning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Deploying on Embedded Devices with TF Lite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Conclusion</a:t>
            </a:r>
            <a:endParaRPr lang="ko-KR" alt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74A52E-F8FC-4C14-90F7-B297F49C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28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Lato"/>
        <a:ea typeface="La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Office PowerPoint</Application>
  <PresentationFormat>와이드스크린</PresentationFormat>
  <Paragraphs>91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lato</vt:lpstr>
      <vt:lpstr>Wingdings</vt:lpstr>
      <vt:lpstr>맑은 고딕</vt:lpstr>
      <vt:lpstr>lato</vt:lpstr>
      <vt:lpstr>Arial</vt:lpstr>
      <vt:lpstr>Office 테마</vt:lpstr>
      <vt:lpstr>PowerPoint 프레젠테이션</vt:lpstr>
      <vt:lpstr>Contents</vt:lpstr>
      <vt:lpstr>Abstract</vt:lpstr>
      <vt:lpstr>Abstract</vt:lpstr>
      <vt:lpstr>Contents</vt:lpstr>
      <vt:lpstr>Transfer Learning</vt:lpstr>
      <vt:lpstr>Continual Learning</vt:lpstr>
      <vt:lpstr>Contributions</vt:lpstr>
      <vt:lpstr>Contents</vt:lpstr>
      <vt:lpstr>Transfer Learning</vt:lpstr>
      <vt:lpstr>Replay Buffer</vt:lpstr>
      <vt:lpstr>Contents</vt:lpstr>
      <vt:lpstr>Contents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4134</cp:revision>
  <dcterms:created xsi:type="dcterms:W3CDTF">2020-03-06T02:35:36Z</dcterms:created>
  <dcterms:modified xsi:type="dcterms:W3CDTF">2022-01-03T12:37:27Z</dcterms:modified>
</cp:coreProperties>
</file>