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9" r:id="rId2"/>
    <p:sldId id="260" r:id="rId3"/>
    <p:sldId id="264" r:id="rId4"/>
    <p:sldId id="266" r:id="rId5"/>
    <p:sldId id="268" r:id="rId6"/>
    <p:sldId id="267" r:id="rId7"/>
    <p:sldId id="265" r:id="rId8"/>
    <p:sldId id="269" r:id="rId9"/>
    <p:sldId id="262" r:id="rId10"/>
    <p:sldId id="270" r:id="rId11"/>
    <p:sldId id="275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63" r:id="rId22"/>
    <p:sldId id="281" r:id="rId23"/>
    <p:sldId id="28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" y="14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568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13853" y="651996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  <a:latin typeface="Roboto Mono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</a:t>
            </a:r>
            <a:endParaRPr lang="en-US" altLang="ko-KR" dirty="0"/>
          </a:p>
          <a:p>
            <a:pPr lvl="1"/>
            <a:r>
              <a:rPr lang="ko-KR" altLang="en-US" dirty="0"/>
              <a:t>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tensorflow/examples/blob/master/lite/codelabs/digit_classifier/ml/step2_train_ml_model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3963"/>
            <a:ext cx="9144000" cy="1209895"/>
          </a:xfrm>
        </p:spPr>
        <p:txBody>
          <a:bodyPr/>
          <a:lstStyle/>
          <a:p>
            <a:r>
              <a:rPr lang="en-US" altLang="ko-KR" dirty="0"/>
              <a:t>TensorFlow Lite Guide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Changwon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CA2D6-C78E-43B9-8555-B10B79F5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 Model in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E6832-94FF-4D72-84C1-984E9AC4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만든 모델을 예시 어플리케이션에 적용한다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예시 어플리케이션은 아래 </a:t>
            </a:r>
            <a:r>
              <a:rPr lang="en-US" altLang="ko-KR" dirty="0"/>
              <a:t>GitHub </a:t>
            </a:r>
            <a:r>
              <a:rPr lang="ko-KR" altLang="en-US" dirty="0"/>
              <a:t>에서 찾을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1400" dirty="0"/>
              <a:t>https://github.com/tensorflow/examples/tree/master/lite/codelabs/digit_classifier/android/start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CD707-0667-457A-89B5-AE3E9886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714DDF-1EB8-4762-AB04-696E1F46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C9763A-EC08-4801-A2FE-D7552856C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865" y="444116"/>
            <a:ext cx="2860005" cy="58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9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69978-3C9B-4871-9B22-4F98FB3D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TF Lite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B250F-687B-4602-B0A0-6E8B0621C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생성한 </a:t>
            </a:r>
            <a:r>
              <a:rPr lang="en-US" altLang="ko-KR" dirty="0" err="1"/>
              <a:t>mnist.tflite</a:t>
            </a:r>
            <a:r>
              <a:rPr lang="en-US" altLang="ko-KR" dirty="0"/>
              <a:t> </a:t>
            </a:r>
            <a:r>
              <a:rPr lang="ko-KR" altLang="en-US" dirty="0"/>
              <a:t>파일을 어플리케이션의 </a:t>
            </a:r>
            <a:r>
              <a:rPr lang="en-US" altLang="ko-KR" dirty="0"/>
              <a:t>assets </a:t>
            </a:r>
            <a:r>
              <a:rPr lang="ko-KR" altLang="en-US" dirty="0"/>
              <a:t>폴더로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952E9-8806-4069-9B39-3FB6098B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B118DC-901A-48E1-85FF-5C2AA9CE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DD4684-5E85-4EEA-9BAD-F5445338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87" y="2273685"/>
            <a:ext cx="5629247" cy="40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81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12E5C-ABAB-4C62-90E0-14CF2853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 Model in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C1154-60F4-4108-B146-4B3257243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어플리케이션 레벨의 </a:t>
            </a:r>
            <a:r>
              <a:rPr lang="en-US" altLang="ko-KR" dirty="0" err="1"/>
              <a:t>gradle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en-US" altLang="ko-KR" dirty="0"/>
              <a:t>TF Lite </a:t>
            </a:r>
            <a:r>
              <a:rPr lang="ko-KR" altLang="en-US" dirty="0"/>
              <a:t>의존성을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어플리케이션을 </a:t>
            </a:r>
            <a:r>
              <a:rPr lang="en-US" altLang="ko-KR" dirty="0"/>
              <a:t>build</a:t>
            </a:r>
            <a:r>
              <a:rPr lang="ko-KR" altLang="en-US" dirty="0"/>
              <a:t>할 때 </a:t>
            </a:r>
            <a:r>
              <a:rPr lang="en-US" altLang="ko-KR" dirty="0"/>
              <a:t>TF </a:t>
            </a:r>
            <a:r>
              <a:rPr lang="ko-KR" altLang="en-US" dirty="0"/>
              <a:t>모델을 압축하지 않게 하기 위해 아래 옵션을 적용한다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2B896-6272-45FD-9B24-39B321B4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3D026A-31C5-4DC2-8ADB-330597CD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D5B9DC-027A-4E1B-82AD-6950F1E2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37" y="2195880"/>
            <a:ext cx="8280759" cy="8952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7481D5-308D-4C8A-9119-BAFED54B5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99"/>
          <a:stretch/>
        </p:blipFill>
        <p:spPr>
          <a:xfrm>
            <a:off x="425436" y="4757916"/>
            <a:ext cx="8330637" cy="122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5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98047-67D4-49D0-9635-36FCF98A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+mj-lt"/>
              </a:rPr>
              <a:t>TensorFlow Lite Interpreter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5552A-2967-4C19-9E9D-0BC0F3743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effectLst/>
                <a:latin typeface="Roboto Mono"/>
              </a:rPr>
              <a:t>org.tensorflow.lite.Interpreter</a:t>
            </a:r>
            <a:r>
              <a:rPr lang="en-US" altLang="ko-KR" b="0" i="0" dirty="0">
                <a:effectLst/>
                <a:latin typeface="Roboto Mono"/>
              </a:rPr>
              <a:t> </a:t>
            </a:r>
            <a:r>
              <a:rPr lang="ko-KR" altLang="en-US" b="0" i="0" dirty="0">
                <a:effectLst/>
                <a:latin typeface="Roboto Mono"/>
              </a:rPr>
              <a:t>의 </a:t>
            </a:r>
            <a:r>
              <a:rPr lang="en-US" altLang="ko-KR" b="0" i="0" dirty="0">
                <a:effectLst/>
                <a:latin typeface="Roboto Mono"/>
              </a:rPr>
              <a:t>Interpreter</a:t>
            </a:r>
            <a:r>
              <a:rPr lang="ko-KR" altLang="en-US" b="0" i="0" dirty="0">
                <a:effectLst/>
                <a:latin typeface="Roboto Mono"/>
              </a:rPr>
              <a:t>는 모바일에서 </a:t>
            </a:r>
            <a:r>
              <a:rPr lang="en-US" altLang="ko-KR" b="0" i="0" dirty="0">
                <a:effectLst/>
                <a:latin typeface="Roboto Mono"/>
              </a:rPr>
              <a:t>TF Lite </a:t>
            </a:r>
            <a:r>
              <a:rPr lang="ko-KR" altLang="en-US" b="0" i="0" dirty="0">
                <a:effectLst/>
                <a:latin typeface="Roboto Mono"/>
              </a:rPr>
              <a:t>모델을 사용할 수 있게 하는 클래스이다</a:t>
            </a:r>
            <a:r>
              <a:rPr lang="en-US" altLang="ko-KR" b="0" i="0" dirty="0">
                <a:effectLst/>
                <a:latin typeface="Roboto Mono"/>
              </a:rPr>
              <a:t>.</a:t>
            </a:r>
          </a:p>
          <a:p>
            <a:r>
              <a:rPr lang="ko-KR" altLang="en-US" b="0" i="0" dirty="0">
                <a:effectLst/>
                <a:latin typeface="Roboto Mono"/>
              </a:rPr>
              <a:t> 예제 프로그램의 </a:t>
            </a:r>
            <a:r>
              <a:rPr lang="en-US" altLang="ko-KR" b="0" i="0" dirty="0" err="1">
                <a:effectLst/>
                <a:latin typeface="Roboto Mono"/>
              </a:rPr>
              <a:t>DigitClassifier</a:t>
            </a:r>
            <a:r>
              <a:rPr lang="en-US" altLang="ko-KR" b="0" i="0" dirty="0">
                <a:effectLst/>
                <a:latin typeface="Roboto Mono"/>
              </a:rPr>
              <a:t> </a:t>
            </a:r>
            <a:r>
              <a:rPr lang="ko-KR" altLang="en-US" b="0" i="0" dirty="0">
                <a:effectLst/>
                <a:latin typeface="Roboto Mono"/>
              </a:rPr>
              <a:t>클래스에 </a:t>
            </a:r>
            <a:r>
              <a:rPr lang="en-US" altLang="ko-KR" b="0" i="0" dirty="0">
                <a:effectLst/>
                <a:latin typeface="Roboto Mono"/>
              </a:rPr>
              <a:t>Interpreter</a:t>
            </a:r>
            <a:r>
              <a:rPr lang="ko-KR" altLang="en-US" b="0" i="0" dirty="0">
                <a:effectLst/>
                <a:latin typeface="Roboto Mono"/>
              </a:rPr>
              <a:t>를 추가한다</a:t>
            </a:r>
            <a:r>
              <a:rPr lang="en-US" altLang="ko-KR" b="0" i="0" dirty="0">
                <a:effectLst/>
                <a:latin typeface="Roboto Mono"/>
              </a:rPr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482BF-0900-4464-9CF7-EFFA192F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1DC2FF-D8D8-4E63-9499-D4721915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E7B7C6-50CF-48EB-8691-F61784C7E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99" y="3591794"/>
            <a:ext cx="11206117" cy="198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6BAF8-7C3B-4CAD-A0EB-DA7AE90C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Initialize Interpreter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6CF67-9F26-4533-B8FA-03BEDC45A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 </a:t>
            </a:r>
            <a:r>
              <a:rPr lang="ko-KR" altLang="en-US" dirty="0"/>
              <a:t>모델을 불러들여 </a:t>
            </a:r>
            <a:r>
              <a:rPr lang="en-US" altLang="ko-KR" dirty="0"/>
              <a:t>Interpreter </a:t>
            </a:r>
            <a:r>
              <a:rPr lang="ko-KR" altLang="en-US" dirty="0"/>
              <a:t>를 초기화 하기 위해 </a:t>
            </a:r>
            <a:r>
              <a:rPr lang="en-US" altLang="ko-KR" dirty="0" err="1"/>
              <a:t>initializeInterpreter</a:t>
            </a:r>
            <a:r>
              <a:rPr lang="en-US" altLang="ko-KR" dirty="0"/>
              <a:t>()</a:t>
            </a:r>
            <a:r>
              <a:rPr lang="ko-KR" altLang="en-US" dirty="0"/>
              <a:t>메소드 내부에 아래의 코드를 작성한다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6B1EC-8179-4C4C-92DC-9438E5E4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4C7007-1AAC-4162-8FE7-9389904C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D173BD-08BE-459E-9874-F1A987F8E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50" y="2976851"/>
            <a:ext cx="11620767" cy="213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00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57244-24D5-4011-BC66-068B8B21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Initialize Interpreter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A7E51-F4C7-4F97-8D40-425B7B391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모델에서 입력 사이즈를 불러오기 위해 아래에 다음 코드를 추가로 작성한다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C7BDE-E2FD-46AF-98A3-9BB6B8C9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C2C5C1-D153-4138-ADCE-D16B272A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0FBB9C-4500-4683-AA37-530F4024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37" y="2960822"/>
            <a:ext cx="11427362" cy="273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48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E4AC4-77C1-467A-B430-417BE568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58893"/>
            <a:ext cx="11694084" cy="842356"/>
          </a:xfrm>
        </p:spPr>
        <p:txBody>
          <a:bodyPr/>
          <a:lstStyle/>
          <a:p>
            <a:r>
              <a:rPr lang="en-US" altLang="ko-KR" dirty="0"/>
              <a:t>close Interpreter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BD6FE-B385-4FD6-A5CB-A49A8857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DF149-A7E8-4B54-8F77-A235D815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18669A9-BFE7-44B5-B807-20D9DCEE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Interpreter</a:t>
            </a:r>
            <a:r>
              <a:rPr lang="ko-KR" altLang="en-US" dirty="0"/>
              <a:t>의 사용이 끝나면 자원 관리를 위해 </a:t>
            </a:r>
            <a:r>
              <a:rPr lang="en-US" altLang="ko-KR" dirty="0"/>
              <a:t>close </a:t>
            </a:r>
            <a:r>
              <a:rPr lang="ko-KR" altLang="en-US" dirty="0"/>
              <a:t>해 주어야 한다</a:t>
            </a:r>
            <a:r>
              <a:rPr lang="en-US" altLang="ko-KR" dirty="0"/>
              <a:t>. </a:t>
            </a:r>
            <a:r>
              <a:rPr lang="ko-KR" altLang="en-US" dirty="0"/>
              <a:t>아래와 같이 </a:t>
            </a:r>
            <a:r>
              <a:rPr lang="en-US" altLang="ko-KR" dirty="0"/>
              <a:t>close() </a:t>
            </a:r>
            <a:r>
              <a:rPr lang="ko-KR" altLang="en-US" dirty="0"/>
              <a:t>메소드 내부에 코드를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10" name="내용 개체 틀 6">
            <a:extLst>
              <a:ext uri="{FF2B5EF4-FFF2-40B4-BE49-F238E27FC236}">
                <a16:creationId xmlns:a16="http://schemas.microsoft.com/office/drawing/2014/main" id="{09CB7505-76AC-4DF4-B425-31983B99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0" y="3004080"/>
            <a:ext cx="8855371" cy="19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24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918F5-651A-49CE-9309-86E6A2CC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Interpreter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53933-5273-450A-9221-8168D370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Interpreter</a:t>
            </a:r>
            <a:r>
              <a:rPr lang="ko-KR" altLang="en-US" dirty="0"/>
              <a:t>의 설정이 끝났음으로</a:t>
            </a:r>
            <a:r>
              <a:rPr lang="en-US" altLang="ko-KR" dirty="0"/>
              <a:t>, </a:t>
            </a:r>
            <a:r>
              <a:rPr lang="ko-KR" altLang="en-US" dirty="0"/>
              <a:t>이를 사용해서 추론을 진행해야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입력 전 처리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Bitmap </a:t>
            </a:r>
            <a:r>
              <a:rPr lang="ko-KR" altLang="en-US" dirty="0"/>
              <a:t>인스턴스를 </a:t>
            </a:r>
            <a:r>
              <a:rPr lang="en-US" altLang="ko-KR" dirty="0" err="1"/>
              <a:t>ByteBuffer</a:t>
            </a:r>
            <a:r>
              <a:rPr lang="en-US" altLang="ko-KR" dirty="0"/>
              <a:t> </a:t>
            </a:r>
            <a:r>
              <a:rPr lang="ko-KR" altLang="en-US" dirty="0"/>
              <a:t>인스턴스로 변환한다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Kotlin</a:t>
            </a:r>
            <a:r>
              <a:rPr lang="ko-KR" altLang="en-US" dirty="0"/>
              <a:t>의 다차원 배열보다 </a:t>
            </a:r>
            <a:r>
              <a:rPr lang="en-US" altLang="ko-KR" dirty="0" err="1"/>
              <a:t>ByteBuffer</a:t>
            </a:r>
            <a:r>
              <a:rPr lang="ko-KR" altLang="en-US" dirty="0"/>
              <a:t>이 처리 속도가 빠르기 때문이다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추론 실행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dirty="0"/>
              <a:t>전 처리된 입력으로 추론을 진행한다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출력 후 처리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dirty="0"/>
              <a:t>추론 결과로 나온 확률 배열을 사람이 읽을 수 있는 문자열로 변환합니다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C0434-B29B-4B38-AA7C-15E23E5E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DF8EB6-00B6-4D81-8318-F55BE93F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513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79733-003F-493A-A093-B4594BCE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Resize Bitmap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629CD-726E-4A28-8494-7D774191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전처리를 위해 </a:t>
            </a:r>
            <a:r>
              <a:rPr lang="en-US" altLang="ko-KR" dirty="0"/>
              <a:t>Bitmap</a:t>
            </a:r>
            <a:r>
              <a:rPr lang="ko-KR" altLang="en-US" dirty="0"/>
              <a:t> 사이즈를 맞추고</a:t>
            </a:r>
            <a:r>
              <a:rPr lang="en-US" altLang="ko-KR" dirty="0"/>
              <a:t>, </a:t>
            </a:r>
            <a:r>
              <a:rPr lang="en-US" altLang="ko-KR" dirty="0" err="1"/>
              <a:t>ByteBuffer</a:t>
            </a:r>
            <a:r>
              <a:rPr lang="ko-KR" altLang="en-US" dirty="0"/>
              <a:t>로 변경한다</a:t>
            </a:r>
            <a:r>
              <a:rPr lang="en-US" altLang="ko-KR" dirty="0"/>
              <a:t>. classify() </a:t>
            </a:r>
            <a:r>
              <a:rPr lang="ko-KR" altLang="en-US" dirty="0"/>
              <a:t>메소드에 다음 내용을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49B37-FB5A-4EF6-B6E6-76BD004C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5ADC0D-3917-4CE9-9BAB-A0FBFD4B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C25602-BA9E-4105-9AD5-1E00B2F9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92" y="2779690"/>
            <a:ext cx="11193815" cy="355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2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0003F-826F-4A8E-8187-8FAD488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Inference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D1011-1610-49BD-8A0A-68B73BC9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전처리된</a:t>
            </a:r>
            <a:r>
              <a:rPr lang="ko-KR" altLang="en-US" dirty="0"/>
              <a:t> </a:t>
            </a:r>
            <a:r>
              <a:rPr lang="en-US" altLang="ko-KR" dirty="0" err="1"/>
              <a:t>ByteBuffer</a:t>
            </a:r>
            <a:r>
              <a:rPr lang="ko-KR" altLang="en-US" dirty="0"/>
              <a:t>와 </a:t>
            </a:r>
            <a:r>
              <a:rPr lang="en-US" altLang="ko-KR" dirty="0" err="1"/>
              <a:t>Intrepreter</a:t>
            </a:r>
            <a:r>
              <a:rPr lang="ko-KR" altLang="en-US" dirty="0"/>
              <a:t>를 통해 추론을 실행한다</a:t>
            </a:r>
            <a:r>
              <a:rPr lang="en-US" altLang="ko-KR" dirty="0"/>
              <a:t>. </a:t>
            </a:r>
            <a:r>
              <a:rPr lang="ko-KR" altLang="en-US" dirty="0"/>
              <a:t>아래 소스코드를 추가로 작성한다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C7ED7-BC82-48DA-8AD2-7D9162B1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32A332-D546-440A-9024-CC4E28AE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2649B1-D6B8-496C-861A-983F88988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15" y="2962595"/>
            <a:ext cx="10145541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2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00F6-91D6-43B1-8E86-AF9B0D1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C995-4F08-4C15-8BB0-764CB33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Lite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모델 생성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Android application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에 모델 적용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컴파일 및 추론 실행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9D7D2-D349-4009-B4BB-B070367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26CB9-9982-4D7F-A26C-F3F8C00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304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6CD1C-84BA-4D84-8D86-5B102B81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 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3DD7E-F376-425C-B409-2B353A1B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추론 결과를 사람이 확인할 수 있는 수치로 변경하기 위해 아래와 같은 코드를 추가로 작성하고</a:t>
            </a:r>
            <a:r>
              <a:rPr lang="en-US" altLang="ko-KR" dirty="0"/>
              <a:t>, return </a:t>
            </a:r>
            <a:r>
              <a:rPr lang="ko-KR" altLang="en-US" dirty="0"/>
              <a:t>값을 변경한다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이로써 어플리케이션에 모델을 적용하는 과정이 끝났다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D5578-1193-4CD3-B7C6-40FB246A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8A0AD5-0055-42B5-8587-22DB00D1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6449BA-EF62-4898-90A8-6DE9C1D52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69"/>
          <a:stretch/>
        </p:blipFill>
        <p:spPr>
          <a:xfrm>
            <a:off x="440149" y="2819417"/>
            <a:ext cx="11432770" cy="219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26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00F6-91D6-43B1-8E86-AF9B0D1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C995-4F08-4C15-8BB0-764CB33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 Lite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Lite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모델 생성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Android application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에 모델 적용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/>
              <a:t>컴파일 및 추론 실행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9D7D2-D349-4009-B4BB-B070367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26CB9-9982-4D7F-A26C-F3F8C00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559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5B235-F2A2-49B1-8FCF-AA5D82EB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E44A2-925C-4E77-9C8B-E2126CF5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앞선 과정에서 모델을 적용한 어플리케이션을 실행해야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버튼을 눌러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실행한 어플리케이션에서 </a:t>
            </a:r>
            <a:r>
              <a:rPr lang="ko-KR" altLang="en-US" dirty="0" err="1"/>
              <a:t>손글씨를</a:t>
            </a:r>
            <a:r>
              <a:rPr lang="ko-KR" altLang="en-US" dirty="0"/>
              <a:t> 입력하면 추론이 진행됨을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26318-A714-4C84-8B8A-4558A6CE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9BA113-2A09-4693-961B-DBD0AAA3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A07931-8F5E-4660-B9D6-2ECBD0F8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5" y="2880506"/>
            <a:ext cx="10736173" cy="162900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11AA3C7-B773-42F2-8B84-A0C937396C5A}"/>
              </a:ext>
            </a:extLst>
          </p:cNvPr>
          <p:cNvSpPr/>
          <p:nvPr/>
        </p:nvSpPr>
        <p:spPr>
          <a:xfrm>
            <a:off x="7392785" y="3428999"/>
            <a:ext cx="576349" cy="5320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98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5E92D81F-2A32-4F4D-9190-2456371A2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38" y="1434255"/>
            <a:ext cx="2393416" cy="485775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5BDA79F-2071-498A-AC74-EB3D82D6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Inference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1486B-5203-4087-AEF2-D0E11BBA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F91455-78D4-4D49-A499-E268CC80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E223E3-4B61-4B29-858C-69B3624D71D7}"/>
              </a:ext>
            </a:extLst>
          </p:cNvPr>
          <p:cNvSpPr/>
          <p:nvPr/>
        </p:nvSpPr>
        <p:spPr>
          <a:xfrm>
            <a:off x="1404851" y="4826308"/>
            <a:ext cx="2064327" cy="5326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98A6CE8-F4DD-40C5-9AD5-3A7239795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292" y="1434255"/>
            <a:ext cx="2393417" cy="48577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5D23921-40F5-4137-A1C9-08AB4389F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646" y="1434255"/>
            <a:ext cx="2393417" cy="48577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EE34E3-7C88-40E4-B9A2-975390C40590}"/>
              </a:ext>
            </a:extLst>
          </p:cNvPr>
          <p:cNvSpPr/>
          <p:nvPr/>
        </p:nvSpPr>
        <p:spPr>
          <a:xfrm>
            <a:off x="5063836" y="4826308"/>
            <a:ext cx="2064327" cy="5326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BBE02D-1DAC-4496-A167-8F2D81B95A16}"/>
              </a:ext>
            </a:extLst>
          </p:cNvPr>
          <p:cNvSpPr/>
          <p:nvPr/>
        </p:nvSpPr>
        <p:spPr>
          <a:xfrm>
            <a:off x="8649393" y="4826308"/>
            <a:ext cx="2179320" cy="5326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91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054FF-A2EF-4D5F-9294-A48C236E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 Lite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4F5D4-FBB8-43FC-A729-600957552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</a:t>
            </a:r>
            <a:r>
              <a:rPr lang="ko-KR" altLang="en-US" dirty="0"/>
              <a:t>는 모바일 환경에서 </a:t>
            </a:r>
            <a:r>
              <a:rPr lang="ko-KR" altLang="en-US" dirty="0" err="1"/>
              <a:t>머신러닝을</a:t>
            </a:r>
            <a:r>
              <a:rPr lang="ko-KR" altLang="en-US" dirty="0"/>
              <a:t> 사용할 수 있게 하는 프레임워크이다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공식적으로는 아직 추론 기능만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공식 문서의 워크플로우는 아래와 같다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TF Lite </a:t>
            </a:r>
            <a:r>
              <a:rPr lang="ko-KR" altLang="en-US" dirty="0"/>
              <a:t>모델 생성</a:t>
            </a:r>
            <a:endParaRPr lang="en-US" altLang="ko-KR" dirty="0"/>
          </a:p>
          <a:p>
            <a:pPr lvl="1"/>
            <a:r>
              <a:rPr lang="ko-KR" altLang="en-US" dirty="0"/>
              <a:t>추론 실행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90A19-31E0-48A1-A6AE-8C999669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EE4A11-7A4F-45B3-A8D6-3114BD32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28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FAD7A-D526-4606-89C7-054A7603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 Lite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F95B3-FA70-4927-9157-E144285D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</a:t>
            </a:r>
            <a:r>
              <a:rPr lang="ko-KR" altLang="en-US" dirty="0"/>
              <a:t>의 모델 생성의 경우 아래 세 가지 방법 중 하나를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기존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TF Lite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모델 사용</a:t>
            </a:r>
            <a:r>
              <a:rPr lang="en-US" altLang="ko-KR" dirty="0"/>
              <a:t>: TF Lite</a:t>
            </a:r>
            <a:r>
              <a:rPr lang="ko-KR" altLang="en-US" dirty="0"/>
              <a:t>에서 제공하는 이미 학습된 모델 중 하나를 사용</a:t>
            </a:r>
            <a:r>
              <a:rPr lang="en-US" altLang="ko-KR" dirty="0"/>
              <a:t>, </a:t>
            </a:r>
            <a:r>
              <a:rPr lang="ko-KR" altLang="en-US" dirty="0"/>
              <a:t>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음성 인식</a:t>
            </a:r>
            <a:r>
              <a:rPr lang="en-US" altLang="ko-KR" dirty="0"/>
              <a:t>, </a:t>
            </a:r>
            <a:r>
              <a:rPr lang="ko-KR" altLang="en-US" dirty="0"/>
              <a:t>동작 인식 등이 존재한다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TF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모델을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TF Lite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모델로 변환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altLang="ko-KR" dirty="0"/>
              <a:t> TensorFlow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en-US" altLang="ko-KR" dirty="0"/>
              <a:t>Converter</a:t>
            </a:r>
            <a:r>
              <a:rPr lang="ko-KR" altLang="en-US" dirty="0"/>
              <a:t>를 통해 </a:t>
            </a:r>
            <a:r>
              <a:rPr lang="en-US" altLang="ko-KR" dirty="0"/>
              <a:t>TF </a:t>
            </a:r>
            <a:r>
              <a:rPr lang="ko-KR" altLang="en-US" dirty="0"/>
              <a:t>모델을 </a:t>
            </a:r>
            <a:r>
              <a:rPr lang="en-US" altLang="ko-KR" dirty="0"/>
              <a:t>TF Lite </a:t>
            </a:r>
            <a:r>
              <a:rPr lang="ko-KR" altLang="en-US" dirty="0"/>
              <a:t>모델로 변환해서 사용</a:t>
            </a:r>
            <a:r>
              <a:rPr lang="en-US" altLang="ko-KR" dirty="0"/>
              <a:t>. </a:t>
            </a:r>
            <a:r>
              <a:rPr lang="ko-KR" altLang="en-US" dirty="0"/>
              <a:t>대부분의 모델을 변환할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TF Lite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모델 생성</a:t>
            </a:r>
            <a:r>
              <a:rPr lang="en-US" altLang="ko-KR" dirty="0"/>
              <a:t>: TensorFlow Lite Model Maker</a:t>
            </a:r>
            <a:r>
              <a:rPr lang="ko-KR" altLang="en-US" dirty="0"/>
              <a:t>를 통해 맞춤 모델 생성</a:t>
            </a:r>
            <a:r>
              <a:rPr lang="en-US" altLang="ko-KR" dirty="0"/>
              <a:t>, </a:t>
            </a:r>
            <a:r>
              <a:rPr lang="ko-KR" altLang="en-US" dirty="0"/>
              <a:t>해당 기능은 아직 시험용으로 나타난다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5DCAA-19B9-4A6C-BCE8-21E508D8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8FB5C0-6642-4639-8E7F-1A1A0D9D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95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66F89-B830-44BB-9F31-25084276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r>
              <a:rPr lang="en-US" altLang="ko-KR" dirty="0"/>
              <a:t>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5DEB6-3B4F-4963-B83B-BAC99D8B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문서에서는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데이터셋을 학습한 모델을 모바일에 적용하는 방법에 대해 다룬다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데이터셋은 숫자 </a:t>
            </a:r>
            <a:r>
              <a:rPr lang="en-US" altLang="ko-KR" dirty="0"/>
              <a:t>0 ~ 9</a:t>
            </a:r>
            <a:r>
              <a:rPr lang="ko-KR" altLang="en-US" dirty="0"/>
              <a:t>에 대한 손 글씨 데이터셋이다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TF Lite </a:t>
            </a:r>
            <a:r>
              <a:rPr lang="ko-KR" altLang="en-US" dirty="0"/>
              <a:t>공식 문서의 예시에 따라 진행한다</a:t>
            </a:r>
            <a:r>
              <a:rPr lang="en-US" altLang="ko-KR" dirty="0"/>
              <a:t>. </a:t>
            </a:r>
          </a:p>
          <a:p>
            <a:pPr marL="5400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https://developer.android.com/codelabs/digit-classifier-tflite#0</a:t>
            </a:r>
          </a:p>
          <a:p>
            <a:pPr marL="311400" lvl="1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EBB8-D34D-4FE7-A5DC-A0614F07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CA7370-3003-4FBC-9E10-CB5CA226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23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00F6-91D6-43B1-8E86-AF9B0D1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C995-4F08-4C15-8BB0-764CB33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 Lite</a:t>
            </a:r>
          </a:p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모델 생성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Android application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에 모델 적용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컴파일 및 추론 실행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9D7D2-D349-4009-B4BB-B070367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26CB9-9982-4D7F-A26C-F3F8C00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29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A1205-2E21-4E4F-84E6-E2E7A5D7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TF Lite Model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99437-CC55-4B09-A80F-68BA2E90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링크에서 소스코드를 실행하면 </a:t>
            </a:r>
            <a:r>
              <a:rPr lang="en-US" altLang="ko-KR" dirty="0" err="1"/>
              <a:t>mnist.tflite</a:t>
            </a:r>
            <a:r>
              <a:rPr lang="en-US" altLang="ko-KR" dirty="0"/>
              <a:t> </a:t>
            </a:r>
            <a:r>
              <a:rPr lang="ko-KR" altLang="en-US" dirty="0"/>
              <a:t>파일을 얻을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1400" dirty="0">
                <a:hlinkClick r:id="rId2"/>
              </a:rPr>
              <a:t>https://colab.research.google.com/github/tensorflow/examples/blob/master/lite/codelabs/digit_classifier/ml/step2_train_ml_model.ipynb</a:t>
            </a:r>
            <a:endParaRPr lang="en-US" altLang="ko-KR" dirty="0"/>
          </a:p>
          <a:p>
            <a:r>
              <a:rPr lang="ko-KR" altLang="en-US" dirty="0"/>
              <a:t>소스코드를 분석하면</a:t>
            </a:r>
            <a:r>
              <a:rPr lang="en-US" altLang="ko-KR" dirty="0"/>
              <a:t>, </a:t>
            </a:r>
            <a:r>
              <a:rPr lang="ko-KR" altLang="en-US" dirty="0"/>
              <a:t>먼저 </a:t>
            </a:r>
            <a:r>
              <a:rPr lang="en-US" altLang="ko-KR" dirty="0"/>
              <a:t>TF</a:t>
            </a:r>
            <a:r>
              <a:rPr lang="ko-KR" altLang="en-US" dirty="0"/>
              <a:t>를 통해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데이터셋을 학습한 모델을 생성한다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후에</a:t>
            </a:r>
            <a:r>
              <a:rPr lang="en-US" altLang="ko-KR" dirty="0"/>
              <a:t> TensorFlow Lite Converter</a:t>
            </a:r>
            <a:r>
              <a:rPr lang="ko-KR" altLang="en-US" dirty="0"/>
              <a:t>를 통해 해당 모델을 </a:t>
            </a:r>
            <a:r>
              <a:rPr lang="en-US" altLang="ko-KR" dirty="0"/>
              <a:t>TF Lite </a:t>
            </a:r>
            <a:r>
              <a:rPr lang="ko-KR" altLang="en-US" dirty="0"/>
              <a:t>모델로 변환한다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F68A4-4B04-485D-BE06-84160654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CD5C4E-0AE6-44A4-8601-342EB69B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34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4C3E-4568-4BB3-9E91-07295A03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TF Lite Model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6E3C41-B548-4F41-AE25-C08C8C22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82F316-3888-4837-A9CB-805C4FF8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13E7CE9-1941-41E5-AA0F-55222DC88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10" t="2540"/>
          <a:stretch/>
        </p:blipFill>
        <p:spPr>
          <a:xfrm>
            <a:off x="93738" y="1484141"/>
            <a:ext cx="7081055" cy="41485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914E14-7324-46CC-A112-158551E5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892" y="4712663"/>
            <a:ext cx="5552684" cy="18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5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00F6-91D6-43B1-8E86-AF9B0D1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C995-4F08-4C15-8BB0-764CB33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 Lite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Lite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모델 생성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/>
              <a:t>Android application</a:t>
            </a:r>
            <a:r>
              <a:rPr lang="ko-KR" altLang="en-US" dirty="0"/>
              <a:t>에 모델 적용</a:t>
            </a:r>
            <a:endParaRPr lang="en-US" altLang="ko-KR" dirty="0"/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컴파일 및 추론 실행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9D7D2-D349-4009-B4BB-B070367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26CB9-9982-4D7F-A26C-F3F8C00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23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748</Words>
  <Application>Microsoft Office PowerPoint</Application>
  <PresentationFormat>와이드스크린</PresentationFormat>
  <Paragraphs>134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Roboto Mono</vt:lpstr>
      <vt:lpstr>맑은 고딕</vt:lpstr>
      <vt:lpstr>Arial</vt:lpstr>
      <vt:lpstr>Wingdings</vt:lpstr>
      <vt:lpstr>Office 테마</vt:lpstr>
      <vt:lpstr>TensorFlow Lite Guide</vt:lpstr>
      <vt:lpstr>Contents</vt:lpstr>
      <vt:lpstr>TF Lite </vt:lpstr>
      <vt:lpstr>TF Lite </vt:lpstr>
      <vt:lpstr>Mnist Example</vt:lpstr>
      <vt:lpstr>Contents</vt:lpstr>
      <vt:lpstr>Create TF Lite Model </vt:lpstr>
      <vt:lpstr>Create TF Lite Model </vt:lpstr>
      <vt:lpstr>Contents</vt:lpstr>
      <vt:lpstr>Apply Model in Application</vt:lpstr>
      <vt:lpstr>Add TF Lite Model</vt:lpstr>
      <vt:lpstr>Apply Model in Application</vt:lpstr>
      <vt:lpstr>TensorFlow Lite Interpreter</vt:lpstr>
      <vt:lpstr>Initialize Interpreter</vt:lpstr>
      <vt:lpstr>Initialize Interpreter</vt:lpstr>
      <vt:lpstr>close Interpreter</vt:lpstr>
      <vt:lpstr>Using Interpreter</vt:lpstr>
      <vt:lpstr>Resize Bitmap</vt:lpstr>
      <vt:lpstr>Run Inference</vt:lpstr>
      <vt:lpstr>Post Processing</vt:lpstr>
      <vt:lpstr>Contents</vt:lpstr>
      <vt:lpstr>Compile Application</vt:lpstr>
      <vt:lpstr>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Kwon CheolHyeon</cp:lastModifiedBy>
  <cp:revision>9</cp:revision>
  <dcterms:created xsi:type="dcterms:W3CDTF">2022-01-05T04:06:30Z</dcterms:created>
  <dcterms:modified xsi:type="dcterms:W3CDTF">2022-01-06T06:05:07Z</dcterms:modified>
</cp:coreProperties>
</file>