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4" r:id="rId3"/>
    <p:sldId id="279" r:id="rId4"/>
    <p:sldId id="280" r:id="rId5"/>
    <p:sldId id="276" r:id="rId6"/>
    <p:sldId id="282" r:id="rId7"/>
    <p:sldId id="283" r:id="rId8"/>
    <p:sldId id="275" r:id="rId9"/>
    <p:sldId id="284" r:id="rId10"/>
    <p:sldId id="285" r:id="rId11"/>
    <p:sldId id="277" r:id="rId12"/>
    <p:sldId id="287" r:id="rId13"/>
    <p:sldId id="286" r:id="rId14"/>
    <p:sldId id="288" r:id="rId15"/>
    <p:sldId id="289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TF Lite </a:t>
            </a:r>
            <a:r>
              <a:rPr lang="ko-KR" altLang="en-US"/>
              <a:t>성능 분석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TF model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0.99219999999999997</c:v>
                </c:pt>
                <c:pt idx="1">
                  <c:v>0.99160000000000004</c:v>
                </c:pt>
                <c:pt idx="2">
                  <c:v>0.99260000000000004</c:v>
                </c:pt>
                <c:pt idx="3">
                  <c:v>0.99209999999999998</c:v>
                </c:pt>
                <c:pt idx="4">
                  <c:v>0.99160000000000004</c:v>
                </c:pt>
                <c:pt idx="5">
                  <c:v>0.99139999999999995</c:v>
                </c:pt>
                <c:pt idx="6">
                  <c:v>0.99199999999999999</c:v>
                </c:pt>
                <c:pt idx="7">
                  <c:v>0.99209999999999998</c:v>
                </c:pt>
                <c:pt idx="8">
                  <c:v>0.99139999999999995</c:v>
                </c:pt>
                <c:pt idx="9">
                  <c:v>0.99150000000000005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E5-4271-89DC-A3DD47AC4D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 Lite model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0.98899999999999999</c:v>
                </c:pt>
                <c:pt idx="1">
                  <c:v>0.99</c:v>
                </c:pt>
                <c:pt idx="2">
                  <c:v>0.98750000000000004</c:v>
                </c:pt>
                <c:pt idx="3">
                  <c:v>0.98860000000000003</c:v>
                </c:pt>
                <c:pt idx="4">
                  <c:v>0.98970000000000002</c:v>
                </c:pt>
                <c:pt idx="5">
                  <c:v>0.98709999999999998</c:v>
                </c:pt>
                <c:pt idx="6">
                  <c:v>0.9889</c:v>
                </c:pt>
                <c:pt idx="7">
                  <c:v>0.98880000000000001</c:v>
                </c:pt>
                <c:pt idx="8">
                  <c:v>0.98880000000000001</c:v>
                </c:pt>
                <c:pt idx="9">
                  <c:v>0.99009999999999998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E5-4271-89DC-A3DD47AC4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030320"/>
        <c:axId val="1357036144"/>
      </c:lineChart>
      <c:catAx>
        <c:axId val="13570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6144"/>
        <c:crosses val="autoZero"/>
        <c:auto val="1"/>
        <c:lblAlgn val="ctr"/>
        <c:lblOffset val="100"/>
        <c:noMultiLvlLbl val="0"/>
      </c:catAx>
      <c:valAx>
        <c:axId val="13570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3C7CC-B675-4753-9279-8B87B1A5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TF </a:t>
            </a:r>
            <a:r>
              <a:rPr lang="ko-KR" altLang="en-US" err="1">
                <a:ea typeface="맑은 고딕"/>
              </a:rPr>
              <a:t>Lite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Example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Program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E1FC4-3290-4555-92B0-CCA42912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TF </a:t>
            </a:r>
            <a:r>
              <a:rPr lang="ko-KR" altLang="en-US" err="1">
                <a:ea typeface="맑은 고딕"/>
              </a:rPr>
              <a:t>Lite</a:t>
            </a:r>
            <a:r>
              <a:rPr lang="ko-KR" altLang="en-US">
                <a:ea typeface="맑은 고딕"/>
              </a:rPr>
              <a:t> 에서 제공하는 예제 프로그램의 모델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2BF9-8691-4587-9FA0-9BE6A5D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A51A6-6BB0-4EE4-AC3B-58120A6E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AF5AAC-305A-462B-9778-CA17C0E2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77" y="2254418"/>
            <a:ext cx="6079524" cy="16915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D09503-ACB6-4674-A7F1-2CA72F97517D}"/>
              </a:ext>
            </a:extLst>
          </p:cNvPr>
          <p:cNvSpPr/>
          <p:nvPr/>
        </p:nvSpPr>
        <p:spPr>
          <a:xfrm>
            <a:off x="4216503" y="2598522"/>
            <a:ext cx="1132702" cy="278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910EEB-4BC1-4B07-B017-5A0374516703}"/>
              </a:ext>
            </a:extLst>
          </p:cNvPr>
          <p:cNvSpPr/>
          <p:nvPr/>
        </p:nvSpPr>
        <p:spPr>
          <a:xfrm>
            <a:off x="1200700" y="3671761"/>
            <a:ext cx="1991293" cy="267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6DD6FB8-F84B-416D-A650-3ED60234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780" y="480811"/>
            <a:ext cx="3356384" cy="59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>
              <a:solidFill>
                <a:srgbClr val="B8B8B8"/>
              </a:solidFill>
              <a:ea typeface="+mn-lt"/>
              <a:cs typeface="+mn-lt"/>
            </a:endParaRPr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전이학습</a:t>
            </a:r>
            <a:endParaRPr lang="ko-KR"/>
          </a:p>
          <a:p>
            <a:r>
              <a:rPr lang="ko-KR" altLang="en-US">
                <a:ea typeface="맑은 고딕"/>
              </a:rPr>
              <a:t>소스코드 분석 및 수정 </a:t>
            </a:r>
          </a:p>
          <a:p>
            <a:endParaRPr lang="ko-KR" altLang="en-US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2D2D-44C8-4445-ADC3-80D84FDD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분석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66B49-20D1-4EF2-BD37-A4B1FBEB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재하가 </a:t>
            </a:r>
            <a:r>
              <a:rPr lang="ko-KR" altLang="en-US" err="1">
                <a:ea typeface="맑은 고딕"/>
              </a:rPr>
              <a:t>한거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채울거임</a:t>
            </a:r>
            <a:r>
              <a:rPr lang="ko-KR" altLang="en-US">
                <a:ea typeface="맑은 고딕"/>
              </a:rPr>
              <a:t> 여기는 </a:t>
            </a:r>
            <a:r>
              <a:rPr lang="ko-KR" altLang="en-US" err="1">
                <a:ea typeface="맑은 고딕"/>
              </a:rPr>
              <a:t>ㅇㅇ</a:t>
            </a:r>
            <a:r>
              <a:rPr lang="ko-KR" altLang="en-US">
                <a:ea typeface="맑은 고딕"/>
              </a:rPr>
              <a:t> 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5F5ED-0F62-4DCA-B00E-5265EB1C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FE34B-2DB6-4C0F-8A9F-07E11484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9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파일 입출력을 통해 진행하려 했으나 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Device</a:t>
            </a:r>
            <a:r>
              <a:rPr lang="ko-KR" altLang="en-US">
                <a:ea typeface="맑은 고딕"/>
              </a:rPr>
              <a:t> 에서 실패</a:t>
            </a:r>
            <a:endParaRPr lang="ko-KR"/>
          </a:p>
          <a:p>
            <a:pPr marL="539750" lvl="1"/>
            <a:r>
              <a:rPr lang="ko-KR" altLang="en-US">
                <a:ea typeface="맑은 고딕"/>
              </a:rPr>
              <a:t>파일 경로 설정의 문제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BCA0D6-EA8D-427F-AB14-75E0129E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1" y="4474933"/>
            <a:ext cx="8410686" cy="1856289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092BF68-2E99-4D85-A4C4-AC9DD1E9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2" y="2781308"/>
            <a:ext cx="9558270" cy="14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AVD에서는</a:t>
            </a:r>
            <a:r>
              <a:rPr lang="ko-KR" altLang="en-US" dirty="0">
                <a:ea typeface="맑은 고딕"/>
              </a:rPr>
              <a:t> 동작 </a:t>
            </a:r>
            <a:endParaRPr lang="ko-KR" dirty="0"/>
          </a:p>
          <a:p>
            <a:pPr marL="539750" lvl="1"/>
            <a:r>
              <a:rPr lang="ko-KR" dirty="0" err="1">
                <a:latin typeface="Consolas"/>
                <a:ea typeface="맑은 고딕"/>
              </a:rPr>
              <a:t>Environment.getExternalStorageDirectory</a:t>
            </a:r>
            <a:r>
              <a:rPr lang="ko-KR" dirty="0">
                <a:latin typeface="Consolas"/>
                <a:ea typeface="맑은 고딕"/>
              </a:rPr>
              <a:t>().</a:t>
            </a:r>
            <a:r>
              <a:rPr lang="ko-KR" dirty="0" err="1">
                <a:latin typeface="Consolas"/>
                <a:ea typeface="맑은 고딕"/>
              </a:rPr>
              <a:t>getAbsolutePath</a:t>
            </a:r>
            <a:r>
              <a:rPr lang="ko-KR" dirty="0">
                <a:latin typeface="Consolas"/>
                <a:ea typeface="맑은 고딕"/>
              </a:rPr>
              <a:t>();</a:t>
            </a:r>
            <a:endParaRPr lang="ko-KR" altLang="en-US" dirty="0">
              <a:ea typeface="맑은 고딕"/>
            </a:endParaRPr>
          </a:p>
          <a:p>
            <a:pPr marL="539750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맑은 고딕"/>
              </a:rPr>
              <a:t>저장 시, </a:t>
            </a:r>
            <a:r>
              <a:rPr lang="ko-KR" altLang="en-US" dirty="0" err="1">
                <a:ea typeface="맑은 고딕"/>
              </a:rPr>
              <a:t>Float</a:t>
            </a:r>
            <a:r>
              <a:rPr lang="ko-KR" altLang="en-US" dirty="0">
                <a:ea typeface="맑은 고딕"/>
              </a:rPr>
              <a:t>[62720] 배열을 </a:t>
            </a:r>
            <a:r>
              <a:rPr lang="ko-KR" altLang="en-US" dirty="0" err="1">
                <a:ea typeface="맑은 고딕"/>
              </a:rPr>
              <a:t>String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 저장하고, 파일을 읽을 때 </a:t>
            </a:r>
            <a:r>
              <a:rPr lang="ko-KR" altLang="en-US" dirty="0" err="1">
                <a:ea typeface="맑은 고딕"/>
              </a:rPr>
              <a:t>String</a:t>
            </a:r>
            <a:r>
              <a:rPr lang="ko-KR" altLang="en-US" dirty="0">
                <a:ea typeface="맑은 고딕"/>
              </a:rPr>
              <a:t> 을 </a:t>
            </a:r>
            <a:r>
              <a:rPr lang="ko-KR" altLang="en-US" dirty="0" err="1">
                <a:ea typeface="맑은 고딕"/>
              </a:rPr>
              <a:t>Float</a:t>
            </a:r>
            <a:r>
              <a:rPr lang="ko-KR" altLang="en-US" dirty="0">
                <a:ea typeface="맑은 고딕"/>
              </a:rPr>
              <a:t> 배열로 복구</a:t>
            </a:r>
            <a:endParaRPr lang="ko-KR" dirty="0">
              <a:ea typeface="맑은 고딕" panose="020B0503020000020004" pitchFamily="34" charset="-127"/>
            </a:endParaRPr>
          </a:p>
          <a:p>
            <a:pPr marL="539750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맑은 고딕"/>
              </a:rPr>
              <a:t> 따라서 불필요한 연산 다수 발생 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7632BA6-979B-428C-91EA-6FBB626F7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09" b="32162"/>
          <a:stretch/>
        </p:blipFill>
        <p:spPr>
          <a:xfrm>
            <a:off x="1003206" y="3732520"/>
            <a:ext cx="10066271" cy="2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파일입출력</a:t>
            </a:r>
            <a:r>
              <a:rPr lang="ko-KR" altLang="en-US" dirty="0">
                <a:ea typeface="맑은 고딕"/>
              </a:rPr>
              <a:t> 방식을 포기하고 </a:t>
            </a:r>
            <a:r>
              <a:rPr lang="ko-KR" altLang="en-US" dirty="0" err="1">
                <a:ea typeface="맑은 고딕"/>
              </a:rPr>
              <a:t>DB를</a:t>
            </a:r>
            <a:r>
              <a:rPr lang="ko-KR" altLang="en-US" dirty="0">
                <a:ea typeface="맑은 고딕"/>
              </a:rPr>
              <a:t> 사용할 예정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6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기존 실험 오류 및 변경사항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>
              <a:solidFill>
                <a:srgbClr val="B8B8B8"/>
              </a:solidFill>
              <a:ea typeface="맑은 고딕"/>
            </a:endParaRPr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전이학습</a:t>
            </a:r>
            <a:endParaRPr lang="ko-KR"/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소스코드 분석 및 수정 </a:t>
            </a:r>
          </a:p>
          <a:p>
            <a:endParaRPr lang="ko-KR" altLang="en-US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4F90-4D97-465A-B117-644373B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기존 실험 결과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7FC643F-225D-4D30-B4F0-375393A8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80012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09A7-4CA2-4B44-B86B-74D7F30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25693-1623-4F2C-8D92-7B5829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3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CCC1-4A16-45E5-9939-FA676F0D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연구분야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ED1BC-D493-4786-B4F1-B4369D8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sz="2500" err="1">
                <a:ea typeface="+mn-lt"/>
                <a:cs typeface="+mn-lt"/>
              </a:rPr>
              <a:t>On-Device에서</a:t>
            </a:r>
            <a:r>
              <a:rPr lang="ko-KR" sz="2500">
                <a:ea typeface="+mn-lt"/>
                <a:cs typeface="+mn-lt"/>
              </a:rPr>
              <a:t> 전이학습을 진행할 때 메모리를 최적화하기</a:t>
            </a:r>
            <a:endParaRPr lang="ko-KR" altLang="en-US" sz="2500">
              <a:ea typeface="맑은 고딕"/>
            </a:endParaRPr>
          </a:p>
          <a:p>
            <a:r>
              <a:rPr lang="ko-KR" altLang="en-US" sz="2500">
                <a:ea typeface="맑은 고딕"/>
              </a:rPr>
              <a:t>현재는 약</a:t>
            </a:r>
            <a:r>
              <a:rPr lang="ko-KR" altLang="en-US" sz="2500">
                <a:ea typeface="+mn-lt"/>
                <a:cs typeface="+mn-lt"/>
              </a:rPr>
              <a:t> 2000장의 학습 이미지만 보존 가능 </a:t>
            </a:r>
            <a:endParaRPr lang="ko-KR" sz="2500">
              <a:ea typeface="맑은 고딕"/>
            </a:endParaRPr>
          </a:p>
          <a:p>
            <a:pPr marL="539750" lvl="1"/>
            <a:r>
              <a:rPr lang="ko-KR">
                <a:ea typeface="+mn-lt"/>
                <a:cs typeface="+mn-lt"/>
              </a:rPr>
              <a:t> </a:t>
            </a:r>
            <a:r>
              <a:rPr lang="ko-KR" sz="2000" err="1">
                <a:solidFill>
                  <a:srgbClr val="7030A0"/>
                </a:solidFill>
                <a:ea typeface="+mn-lt"/>
                <a:cs typeface="+mn-lt"/>
              </a:rPr>
              <a:t>android</a:t>
            </a:r>
            <a:r>
              <a:rPr lang="ko-KR" sz="2000" err="1">
                <a:ea typeface="+mn-lt"/>
                <a:cs typeface="+mn-lt"/>
              </a:rPr>
              <a:t>:largeHeap</a:t>
            </a:r>
            <a:r>
              <a:rPr lang="ko-KR" sz="2000">
                <a:ea typeface="+mn-lt"/>
                <a:cs typeface="+mn-lt"/>
              </a:rPr>
              <a:t>=</a:t>
            </a:r>
            <a:r>
              <a:rPr lang="ko-KR" sz="2000">
                <a:solidFill>
                  <a:schemeClr val="accent5"/>
                </a:solidFill>
                <a:ea typeface="+mn-lt"/>
                <a:cs typeface="+mn-lt"/>
              </a:rPr>
              <a:t>"</a:t>
            </a:r>
            <a:r>
              <a:rPr lang="ko-KR" sz="2000" err="1">
                <a:solidFill>
                  <a:schemeClr val="accent5"/>
                </a:solidFill>
                <a:ea typeface="+mn-lt"/>
                <a:cs typeface="+mn-lt"/>
              </a:rPr>
              <a:t>true</a:t>
            </a:r>
            <a:r>
              <a:rPr lang="ko-KR" sz="2000">
                <a:solidFill>
                  <a:schemeClr val="accent5"/>
                </a:solidFill>
                <a:ea typeface="+mn-lt"/>
                <a:cs typeface="+mn-lt"/>
              </a:rPr>
              <a:t>" </a:t>
            </a:r>
            <a:r>
              <a:rPr lang="ko-KR" sz="2000">
                <a:ea typeface="+mn-lt"/>
                <a:cs typeface="+mn-lt"/>
              </a:rPr>
              <a:t>옵션을 적용했을 때</a:t>
            </a:r>
            <a:r>
              <a:rPr lang="ko-KR" altLang="en-US" sz="2000">
                <a:ea typeface="+mn-lt"/>
                <a:cs typeface="+mn-lt"/>
              </a:rPr>
              <a:t> 기준</a:t>
            </a:r>
          </a:p>
          <a:p>
            <a:pPr marL="539750" lvl="1"/>
            <a:endParaRPr lang="ko-KR" altLang="en-US">
              <a:ea typeface="+mn-lt"/>
              <a:cs typeface="+mn-lt"/>
            </a:endParaRPr>
          </a:p>
          <a:p>
            <a:pPr marL="539750" lvl="1"/>
            <a:endParaRPr lang="ko-KR" altLang="en-US">
              <a:ea typeface="+mn-lt"/>
              <a:cs typeface="+mn-lt"/>
            </a:endParaRPr>
          </a:p>
          <a:p>
            <a:pPr marL="539750" lvl="1"/>
            <a:endParaRPr lang="ko-KR" altLang="en-US">
              <a:ea typeface="+mn-lt"/>
              <a:cs typeface="+mn-lt"/>
            </a:endParaRPr>
          </a:p>
          <a:p>
            <a:pPr marL="539750" lvl="1"/>
            <a:endParaRPr lang="ko-KR" alt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sz="2500">
                <a:ea typeface="+mn-lt"/>
                <a:cs typeface="+mn-lt"/>
              </a:rPr>
              <a:t>학습에 사용되는 데이터의 일부를 </a:t>
            </a:r>
            <a:r>
              <a:rPr lang="ko-KR" sz="2500" err="1">
                <a:ea typeface="+mn-lt"/>
                <a:cs typeface="+mn-lt"/>
              </a:rPr>
              <a:t>Storage</a:t>
            </a:r>
            <a:r>
              <a:rPr lang="ko-KR" sz="2500">
                <a:ea typeface="+mn-lt"/>
                <a:cs typeface="+mn-lt"/>
              </a:rPr>
              <a:t> 에 저장 후 </a:t>
            </a:r>
            <a:r>
              <a:rPr lang="ko-KR" altLang="en-US" sz="2500">
                <a:ea typeface="+mn-lt"/>
                <a:cs typeface="+mn-lt"/>
              </a:rPr>
              <a:t>학습을</a:t>
            </a:r>
            <a:r>
              <a:rPr lang="ko-KR" sz="2500">
                <a:ea typeface="+mn-lt"/>
                <a:cs typeface="+mn-lt"/>
              </a:rPr>
              <a:t> 진행할 때 필요한 만큼만 메모리에 </a:t>
            </a:r>
            <a:r>
              <a:rPr lang="ko-KR" sz="2500" err="1">
                <a:ea typeface="+mn-lt"/>
                <a:cs typeface="+mn-lt"/>
              </a:rPr>
              <a:t>Load</a:t>
            </a:r>
            <a:r>
              <a:rPr lang="ko-KR" sz="2500">
                <a:ea typeface="+mn-lt"/>
                <a:cs typeface="+mn-lt"/>
              </a:rPr>
              <a:t> 해서 학습 진행 예정</a:t>
            </a:r>
            <a:endParaRPr lang="en-US" altLang="ko-KR" sz="2500">
              <a:ea typeface="+mn-lt"/>
              <a:cs typeface="+mn-lt"/>
            </a:endParaRPr>
          </a:p>
          <a:p>
            <a:pPr marL="539750" lvl="1"/>
            <a:endParaRPr lang="ko-KR" altLang="en-US" sz="25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>
              <a:ea typeface="+mn-lt"/>
              <a:cs typeface="+mn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ECEDA-A44C-4C95-BC25-191F1EF5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07F9-B4F8-4179-9F99-BE49A9C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3A7948-CCCE-4207-9B0E-8903AA0A4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02" r="-245" b="20638"/>
          <a:stretch/>
        </p:blipFill>
        <p:spPr>
          <a:xfrm>
            <a:off x="371476" y="3214697"/>
            <a:ext cx="8007271" cy="18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err="1">
                <a:ea typeface="+mn-lt"/>
                <a:cs typeface="+mn-lt"/>
              </a:rPr>
              <a:t>On-Device</a:t>
            </a:r>
            <a:r>
              <a:rPr lang="ko-KR">
                <a:ea typeface="+mn-lt"/>
                <a:cs typeface="+mn-lt"/>
              </a:rPr>
              <a:t> 학습</a:t>
            </a:r>
            <a:endParaRPr lang="ko-KR" altLang="en-US">
              <a:solidFill>
                <a:srgbClr val="B8B8B8"/>
              </a:solidFill>
              <a:ea typeface="맑은 고딕"/>
            </a:endParaRPr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전이학습</a:t>
            </a:r>
            <a:endParaRPr lang="ko-KR"/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소스코드 분석 및 수정 </a:t>
            </a:r>
          </a:p>
          <a:p>
            <a:endParaRPr lang="ko-KR" altLang="en-US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2ACAB-4AF6-4ED7-800C-1AE1F3AF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On-Device</a:t>
            </a:r>
            <a:r>
              <a:rPr lang="ko-KR" altLang="en-US">
                <a:ea typeface="맑은 고딕"/>
              </a:rPr>
              <a:t> 학습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096D2-2E1C-4EDC-8144-A74E0A81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머신러닝에는</a:t>
            </a:r>
            <a:r>
              <a:rPr lang="ko-KR" altLang="en-US">
                <a:ea typeface="맑은 고딕"/>
              </a:rPr>
              <a:t> 학습과 추론이 존재한다.</a:t>
            </a:r>
            <a:endParaRPr lang="ko-KR"/>
          </a:p>
          <a:p>
            <a:pPr marL="539750" lvl="1"/>
            <a:r>
              <a:rPr lang="ko-KR" altLang="en-US">
                <a:ea typeface="맑은 고딕"/>
              </a:rPr>
              <a:t>학습: 데이터를 이용해 모델을 최적화 시키는 것</a:t>
            </a:r>
          </a:p>
          <a:p>
            <a:pPr marL="539750" lvl="1"/>
            <a:r>
              <a:rPr lang="ko-KR" altLang="en-US">
                <a:ea typeface="맑은 고딕"/>
              </a:rPr>
              <a:t>추론: 학습된 모델을 통해 문제에 적용 시키는 것 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>
              <a:ea typeface="맑은 고딕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err="1">
                <a:ea typeface="맑은 고딕"/>
              </a:rPr>
              <a:t>On-Device</a:t>
            </a:r>
            <a:r>
              <a:rPr lang="ko-KR" altLang="en-US">
                <a:ea typeface="맑은 고딕"/>
              </a:rPr>
              <a:t> 학습</a:t>
            </a:r>
          </a:p>
          <a:p>
            <a:pPr marL="539750" lvl="1"/>
            <a:r>
              <a:rPr lang="ko-KR" altLang="en-US">
                <a:ea typeface="맑은 고딕"/>
              </a:rPr>
              <a:t> 모바일이나 임베디드 장치 등에서 학습 단계를 진행하는 것</a:t>
            </a:r>
            <a:endParaRPr lang="ko-KR"/>
          </a:p>
          <a:p>
            <a:pPr marL="539750" lvl="1"/>
            <a:endParaRPr lang="ko-KR" altLang="en-US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2D444-8FB4-4283-A97E-F64835C2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764C8-B315-433E-B8B0-0BE30142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8385-360B-4537-BA55-DB4D6C89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>
                <a:ea typeface="맑은 고딕"/>
              </a:rPr>
              <a:t>TensorFlow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Lite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679E1-9F12-4506-AD75-90B032FD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5000000000000000000" pitchFamily="2" charset="2"/>
            </a:pPr>
            <a:r>
              <a:rPr lang="ko-KR">
                <a:ea typeface="+mn-lt"/>
                <a:cs typeface="+mn-lt"/>
              </a:rPr>
              <a:t>현재 공식적으로는 </a:t>
            </a:r>
            <a:r>
              <a:rPr lang="ko-KR" err="1">
                <a:ea typeface="+mn-lt"/>
                <a:cs typeface="+mn-lt"/>
              </a:rPr>
              <a:t>TensorFlow는</a:t>
            </a:r>
            <a:r>
              <a:rPr lang="ko-KR">
                <a:ea typeface="+mn-lt"/>
                <a:cs typeface="+mn-lt"/>
              </a:rPr>
              <a:t> 모바일 환경에서 추론만 지원한다.</a:t>
            </a:r>
          </a:p>
          <a:p>
            <a:pPr marL="539750" lvl="1">
              <a:buFont typeface="Arial"/>
              <a:buChar char="•"/>
            </a:pPr>
            <a:r>
              <a:rPr lang="ko-KR" altLang="en-US">
                <a:ea typeface="+mn-lt"/>
                <a:cs typeface="+mn-lt"/>
              </a:rPr>
              <a:t>컴퓨터에서 미리 학습한 모델을 통해 추론을 지원한다.</a:t>
            </a:r>
          </a:p>
          <a:p>
            <a:pPr marL="539750" lvl="1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pPr>
              <a:buFont typeface="Wingdings,Sans-Serif" panose="05000000000000000000" pitchFamily="2" charset="2"/>
            </a:pPr>
            <a:r>
              <a:rPr lang="ko-KR">
                <a:ea typeface="+mn-lt"/>
                <a:cs typeface="+mn-lt"/>
              </a:rPr>
              <a:t>실험적인 단계로 전이 학습 메소드를 지원한다. </a:t>
            </a:r>
            <a:endParaRPr lang="en-US" altLang="ko-KR">
              <a:ea typeface="+mn-lt"/>
              <a:cs typeface="+mn-lt"/>
            </a:endParaRPr>
          </a:p>
          <a:p>
            <a:pPr>
              <a:buFont typeface="Wingdings,Sans-Serif" panose="05000000000000000000" pitchFamily="2" charset="2"/>
              <a:buChar char="§"/>
            </a:pPr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BD835-C11D-49BD-B9D5-375E6B7D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A73C3-573C-40D9-9ABB-25340F82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2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>
                <a:ea typeface="맑은 고딕"/>
              </a:rPr>
              <a:t>전이학습</a:t>
            </a:r>
            <a:endParaRPr lang="ko-KR"/>
          </a:p>
          <a:p>
            <a:r>
              <a:rPr lang="ko-KR" altLang="en-US">
                <a:solidFill>
                  <a:srgbClr val="B8B8B8"/>
                </a:solidFill>
                <a:ea typeface="맑은 고딕"/>
              </a:rPr>
              <a:t>소스코드 분석 및 수정 </a:t>
            </a:r>
          </a:p>
          <a:p>
            <a:endParaRPr lang="ko-KR" altLang="en-US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2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2">
            <a:extLst>
              <a:ext uri="{FF2B5EF4-FFF2-40B4-BE49-F238E27FC236}">
                <a16:creationId xmlns:a16="http://schemas.microsoft.com/office/drawing/2014/main" id="{F0F2AFE3-B14D-4877-8782-4AA9D693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79" y="2093404"/>
            <a:ext cx="7596994" cy="41985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7560C7-781A-4A84-A300-F9D204D0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전이학습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5E366-4C42-4AE6-B8FE-1D24F1A5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+mn-lt"/>
                <a:cs typeface="+mn-lt"/>
              </a:rPr>
              <a:t>학습한 모델의 가중치를 적은 데이터로 약간의 변경을 통해 다른 문제를 해결하도록 학습하는 것.</a:t>
            </a: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8255E-CA47-4F83-A0F2-03AD6BE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09E623-9662-411A-A5BD-F921BF1C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07A69-DE1E-402D-8087-B02E85F55966}"/>
              </a:ext>
            </a:extLst>
          </p:cNvPr>
          <p:cNvSpPr txBox="1"/>
          <p:nvPr/>
        </p:nvSpPr>
        <p:spPr>
          <a:xfrm>
            <a:off x="5183692" y="6291532"/>
            <a:ext cx="659633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err="1">
                <a:ea typeface="맑은 고딕"/>
              </a:rPr>
              <a:t>출처</a:t>
            </a:r>
            <a:r>
              <a:rPr lang="en-US" altLang="ko-KR" sz="900">
                <a:ea typeface="맑은 고딕"/>
              </a:rPr>
              <a:t>: https://blog.lgcns.com/1563</a:t>
            </a:r>
          </a:p>
        </p:txBody>
      </p:sp>
    </p:spTree>
    <p:extLst>
      <p:ext uri="{BB962C8B-B14F-4D97-AF65-F5344CB8AC3E}">
        <p14:creationId xmlns:p14="http://schemas.microsoft.com/office/powerpoint/2010/main" val="40033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와이드스크린</PresentationFormat>
  <Paragraphs>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Wingdings,Sans-Serif</vt:lpstr>
      <vt:lpstr>맑은 고딕</vt:lpstr>
      <vt:lpstr>Arial</vt:lpstr>
      <vt:lpstr>Consolas</vt:lpstr>
      <vt:lpstr>Wingdings</vt:lpstr>
      <vt:lpstr>Office 테마</vt:lpstr>
      <vt:lpstr>On-Device Training</vt:lpstr>
      <vt:lpstr>Contents</vt:lpstr>
      <vt:lpstr>기존 실험 결과</vt:lpstr>
      <vt:lpstr>연구분야 변경</vt:lpstr>
      <vt:lpstr>Contents</vt:lpstr>
      <vt:lpstr>On-Device 학습</vt:lpstr>
      <vt:lpstr>TensorFlow Lite</vt:lpstr>
      <vt:lpstr>Contents</vt:lpstr>
      <vt:lpstr>전이학습</vt:lpstr>
      <vt:lpstr>TF Lite Example Program</vt:lpstr>
      <vt:lpstr>Contents</vt:lpstr>
      <vt:lpstr>소스코드 분석</vt:lpstr>
      <vt:lpstr>소스코드 수정</vt:lpstr>
      <vt:lpstr>소스코드 수정</vt:lpstr>
      <vt:lpstr>소스코드 수정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2</cp:revision>
  <dcterms:created xsi:type="dcterms:W3CDTF">2022-01-05T04:06:30Z</dcterms:created>
  <dcterms:modified xsi:type="dcterms:W3CDTF">2022-01-20T07:41:13Z</dcterms:modified>
</cp:coreProperties>
</file>