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9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39" r:id="rId10"/>
    <p:sldId id="304" r:id="rId11"/>
    <p:sldId id="305" r:id="rId12"/>
    <p:sldId id="335" r:id="rId13"/>
    <p:sldId id="337" r:id="rId14"/>
    <p:sldId id="338" r:id="rId15"/>
    <p:sldId id="340" r:id="rId16"/>
    <p:sldId id="331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6" r:id="rId26"/>
    <p:sldId id="314" r:id="rId27"/>
    <p:sldId id="315" r:id="rId28"/>
    <p:sldId id="322" r:id="rId29"/>
    <p:sldId id="332" r:id="rId30"/>
    <p:sldId id="323" r:id="rId31"/>
    <p:sldId id="324" r:id="rId32"/>
    <p:sldId id="318" r:id="rId33"/>
    <p:sldId id="317" r:id="rId34"/>
    <p:sldId id="325" r:id="rId35"/>
    <p:sldId id="326" r:id="rId36"/>
    <p:sldId id="327" r:id="rId37"/>
    <p:sldId id="333" r:id="rId38"/>
    <p:sldId id="328" r:id="rId39"/>
    <p:sldId id="319" r:id="rId40"/>
    <p:sldId id="320" r:id="rId41"/>
    <p:sldId id="321" r:id="rId42"/>
    <p:sldId id="329" r:id="rId43"/>
    <p:sldId id="334" r:id="rId44"/>
    <p:sldId id="330" r:id="rId45"/>
    <p:sldId id="27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2588" autoAdjust="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9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3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7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0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사용하여 샘플을 저장하고</a:t>
            </a:r>
            <a:r>
              <a:rPr lang="en-US" altLang="ko-KR" dirty="0"/>
              <a:t>,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ko-KR" altLang="en-US" dirty="0"/>
              <a:t>개선한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초 가량 소요 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</a:t>
            </a:r>
            <a:r>
              <a:rPr lang="ko-KR" altLang="en-US" sz="5000" dirty="0"/>
              <a:t>파일 입출력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6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EAC5-6417-4E11-B0A3-13CC3A7D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D4BC-F1EB-40BD-B2FE-D098FA32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 err="1"/>
              <a:t>RandomAccessFile</a:t>
            </a:r>
            <a:r>
              <a:rPr lang="en-US" altLang="ko-KR" dirty="0"/>
              <a:t> </a:t>
            </a:r>
            <a:r>
              <a:rPr lang="ko-KR" altLang="en-US" dirty="0"/>
              <a:t>클래스를 사용하여 다음과 같이 저장</a:t>
            </a:r>
            <a:endParaRPr lang="en-US" altLang="ko-KR" dirty="0"/>
          </a:p>
          <a:p>
            <a:pPr lvl="1"/>
            <a:r>
              <a:rPr lang="ko-KR" altLang="en-US" dirty="0"/>
              <a:t>데이터의 크기가 샘플별로 다르기 때문에</a:t>
            </a:r>
            <a:r>
              <a:rPr lang="en-US" altLang="ko-KR" dirty="0"/>
              <a:t> </a:t>
            </a:r>
            <a:r>
              <a:rPr lang="ko-KR" altLang="en-US" dirty="0"/>
              <a:t>충분한 사이즈 </a:t>
            </a:r>
            <a:r>
              <a:rPr lang="en-US" altLang="ko-KR" dirty="0"/>
              <a:t>400,000</a:t>
            </a:r>
            <a:r>
              <a:rPr lang="ko-KR" altLang="en-US" dirty="0"/>
              <a:t>을 측정하였음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AAEC8-C8DA-4621-A9B1-E740B971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D0BD3-9D42-4D37-B3D9-04A0D88C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2E626D-0097-4C7C-97C5-05AD505CD955}"/>
              </a:ext>
            </a:extLst>
          </p:cNvPr>
          <p:cNvSpPr/>
          <p:nvPr/>
        </p:nvSpPr>
        <p:spPr>
          <a:xfrm>
            <a:off x="2921098" y="3161372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77A0DB-E020-4693-9AC9-BCBC62A453F7}"/>
              </a:ext>
            </a:extLst>
          </p:cNvPr>
          <p:cNvSpPr/>
          <p:nvPr/>
        </p:nvSpPr>
        <p:spPr>
          <a:xfrm>
            <a:off x="3341535" y="3466282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AF385D-940F-4890-9812-9B07FFEF8982}"/>
              </a:ext>
            </a:extLst>
          </p:cNvPr>
          <p:cNvSpPr/>
          <p:nvPr/>
        </p:nvSpPr>
        <p:spPr>
          <a:xfrm>
            <a:off x="6768225" y="3466282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0F6CA4-6885-4D12-B945-8AF9CBD72EF8}"/>
              </a:ext>
            </a:extLst>
          </p:cNvPr>
          <p:cNvSpPr/>
          <p:nvPr/>
        </p:nvSpPr>
        <p:spPr>
          <a:xfrm>
            <a:off x="3341535" y="422801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B6E9FA-269C-4FB0-8791-D5C1A4A5EDF7}"/>
              </a:ext>
            </a:extLst>
          </p:cNvPr>
          <p:cNvSpPr/>
          <p:nvPr/>
        </p:nvSpPr>
        <p:spPr>
          <a:xfrm>
            <a:off x="6611209" y="422801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9ABAC2-B62B-460F-B543-60E797BF44A3}"/>
              </a:ext>
            </a:extLst>
          </p:cNvPr>
          <p:cNvSpPr/>
          <p:nvPr/>
        </p:nvSpPr>
        <p:spPr>
          <a:xfrm>
            <a:off x="3341535" y="4986031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4553AE-ADF7-4D9D-BBFC-311C8BA888BE}"/>
              </a:ext>
            </a:extLst>
          </p:cNvPr>
          <p:cNvSpPr/>
          <p:nvPr/>
        </p:nvSpPr>
        <p:spPr>
          <a:xfrm>
            <a:off x="6906772" y="4986031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2C69CD-4343-4D4C-90B4-A991E6D444AC}"/>
              </a:ext>
            </a:extLst>
          </p:cNvPr>
          <p:cNvSpPr/>
          <p:nvPr/>
        </p:nvSpPr>
        <p:spPr>
          <a:xfrm>
            <a:off x="3341535" y="5994873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BC690E6-8BDD-4674-B736-96A71B4D4B2A}"/>
              </a:ext>
            </a:extLst>
          </p:cNvPr>
          <p:cNvSpPr/>
          <p:nvPr/>
        </p:nvSpPr>
        <p:spPr>
          <a:xfrm>
            <a:off x="7202336" y="5994873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989DDF-BD3D-4174-829E-973E4584676E}"/>
              </a:ext>
            </a:extLst>
          </p:cNvPr>
          <p:cNvSpPr txBox="1"/>
          <p:nvPr/>
        </p:nvSpPr>
        <p:spPr>
          <a:xfrm>
            <a:off x="3169001" y="390723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B3ECA-3606-406E-B8F1-CE2A278F8B1A}"/>
              </a:ext>
            </a:extLst>
          </p:cNvPr>
          <p:cNvSpPr txBox="1"/>
          <p:nvPr/>
        </p:nvSpPr>
        <p:spPr>
          <a:xfrm>
            <a:off x="2836308" y="2714714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BBFCCA-8087-47B6-A092-9D7BA3362046}"/>
              </a:ext>
            </a:extLst>
          </p:cNvPr>
          <p:cNvSpPr/>
          <p:nvPr/>
        </p:nvSpPr>
        <p:spPr>
          <a:xfrm>
            <a:off x="5608139" y="554017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125FEE-D3B7-4155-B2AC-01731961BD63}"/>
              </a:ext>
            </a:extLst>
          </p:cNvPr>
          <p:cNvSpPr/>
          <p:nvPr/>
        </p:nvSpPr>
        <p:spPr>
          <a:xfrm>
            <a:off x="5608139" y="576752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AE8EB4-4DBD-4BF8-B331-F0D1474AEB57}"/>
              </a:ext>
            </a:extLst>
          </p:cNvPr>
          <p:cNvSpPr txBox="1"/>
          <p:nvPr/>
        </p:nvSpPr>
        <p:spPr>
          <a:xfrm>
            <a:off x="7272528" y="394513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499363-DEB5-493E-8F39-77BFA55A8E65}"/>
              </a:ext>
            </a:extLst>
          </p:cNvPr>
          <p:cNvSpPr txBox="1"/>
          <p:nvPr/>
        </p:nvSpPr>
        <p:spPr>
          <a:xfrm>
            <a:off x="3169001" y="313890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13291F-49EA-4CBD-AF17-5557EAD9C818}"/>
              </a:ext>
            </a:extLst>
          </p:cNvPr>
          <p:cNvSpPr txBox="1"/>
          <p:nvPr/>
        </p:nvSpPr>
        <p:spPr>
          <a:xfrm>
            <a:off x="3169001" y="467858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076ACF-7B68-469A-B332-401D97E078A3}"/>
              </a:ext>
            </a:extLst>
          </p:cNvPr>
          <p:cNvSpPr txBox="1"/>
          <p:nvPr/>
        </p:nvSpPr>
        <p:spPr>
          <a:xfrm>
            <a:off x="3169001" y="570014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0FA918-714F-4238-89DB-DDF68932B5FD}"/>
              </a:ext>
            </a:extLst>
          </p:cNvPr>
          <p:cNvSpPr txBox="1"/>
          <p:nvPr/>
        </p:nvSpPr>
        <p:spPr>
          <a:xfrm>
            <a:off x="6840639" y="5701511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4433CA-7025-412C-AD61-894662C20F0C}"/>
              </a:ext>
            </a:extLst>
          </p:cNvPr>
          <p:cNvSpPr txBox="1"/>
          <p:nvPr/>
        </p:nvSpPr>
        <p:spPr>
          <a:xfrm>
            <a:off x="7184784" y="470315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7EC9-B089-490F-8F11-6531E6A51017}"/>
              </a:ext>
            </a:extLst>
          </p:cNvPr>
          <p:cNvSpPr txBox="1"/>
          <p:nvPr/>
        </p:nvSpPr>
        <p:spPr>
          <a:xfrm>
            <a:off x="7272528" y="316137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0616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032C-E9A0-41ED-8F76-85A19F5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912F6-82E0-41CB-B1A9-3FF7B883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에서와 같이 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DFE20-8B0B-4A78-A249-729097F7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C1DA1-EA24-4680-B100-F7791CC6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2A8DEF-8C99-49A3-9BBA-ABC0BA051E3F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873581-C2D8-41F8-B85D-7E7445CE67D0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1997DF-A203-4210-936F-548B049167F0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825345-507D-4CD6-A4C4-F6576587538F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B7644E-FFC3-419D-B008-99CC30A143E4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49B4FE-1DD6-4E78-948D-B2641F05DFA1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58848E-D849-4D85-9FD5-DF5AEECD1E14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10977D-499D-4FFC-9BC4-01A718BFDB36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34662E-6F44-47FB-A062-DE43A4D404EA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3A1056-AD8E-46C8-8637-249D36CA4179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D81E0-93D4-4A21-A91E-9CC42AABA71F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5A992F1-A4F2-41BE-9ED2-16AF5DF78851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D7E47F6-0431-43DD-B560-7B8517BA490E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98E7C8E-4063-423F-986F-F26A0AC03262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FF48FD45-D228-4585-986B-49A8CF6CF2F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075A6-1010-422D-9792-BD2F7A3F19E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7A4515-CEDA-49AE-B751-6260944AEF1D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4DBA34-A197-4318-9C27-5EF9057DA448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BA844C-9E11-48E5-9ABC-C9FD6EE669B7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EDF33F-C4E9-409B-89AD-5A93EAA31C94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8449A8-DD4E-4B78-A70E-616F2E06BA45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9B9810-3898-4B49-83C6-09E1BE25ED44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9E7BAD1-DDE9-462D-BA2E-E63579CDAB17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F87E95-8CB6-40C6-B952-D5AE539FE1C2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8E3097-00A1-409D-9F6B-2739FF19287E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84E27E-DD7E-4EF8-879F-31D129F7B51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468F28-C20A-4CE6-ABCF-BADABCFECEDB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B03C978-090C-434D-B1E6-7258982A5A85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A371C1-9B0F-47BD-9531-68F2B811AB0F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9563AC-01A4-41AE-A416-BC1E5C3D02C1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9EA0-F42D-4EE8-AD02-5119C1C3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8D51F-6D4E-4C8D-B13E-1506F92E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6B9C8-F9CC-438C-B8ED-4D50AB7B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7473E-EC7B-480A-9662-86C345B15003}"/>
              </a:ext>
            </a:extLst>
          </p:cNvPr>
          <p:cNvSpPr/>
          <p:nvPr/>
        </p:nvSpPr>
        <p:spPr>
          <a:xfrm>
            <a:off x="6255233" y="2038763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A4CA5-8A03-480E-A655-FBFB166519E1}"/>
              </a:ext>
            </a:extLst>
          </p:cNvPr>
          <p:cNvSpPr/>
          <p:nvPr/>
        </p:nvSpPr>
        <p:spPr>
          <a:xfrm>
            <a:off x="6675670" y="2343673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A5BE4-4565-470A-916C-AC4136FD5742}"/>
              </a:ext>
            </a:extLst>
          </p:cNvPr>
          <p:cNvSpPr/>
          <p:nvPr/>
        </p:nvSpPr>
        <p:spPr>
          <a:xfrm>
            <a:off x="10102360" y="2343673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7B8D52-FF34-44CD-AAAB-678801CBC8FF}"/>
              </a:ext>
            </a:extLst>
          </p:cNvPr>
          <p:cNvSpPr/>
          <p:nvPr/>
        </p:nvSpPr>
        <p:spPr>
          <a:xfrm>
            <a:off x="6675670" y="3105405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829D35-5A6D-41DA-AC87-45CA8CBBB53F}"/>
              </a:ext>
            </a:extLst>
          </p:cNvPr>
          <p:cNvSpPr/>
          <p:nvPr/>
        </p:nvSpPr>
        <p:spPr>
          <a:xfrm>
            <a:off x="9945344" y="3105405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1875DB-C4CB-457F-A7F9-743B3E75187B}"/>
              </a:ext>
            </a:extLst>
          </p:cNvPr>
          <p:cNvSpPr/>
          <p:nvPr/>
        </p:nvSpPr>
        <p:spPr>
          <a:xfrm>
            <a:off x="6675670" y="3863422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C1FA2-0994-4871-BA3F-638EE0B20D42}"/>
              </a:ext>
            </a:extLst>
          </p:cNvPr>
          <p:cNvSpPr/>
          <p:nvPr/>
        </p:nvSpPr>
        <p:spPr>
          <a:xfrm>
            <a:off x="10240907" y="3863422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CD03D3-BB2F-4C6D-B1F9-56C1AB0518DE}"/>
              </a:ext>
            </a:extLst>
          </p:cNvPr>
          <p:cNvSpPr/>
          <p:nvPr/>
        </p:nvSpPr>
        <p:spPr>
          <a:xfrm>
            <a:off x="6675670" y="4872264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CCA358-BBF5-4F6C-83EA-00232724BE2F}"/>
              </a:ext>
            </a:extLst>
          </p:cNvPr>
          <p:cNvSpPr/>
          <p:nvPr/>
        </p:nvSpPr>
        <p:spPr>
          <a:xfrm>
            <a:off x="10536471" y="4872264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6777E-DF76-4DD2-B879-F70A33DD3375}"/>
              </a:ext>
            </a:extLst>
          </p:cNvPr>
          <p:cNvSpPr txBox="1"/>
          <p:nvPr/>
        </p:nvSpPr>
        <p:spPr>
          <a:xfrm>
            <a:off x="6503136" y="2784630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11E41-3B95-4ADA-A5D0-E9D8CA9D0EA6}"/>
              </a:ext>
            </a:extLst>
          </p:cNvPr>
          <p:cNvSpPr txBox="1"/>
          <p:nvPr/>
        </p:nvSpPr>
        <p:spPr>
          <a:xfrm>
            <a:off x="6170443" y="1592105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1B2E04-C45D-458A-8C14-C864635F062A}"/>
              </a:ext>
            </a:extLst>
          </p:cNvPr>
          <p:cNvSpPr/>
          <p:nvPr/>
        </p:nvSpPr>
        <p:spPr>
          <a:xfrm>
            <a:off x="8942274" y="441756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3555CD-7F96-4905-8E06-E96838D4A601}"/>
              </a:ext>
            </a:extLst>
          </p:cNvPr>
          <p:cNvSpPr/>
          <p:nvPr/>
        </p:nvSpPr>
        <p:spPr>
          <a:xfrm>
            <a:off x="8942274" y="464491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DB041-3FFC-4412-9044-5C7D38535E96}"/>
              </a:ext>
            </a:extLst>
          </p:cNvPr>
          <p:cNvSpPr txBox="1"/>
          <p:nvPr/>
        </p:nvSpPr>
        <p:spPr>
          <a:xfrm>
            <a:off x="10606663" y="282252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2C22-D1F3-467C-83AC-7DAF33729B00}"/>
              </a:ext>
            </a:extLst>
          </p:cNvPr>
          <p:cNvSpPr txBox="1"/>
          <p:nvPr/>
        </p:nvSpPr>
        <p:spPr>
          <a:xfrm>
            <a:off x="6503136" y="2016295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F1AD1-6E93-4917-BBE7-2DC9B8A31DEE}"/>
              </a:ext>
            </a:extLst>
          </p:cNvPr>
          <p:cNvSpPr txBox="1"/>
          <p:nvPr/>
        </p:nvSpPr>
        <p:spPr>
          <a:xfrm>
            <a:off x="6503136" y="3555978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08D83-B9A3-4076-9855-AA73A22FB32C}"/>
              </a:ext>
            </a:extLst>
          </p:cNvPr>
          <p:cNvSpPr txBox="1"/>
          <p:nvPr/>
        </p:nvSpPr>
        <p:spPr>
          <a:xfrm>
            <a:off x="6503136" y="457753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DAC8F-57FF-45FA-A3B5-E4945076673F}"/>
              </a:ext>
            </a:extLst>
          </p:cNvPr>
          <p:cNvSpPr txBox="1"/>
          <p:nvPr/>
        </p:nvSpPr>
        <p:spPr>
          <a:xfrm>
            <a:off x="10174774" y="457890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8C415-7801-4721-8281-77447DFDCA87}"/>
              </a:ext>
            </a:extLst>
          </p:cNvPr>
          <p:cNvSpPr txBox="1"/>
          <p:nvPr/>
        </p:nvSpPr>
        <p:spPr>
          <a:xfrm>
            <a:off x="10518919" y="358054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7A5DC-4DEC-41CE-A8F8-133BB29E0AFC}"/>
              </a:ext>
            </a:extLst>
          </p:cNvPr>
          <p:cNvSpPr txBox="1"/>
          <p:nvPr/>
        </p:nvSpPr>
        <p:spPr>
          <a:xfrm>
            <a:off x="10606663" y="203876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E75761-1966-4D6C-931D-DEEC38F0AAD7}"/>
              </a:ext>
            </a:extLst>
          </p:cNvPr>
          <p:cNvSpPr/>
          <p:nvPr/>
        </p:nvSpPr>
        <p:spPr>
          <a:xfrm>
            <a:off x="502583" y="454513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35C84-E356-4908-9B4F-8F88B80B41B0}"/>
              </a:ext>
            </a:extLst>
          </p:cNvPr>
          <p:cNvSpPr/>
          <p:nvPr/>
        </p:nvSpPr>
        <p:spPr>
          <a:xfrm>
            <a:off x="3772257" y="454513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16554-FFB5-41A0-8157-52857E1A96F6}"/>
              </a:ext>
            </a:extLst>
          </p:cNvPr>
          <p:cNvSpPr txBox="1"/>
          <p:nvPr/>
        </p:nvSpPr>
        <p:spPr>
          <a:xfrm>
            <a:off x="330049" y="422435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CD8D5-4967-47F3-B96A-82C9D3C723CF}"/>
              </a:ext>
            </a:extLst>
          </p:cNvPr>
          <p:cNvSpPr txBox="1"/>
          <p:nvPr/>
        </p:nvSpPr>
        <p:spPr>
          <a:xfrm>
            <a:off x="4408087" y="422731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428190-BDB4-4BEB-950C-58844AD3EB4C}"/>
              </a:ext>
            </a:extLst>
          </p:cNvPr>
          <p:cNvSpPr txBox="1"/>
          <p:nvPr/>
        </p:nvSpPr>
        <p:spPr>
          <a:xfrm>
            <a:off x="182274" y="1855464"/>
            <a:ext cx="447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US" altLang="ko-KR" sz="2000" dirty="0" err="1"/>
              <a:t>RandomAccessFile.seek</a:t>
            </a:r>
            <a:r>
              <a:rPr lang="en-US" altLang="ko-KR" sz="2000" dirty="0"/>
              <a:t>(n*400000)</a:t>
            </a:r>
            <a:endParaRPr lang="ko-KR" altLang="en-US" sz="20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EA1479-CCBE-4917-81E2-4E18A2491314}"/>
              </a:ext>
            </a:extLst>
          </p:cNvPr>
          <p:cNvSpPr/>
          <p:nvPr/>
        </p:nvSpPr>
        <p:spPr>
          <a:xfrm rot="572853">
            <a:off x="3977425" y="2527537"/>
            <a:ext cx="2021863" cy="4504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포인터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420ACE-2708-4263-BFD7-5C14F09CC552}"/>
              </a:ext>
            </a:extLst>
          </p:cNvPr>
          <p:cNvSpPr txBox="1"/>
          <p:nvPr/>
        </p:nvSpPr>
        <p:spPr>
          <a:xfrm>
            <a:off x="216130" y="3151167"/>
            <a:ext cx="561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en-US" altLang="ko-KR" sz="2000" dirty="0" err="1"/>
              <a:t>RandomAccessFile.read</a:t>
            </a:r>
            <a:r>
              <a:rPr lang="en-US" altLang="ko-KR" sz="2000" dirty="0"/>
              <a:t>(byte[400000])</a:t>
            </a:r>
            <a:endParaRPr lang="ko-KR" altLang="en-US" sz="2000" dirty="0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CC7311A3-A286-4C5B-8611-F2CC938FC0B8}"/>
              </a:ext>
            </a:extLst>
          </p:cNvPr>
          <p:cNvSpPr/>
          <p:nvPr/>
        </p:nvSpPr>
        <p:spPr>
          <a:xfrm rot="20865273">
            <a:off x="4115390" y="3704178"/>
            <a:ext cx="1938530" cy="40011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읽기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E402E-9E7A-4E1F-943A-107F1E210615}"/>
              </a:ext>
            </a:extLst>
          </p:cNvPr>
          <p:cNvSpPr txBox="1"/>
          <p:nvPr/>
        </p:nvSpPr>
        <p:spPr>
          <a:xfrm>
            <a:off x="216130" y="5133632"/>
            <a:ext cx="587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altLang="ko-KR" sz="2000" dirty="0"/>
              <a:t>Data = String(byte[400000].trim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1F9E63-1F50-445D-AFFE-C27A5689EB43}"/>
              </a:ext>
            </a:extLst>
          </p:cNvPr>
          <p:cNvSpPr/>
          <p:nvPr/>
        </p:nvSpPr>
        <p:spPr>
          <a:xfrm>
            <a:off x="502583" y="5690159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11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</a:t>
            </a:r>
            <a:r>
              <a:rPr lang="ko-KR" altLang="en-US" dirty="0" err="1"/>
              <a:t>셔플</a:t>
            </a:r>
            <a:r>
              <a:rPr lang="ko-KR" altLang="en-US" dirty="0"/>
              <a:t> 사용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입출력에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1</a:t>
            </a:r>
            <a:r>
              <a:rPr lang="ko-KR" altLang="en-US" dirty="0"/>
              <a:t>분 </a:t>
            </a:r>
            <a:r>
              <a:rPr lang="en-US" altLang="ko-KR" dirty="0"/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 err="1"/>
              <a:t>셔플</a:t>
            </a:r>
            <a:r>
              <a:rPr lang="ko-KR" altLang="en-US" dirty="0"/>
              <a:t> 포함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가량 소요</a:t>
            </a:r>
            <a:r>
              <a:rPr lang="en-US" altLang="ko-KR" dirty="0"/>
              <a:t>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소스코드 레벨에서의 최선의 개선이라고 판단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3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3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74EC-8C19-47FF-B40C-783E623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38F3-CF16-41D7-B485-C8347D38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램 디스크</a:t>
            </a:r>
            <a:r>
              <a:rPr lang="en-US" altLang="ko-KR" b="1" dirty="0"/>
              <a:t>(RAM Disk), </a:t>
            </a:r>
            <a:r>
              <a:rPr lang="ko-KR" altLang="en-US" b="1" dirty="0"/>
              <a:t>램 드라이브</a:t>
            </a:r>
            <a:r>
              <a:rPr lang="en-US" altLang="ko-KR" b="1" dirty="0"/>
              <a:t>(RAM Drive)</a:t>
            </a:r>
            <a:r>
              <a:rPr lang="ko-KR" altLang="en-US" dirty="0"/>
              <a:t>는 디스크가 아닌 램</a:t>
            </a:r>
            <a:r>
              <a:rPr lang="en-US" altLang="ko-KR" dirty="0"/>
              <a:t>(DRAM, </a:t>
            </a:r>
            <a:r>
              <a:rPr lang="ko-KR" altLang="en-US" dirty="0"/>
              <a:t>플래시 등</a:t>
            </a:r>
            <a:r>
              <a:rPr lang="en-US" altLang="ko-KR" dirty="0"/>
              <a:t>)</a:t>
            </a:r>
            <a:r>
              <a:rPr lang="ko-KR" altLang="en-US" dirty="0"/>
              <a:t>을 이용하여 디스크 드라이브를 구현하는 방식으로 하드웨어 방식과 소프트웨어 방식이 존재</a:t>
            </a:r>
            <a:endParaRPr lang="en-US" altLang="ko-KR" dirty="0"/>
          </a:p>
          <a:p>
            <a:pPr lvl="1"/>
            <a:r>
              <a:rPr lang="ko-KR" altLang="en-US" dirty="0"/>
              <a:t>하드웨어 방식</a:t>
            </a:r>
            <a:r>
              <a:rPr lang="en-US" altLang="ko-KR" dirty="0"/>
              <a:t>: </a:t>
            </a:r>
            <a:r>
              <a:rPr lang="ko-KR" altLang="en-US" dirty="0"/>
              <a:t>휘발성의 </a:t>
            </a:r>
            <a:r>
              <a:rPr lang="ko-KR" altLang="en-US" dirty="0" err="1"/>
              <a:t>솔리스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r>
              <a:rPr lang="ko-KR" altLang="en-US" dirty="0"/>
              <a:t> 드라이브</a:t>
            </a:r>
            <a:endParaRPr lang="en-US" altLang="ko-KR" dirty="0"/>
          </a:p>
          <a:p>
            <a:pPr lvl="1"/>
            <a:r>
              <a:rPr lang="ko-KR" altLang="en-US" dirty="0"/>
              <a:t>소프트웨어 방식</a:t>
            </a:r>
            <a:r>
              <a:rPr lang="en-US" altLang="ko-KR" dirty="0"/>
              <a:t>: </a:t>
            </a:r>
            <a:r>
              <a:rPr lang="ko-KR" altLang="en-US" dirty="0"/>
              <a:t>램을 보조기억 장치로 활용하는 소프트웨어를 줄인 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기존의 기계적 방식의 디스크 드라이브에 비해 접근시간이 매우 짧음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61277-8E65-440E-BFA6-68894380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11864-86DF-4988-B493-D5E8F17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7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61AD9-0E57-475B-996C-E2CF5E1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9E60-BE8C-4A7A-A243-C4214692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r>
              <a:rPr lang="ko-KR" altLang="en-US" dirty="0"/>
              <a:t>는 메모리를 기반으로 사용하기 때문에 </a:t>
            </a:r>
            <a:r>
              <a:rPr lang="en-US" altLang="ko-KR" dirty="0"/>
              <a:t>SSD </a:t>
            </a:r>
            <a:r>
              <a:rPr lang="ko-KR" altLang="en-US" dirty="0"/>
              <a:t>또는 </a:t>
            </a:r>
            <a:r>
              <a:rPr lang="en-US" altLang="ko-KR" dirty="0"/>
              <a:t>HDD</a:t>
            </a:r>
            <a:r>
              <a:rPr lang="ko-KR" altLang="en-US" dirty="0"/>
              <a:t>와 비교해서 상대적으로 빠름</a:t>
            </a:r>
            <a:endParaRPr lang="en-US" altLang="ko-KR" dirty="0"/>
          </a:p>
          <a:p>
            <a:r>
              <a:rPr lang="en-US" altLang="ko-KR" dirty="0"/>
              <a:t>RAM</a:t>
            </a:r>
            <a:r>
              <a:rPr lang="ko-KR" altLang="en-US" dirty="0"/>
              <a:t>은 휘발성 메모리이기 때문에 이를 기반으로 한 </a:t>
            </a:r>
            <a:r>
              <a:rPr lang="en-US" altLang="ko-KR" dirty="0"/>
              <a:t>RAM Disk</a:t>
            </a:r>
            <a:r>
              <a:rPr lang="ko-KR" altLang="en-US" dirty="0"/>
              <a:t>또한 전원이 꺼지면 모든 데이터가 삭제됨</a:t>
            </a:r>
            <a:endParaRPr lang="en-US" altLang="ko-KR" dirty="0"/>
          </a:p>
          <a:p>
            <a:pPr lvl="1"/>
            <a:r>
              <a:rPr lang="ko-KR" altLang="en-US" dirty="0"/>
              <a:t>이러한 문제에도 속도 측면에서 보조 기억장치와 크게 차이 나기 때문에 성능이 중요한 환경에서 사용됨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E5CE-5BC9-48E4-B37D-31306C9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04EE2-C3B6-4F89-BE82-CE49665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9A21-F27A-496C-9E36-47FD9CB6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93421-7FA8-4B35-87F0-BBA77C7F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리눅스를 기반으로 램 디스크를 구성하는 유형은 두가지로 나뉨</a:t>
            </a:r>
            <a:endParaRPr lang="en-US" altLang="ko-KR" dirty="0"/>
          </a:p>
          <a:p>
            <a:pPr lvl="1"/>
            <a:r>
              <a:rPr lang="en-US" altLang="ko-KR" dirty="0" err="1"/>
              <a:t>ramfs</a:t>
            </a:r>
            <a:r>
              <a:rPr lang="en-US" altLang="ko-KR" dirty="0"/>
              <a:t> – </a:t>
            </a:r>
            <a:r>
              <a:rPr lang="ko-KR" altLang="en-US" dirty="0"/>
              <a:t>오래된 파일시스템 유형</a:t>
            </a:r>
            <a:r>
              <a:rPr lang="en-US" altLang="ko-KR" dirty="0"/>
              <a:t>, </a:t>
            </a:r>
            <a:r>
              <a:rPr lang="ko-KR" altLang="en-US" dirty="0"/>
              <a:t>사이즈를 지정하여 할당하기 어려움</a:t>
            </a:r>
            <a:r>
              <a:rPr lang="en-US" altLang="ko-KR" dirty="0"/>
              <a:t>(</a:t>
            </a:r>
            <a:r>
              <a:rPr lang="ko-KR" altLang="en-US" dirty="0"/>
              <a:t>최대 용량 초과하면 다운</a:t>
            </a:r>
            <a:r>
              <a:rPr lang="en-US" altLang="ko-KR" dirty="0"/>
              <a:t>)</a:t>
            </a:r>
          </a:p>
          <a:p>
            <a:pPr marL="311400" lvl="1" indent="0">
              <a:buNone/>
            </a:pPr>
            <a:r>
              <a:rPr lang="en-US" altLang="ko-KR" dirty="0"/>
              <a:t>	      </a:t>
            </a:r>
            <a:r>
              <a:rPr lang="ko-KR" altLang="en-US" dirty="0" err="1"/>
              <a:t>최근들어</a:t>
            </a:r>
            <a:r>
              <a:rPr lang="ko-KR" altLang="en-US" dirty="0"/>
              <a:t> 대부분 </a:t>
            </a:r>
            <a:r>
              <a:rPr lang="en-US" altLang="ko-KR" dirty="0" err="1"/>
              <a:t>tmpfs</a:t>
            </a:r>
            <a:r>
              <a:rPr lang="ko-KR" altLang="en-US" dirty="0"/>
              <a:t>로 대체되어지고 있음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X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(Temp File Storage) - </a:t>
            </a:r>
            <a:r>
              <a:rPr lang="en-US" altLang="ko-KR" dirty="0" err="1"/>
              <a:t>ramfs</a:t>
            </a:r>
            <a:r>
              <a:rPr lang="ko-KR" altLang="en-US" dirty="0"/>
              <a:t>와 달리 </a:t>
            </a:r>
            <a:r>
              <a:rPr lang="en-US" altLang="ko-KR" dirty="0"/>
              <a:t>RAM Disk</a:t>
            </a:r>
            <a:r>
              <a:rPr lang="ko-KR" altLang="en-US" dirty="0"/>
              <a:t>를 마운트 할 때에 디스크 크기를 지정할 수 있음</a:t>
            </a:r>
            <a:r>
              <a:rPr lang="en-US" altLang="ko-KR" dirty="0"/>
              <a:t>. </a:t>
            </a:r>
            <a:r>
              <a:rPr lang="ko-KR" altLang="en-US" dirty="0"/>
              <a:t>지정된 크기를 초과하게 되면 </a:t>
            </a:r>
            <a:r>
              <a:rPr lang="en-US" altLang="ko-KR" dirty="0"/>
              <a:t>‘disk full’</a:t>
            </a:r>
            <a:r>
              <a:rPr lang="ko-KR" altLang="en-US" dirty="0"/>
              <a:t>에러를 발생시킴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839A-42D4-44CA-8625-CE00B408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0DF6F-B87C-4797-998A-CD08C1A8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5B4493-7DB0-4A1F-9C7D-98FA37999E12}"/>
              </a:ext>
            </a:extLst>
          </p:cNvPr>
          <p:cNvGrpSpPr/>
          <p:nvPr/>
        </p:nvGrpSpPr>
        <p:grpSpPr>
          <a:xfrm>
            <a:off x="9220200" y="4583602"/>
            <a:ext cx="2550160" cy="1594580"/>
            <a:chOff x="1981200" y="2750575"/>
            <a:chExt cx="2550160" cy="15945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C7FE153-31B3-4184-9E2E-567A7393DD66}"/>
                </a:ext>
              </a:extLst>
            </p:cNvPr>
            <p:cNvSpPr/>
            <p:nvPr/>
          </p:nvSpPr>
          <p:spPr>
            <a:xfrm>
              <a:off x="1981200" y="2936240"/>
              <a:ext cx="2550160" cy="12496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</a:rPr>
                <a:t>RAM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9ACEEDD-4FB8-4425-8654-9C4534298AF4}"/>
                </a:ext>
              </a:extLst>
            </p:cNvPr>
            <p:cNvSpPr/>
            <p:nvPr/>
          </p:nvSpPr>
          <p:spPr>
            <a:xfrm>
              <a:off x="222504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6FCD719-65FE-4BC7-B8F5-A8A3AC6D9023}"/>
                </a:ext>
              </a:extLst>
            </p:cNvPr>
            <p:cNvSpPr/>
            <p:nvPr/>
          </p:nvSpPr>
          <p:spPr>
            <a:xfrm>
              <a:off x="246888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F6A6EE-FBFA-4C8A-84DA-04E5479C808A}"/>
                </a:ext>
              </a:extLst>
            </p:cNvPr>
            <p:cNvSpPr/>
            <p:nvPr/>
          </p:nvSpPr>
          <p:spPr>
            <a:xfrm>
              <a:off x="271272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6275CC6-F7CC-432B-B5E7-B0B942141716}"/>
                </a:ext>
              </a:extLst>
            </p:cNvPr>
            <p:cNvSpPr/>
            <p:nvPr/>
          </p:nvSpPr>
          <p:spPr>
            <a:xfrm>
              <a:off x="295656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7C9066-2B66-4163-9113-568AA075BC71}"/>
                </a:ext>
              </a:extLst>
            </p:cNvPr>
            <p:cNvSpPr/>
            <p:nvPr/>
          </p:nvSpPr>
          <p:spPr>
            <a:xfrm>
              <a:off x="320040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C9513E1-970F-4AEA-8446-10617464C7D9}"/>
                </a:ext>
              </a:extLst>
            </p:cNvPr>
            <p:cNvSpPr/>
            <p:nvPr/>
          </p:nvSpPr>
          <p:spPr>
            <a:xfrm>
              <a:off x="3444240" y="2750576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639865-DB35-454F-9410-02274ED51C56}"/>
                </a:ext>
              </a:extLst>
            </p:cNvPr>
            <p:cNvSpPr/>
            <p:nvPr/>
          </p:nvSpPr>
          <p:spPr>
            <a:xfrm>
              <a:off x="36830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29B4793-06C5-4620-9A33-E80DF69BABAF}"/>
                </a:ext>
              </a:extLst>
            </p:cNvPr>
            <p:cNvSpPr/>
            <p:nvPr/>
          </p:nvSpPr>
          <p:spPr>
            <a:xfrm>
              <a:off x="392176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B8D87F5-B271-41FD-9ADD-78EDC0FCA244}"/>
                </a:ext>
              </a:extLst>
            </p:cNvPr>
            <p:cNvSpPr/>
            <p:nvPr/>
          </p:nvSpPr>
          <p:spPr>
            <a:xfrm>
              <a:off x="41656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221F4AC-ADAC-42AD-BE05-97FA9B3010E2}"/>
                </a:ext>
              </a:extLst>
            </p:cNvPr>
            <p:cNvSpPr/>
            <p:nvPr/>
          </p:nvSpPr>
          <p:spPr>
            <a:xfrm>
              <a:off x="222504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AC3DA9C-0194-488B-9C2D-1FF03B02DED8}"/>
                </a:ext>
              </a:extLst>
            </p:cNvPr>
            <p:cNvSpPr/>
            <p:nvPr/>
          </p:nvSpPr>
          <p:spPr>
            <a:xfrm>
              <a:off x="246888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11757FD-BAE2-4407-9055-39B820D2A712}"/>
                </a:ext>
              </a:extLst>
            </p:cNvPr>
            <p:cNvSpPr/>
            <p:nvPr/>
          </p:nvSpPr>
          <p:spPr>
            <a:xfrm>
              <a:off x="271272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6959AC-AA25-4300-8B7D-3F7169437A88}"/>
                </a:ext>
              </a:extLst>
            </p:cNvPr>
            <p:cNvSpPr/>
            <p:nvPr/>
          </p:nvSpPr>
          <p:spPr>
            <a:xfrm>
              <a:off x="295656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4575DBD-4559-4E05-8352-AEC228EFB6A3}"/>
                </a:ext>
              </a:extLst>
            </p:cNvPr>
            <p:cNvSpPr/>
            <p:nvPr/>
          </p:nvSpPr>
          <p:spPr>
            <a:xfrm>
              <a:off x="320040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9ED4B0-3B75-44B7-911D-31AE7F529F69}"/>
                </a:ext>
              </a:extLst>
            </p:cNvPr>
            <p:cNvSpPr/>
            <p:nvPr/>
          </p:nvSpPr>
          <p:spPr>
            <a:xfrm>
              <a:off x="3444240" y="3996931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81DEA40-F204-4768-B31B-EEB4A724F36A}"/>
                </a:ext>
              </a:extLst>
            </p:cNvPr>
            <p:cNvSpPr/>
            <p:nvPr/>
          </p:nvSpPr>
          <p:spPr>
            <a:xfrm>
              <a:off x="36830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E8FEE18-E2DD-4A42-BA49-90D7B5A12F3F}"/>
                </a:ext>
              </a:extLst>
            </p:cNvPr>
            <p:cNvSpPr/>
            <p:nvPr/>
          </p:nvSpPr>
          <p:spPr>
            <a:xfrm>
              <a:off x="392176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D611B44-64AB-40D2-99BD-A50EF5DE6DB2}"/>
                </a:ext>
              </a:extLst>
            </p:cNvPr>
            <p:cNvSpPr/>
            <p:nvPr/>
          </p:nvSpPr>
          <p:spPr>
            <a:xfrm>
              <a:off x="41656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86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RAM Disk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RAM Disk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RAM Disk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삭제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RAM Disk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C78B5D6-4E53-408D-901E-42837C7D6F09}"/>
              </a:ext>
            </a:extLst>
          </p:cNvPr>
          <p:cNvSpPr/>
          <p:nvPr/>
        </p:nvSpPr>
        <p:spPr>
          <a:xfrm>
            <a:off x="6868160" y="2280240"/>
            <a:ext cx="386082" cy="36090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D79DD27E-61AD-46C7-9086-9180681A0857}"/>
              </a:ext>
            </a:extLst>
          </p:cNvPr>
          <p:cNvSpPr/>
          <p:nvPr/>
        </p:nvSpPr>
        <p:spPr>
          <a:xfrm>
            <a:off x="4775199" y="2280240"/>
            <a:ext cx="457201" cy="36090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F6E5C-7964-427F-9CE5-CDF72624BF1A}"/>
              </a:ext>
            </a:extLst>
          </p:cNvPr>
          <p:cNvSpPr txBox="1"/>
          <p:nvPr/>
        </p:nvSpPr>
        <p:spPr>
          <a:xfrm>
            <a:off x="5394959" y="3761592"/>
            <a:ext cx="12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</a:t>
            </a:r>
            <a:endParaRPr lang="en-US" altLang="ko-KR" dirty="0"/>
          </a:p>
          <a:p>
            <a:pPr algn="ctr"/>
            <a:r>
              <a:rPr lang="en-US" altLang="ko-KR" dirty="0"/>
              <a:t>RAM </a:t>
            </a:r>
            <a:r>
              <a:rPr lang="ko-KR" altLang="en-US" dirty="0"/>
              <a:t>용량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01F0306-4A2F-43B0-B055-61F4D8F10837}"/>
              </a:ext>
            </a:extLst>
          </p:cNvPr>
          <p:cNvSpPr/>
          <p:nvPr/>
        </p:nvSpPr>
        <p:spPr>
          <a:xfrm>
            <a:off x="10063476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78BEDF9E-3B56-4F82-9447-0D81CADF1AAE}"/>
              </a:ext>
            </a:extLst>
          </p:cNvPr>
          <p:cNvSpPr/>
          <p:nvPr/>
        </p:nvSpPr>
        <p:spPr>
          <a:xfrm rot="10800000">
            <a:off x="1645920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B1A36-5B77-48C6-AC07-983C152374A1}"/>
              </a:ext>
            </a:extLst>
          </p:cNvPr>
          <p:cNvSpPr txBox="1"/>
          <p:nvPr/>
        </p:nvSpPr>
        <p:spPr>
          <a:xfrm>
            <a:off x="132080" y="454899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E68B8-8E26-49AC-AFFA-92DDFE4CCADE}"/>
              </a:ext>
            </a:extLst>
          </p:cNvPr>
          <p:cNvSpPr txBox="1"/>
          <p:nvPr/>
        </p:nvSpPr>
        <p:spPr>
          <a:xfrm>
            <a:off x="10546082" y="457947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006B-8182-4842-B740-1B855D1A78E0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32245-F15A-40E1-B34F-4F31A65F77A7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778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8F61-529A-470D-ADA2-A4466F068F18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96B11-5759-45B9-AEE3-4EEE5F191DA6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1FB30C-B966-49A1-9E8C-34222142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5900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639E3-DA6A-446E-8A29-684574EF225F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5F0C3-664D-4347-A801-DE0C74847721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4B076DB-C178-4B54-919A-F789402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74D48B-B8FE-413F-AF9E-73A8782BFDEA}"/>
              </a:ext>
            </a:extLst>
          </p:cNvPr>
          <p:cNvCxnSpPr>
            <a:cxnSpLocks/>
          </p:cNvCxnSpPr>
          <p:nvPr/>
        </p:nvCxnSpPr>
        <p:spPr>
          <a:xfrm flipV="1">
            <a:off x="1634130" y="352297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3DA05F-37BC-442D-BA7B-30AE2CEE24BC}"/>
              </a:ext>
            </a:extLst>
          </p:cNvPr>
          <p:cNvSpPr txBox="1"/>
          <p:nvPr/>
        </p:nvSpPr>
        <p:spPr>
          <a:xfrm>
            <a:off x="586019" y="365944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FE622-0129-48C9-BDB4-2B79C0C97555}"/>
              </a:ext>
            </a:extLst>
          </p:cNvPr>
          <p:cNvCxnSpPr>
            <a:cxnSpLocks/>
          </p:cNvCxnSpPr>
          <p:nvPr/>
        </p:nvCxnSpPr>
        <p:spPr>
          <a:xfrm flipH="1" flipV="1">
            <a:off x="10096405" y="4338414"/>
            <a:ext cx="293010" cy="341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146075-FA47-4A3F-BF18-8744F3316A4A}"/>
              </a:ext>
            </a:extLst>
          </p:cNvPr>
          <p:cNvSpPr txBox="1"/>
          <p:nvPr/>
        </p:nvSpPr>
        <p:spPr>
          <a:xfrm>
            <a:off x="9926320" y="4679487"/>
            <a:ext cx="225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Mount 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r>
              <a:rPr lang="ko-KR" altLang="en-US" dirty="0">
                <a:solidFill>
                  <a:srgbClr val="FF0000"/>
                </a:solidFill>
              </a:rPr>
              <a:t> 설정한 용량 초과 허용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2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268976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C8867-DD48-41DF-A04D-4249A2E1D183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AFED0-73BC-4EEE-884B-9123ED44EB7A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DCF351-07BF-4D9E-AB7F-8AE064D1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15663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3268975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7F12A-118C-4BFE-95F1-BB4FFB4CB3D5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E3E30-03E6-468D-9A71-14F58D253D19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498BC-B9E2-4AC5-97DE-EE3D1977CFD6}"/>
              </a:ext>
            </a:extLst>
          </p:cNvPr>
          <p:cNvCxnSpPr>
            <a:cxnSpLocks/>
          </p:cNvCxnSpPr>
          <p:nvPr/>
        </p:nvCxnSpPr>
        <p:spPr>
          <a:xfrm flipV="1">
            <a:off x="1634130" y="2809338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CDA5D-DEA2-4F8F-932A-515BBAB9CBF9}"/>
              </a:ext>
            </a:extLst>
          </p:cNvPr>
          <p:cNvSpPr txBox="1"/>
          <p:nvPr/>
        </p:nvSpPr>
        <p:spPr>
          <a:xfrm>
            <a:off x="586019" y="2945809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F73AF3F-AB17-44F9-99EB-A5599493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4314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2672081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35033-79D4-4B7D-BBFF-020C3916073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A01A8-B70A-449D-9532-B6B9183A8730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6659921-6F94-46BF-BDBF-E13CF62F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6146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B32FF-4CD9-425F-9152-839F86AF59CE}"/>
              </a:ext>
            </a:extLst>
          </p:cNvPr>
          <p:cNvSpPr/>
          <p:nvPr/>
        </p:nvSpPr>
        <p:spPr>
          <a:xfrm flipV="1">
            <a:off x="2265680" y="2672080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2A169-8A8F-45FC-B628-273CE0599DB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6F0FB-3DDB-4920-AA1C-FD55D79C4DFB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45E3C5-BEA3-4146-A544-317978C1531A}"/>
              </a:ext>
            </a:extLst>
          </p:cNvPr>
          <p:cNvCxnSpPr>
            <a:cxnSpLocks/>
          </p:cNvCxnSpPr>
          <p:nvPr/>
        </p:nvCxnSpPr>
        <p:spPr>
          <a:xfrm flipV="1">
            <a:off x="1664610" y="242310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CAE8C-6CCF-4526-8DA1-9642DD166B01}"/>
              </a:ext>
            </a:extLst>
          </p:cNvPr>
          <p:cNvSpPr txBox="1"/>
          <p:nvPr/>
        </p:nvSpPr>
        <p:spPr>
          <a:xfrm>
            <a:off x="616499" y="255957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08B096B-907B-4E25-8F56-2BBA30A7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6477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RAM </a:t>
            </a:r>
            <a:r>
              <a:rPr lang="ko-KR" altLang="en-US" dirty="0"/>
              <a:t>용량보다 초과 할 경우 시스템 중단</a:t>
            </a:r>
          </a:p>
        </p:txBody>
      </p:sp>
    </p:spTree>
    <p:extLst>
      <p:ext uri="{BB962C8B-B14F-4D97-AF65-F5344CB8AC3E}">
        <p14:creationId xmlns:p14="http://schemas.microsoft.com/office/powerpoint/2010/main" val="207003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 err="1"/>
              <a:t>tmpfs</a:t>
            </a:r>
            <a:r>
              <a:rPr lang="ko-KR" altLang="en-US" dirty="0"/>
              <a:t>는 작업이 용량이 넘지 않도록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31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CE97-6537-418C-941C-C0E5B5C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E9EF-75DA-4F13-8207-15DB85F3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Stream.skip</a:t>
            </a:r>
            <a:r>
              <a:rPr lang="en-US" altLang="ko-KR" dirty="0"/>
              <a:t>( )</a:t>
            </a:r>
            <a:r>
              <a:rPr lang="ko-KR" altLang="en-US" dirty="0"/>
              <a:t>에서 발생한 파일 읽기 지연 문제 해결</a:t>
            </a:r>
            <a:endParaRPr lang="en-US" altLang="ko-KR" dirty="0"/>
          </a:p>
          <a:p>
            <a:r>
              <a:rPr lang="en-US" altLang="ko-KR" dirty="0" err="1"/>
              <a:t>readLine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메소드를 통해 중복 없이 </a:t>
            </a:r>
            <a:r>
              <a:rPr lang="ko-KR" altLang="en-US" dirty="0" err="1"/>
              <a:t>한줄씩</a:t>
            </a:r>
            <a:r>
              <a:rPr lang="ko-KR" altLang="en-US" dirty="0"/>
              <a:t> 파일을 읽어 해결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2A2-09D5-4B46-B443-B7CE996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0128-3919-43FD-A65F-A87F7D5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E0E9C-EAC4-4BBD-BC19-C6C4BC08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6" y="2922649"/>
            <a:ext cx="5687486" cy="319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74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045E-1D12-4E9C-AF1F-49D49D9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431C-3736-49B9-A4CE-811CF1B2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가용 램 용량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57928-DCF7-4D45-867C-90041EB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BC8AA-5016-488D-A885-7D3BCF4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738C5-3200-4A79-81FB-0CA2E591AE84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free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3A7A0-4750-4D8F-8E61-25C3C88B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4" y="3627119"/>
            <a:ext cx="11284692" cy="2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지점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AE4F7F-42C0-4A86-88F7-F64E50BE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39662"/>
            <a:ext cx="10962640" cy="6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0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[TYPE]: </a:t>
            </a:r>
            <a:r>
              <a:rPr lang="ko-KR" altLang="en-US" dirty="0"/>
              <a:t>어떠한 유형을 사용할지 선택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[SIZE]: </a:t>
            </a:r>
            <a:r>
              <a:rPr lang="ko-KR" altLang="en-US" dirty="0"/>
              <a:t>파일 시스템의 크기</a:t>
            </a:r>
            <a:endParaRPr lang="en-US" altLang="ko-KR" dirty="0"/>
          </a:p>
          <a:p>
            <a:pPr lvl="1"/>
            <a:r>
              <a:rPr lang="en-US" altLang="ko-KR" dirty="0"/>
              <a:t>[FSTYPE]: RAM</a:t>
            </a:r>
            <a:r>
              <a:rPr lang="ko-KR" altLang="en-US" dirty="0"/>
              <a:t> </a:t>
            </a:r>
            <a:r>
              <a:rPr lang="en-US" altLang="ko-KR" dirty="0"/>
              <a:t>Disk</a:t>
            </a:r>
            <a:r>
              <a:rPr lang="ko-KR" altLang="en-US" dirty="0"/>
              <a:t>를 사용할 유형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ko-KR" altLang="en-US" dirty="0"/>
              <a:t> 또는 </a:t>
            </a:r>
            <a:r>
              <a:rPr lang="en-US" altLang="ko-KR" dirty="0"/>
              <a:t>ext4)</a:t>
            </a:r>
          </a:p>
          <a:p>
            <a:pPr lvl="1"/>
            <a:r>
              <a:rPr lang="en-US" altLang="ko-KR" dirty="0"/>
              <a:t>[MOUNTPOINT]: </a:t>
            </a:r>
            <a:r>
              <a:rPr lang="ko-KR" altLang="en-US" dirty="0"/>
              <a:t>마운트 할 위치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[TYPE] –o size=[SIZE][FSTYPE][MOUNTPOINT]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1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생성했던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경로에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유형의 </a:t>
            </a:r>
            <a:r>
              <a:rPr lang="en-US" altLang="ko-KR" dirty="0"/>
              <a:t>1GB</a:t>
            </a:r>
            <a:r>
              <a:rPr lang="ko-KR" altLang="en-US" dirty="0"/>
              <a:t>용량의 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마운트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–o size=1G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18A040-11AC-4A2E-9681-2F712BE5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3" y="4381935"/>
            <a:ext cx="11465948" cy="3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nano 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58B6AD-6492-4D91-A51D-CC331437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5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defaults,size</a:t>
            </a:r>
            <a:r>
              <a:rPr lang="en-US" altLang="ko-KR" sz="2800" b="1" dirty="0">
                <a:solidFill>
                  <a:schemeClr val="tx1"/>
                </a:solidFill>
              </a:rPr>
              <a:t>=1G 0 0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FC7CAD-419D-4A4E-8C4F-1CB3E7CB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78352"/>
            <a:ext cx="8253968" cy="2970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89F84-1AA5-4987-8184-EE2C4265294A}"/>
              </a:ext>
            </a:extLst>
          </p:cNvPr>
          <p:cNvSpPr/>
          <p:nvPr/>
        </p:nvSpPr>
        <p:spPr>
          <a:xfrm>
            <a:off x="548864" y="5972559"/>
            <a:ext cx="4696376" cy="245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1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17BF2E-E900-4BA7-B408-4E70C89F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3156713"/>
            <a:ext cx="5464013" cy="33073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1D4CA-1FC5-4C3D-B093-406B891A83F6}"/>
              </a:ext>
            </a:extLst>
          </p:cNvPr>
          <p:cNvSpPr/>
          <p:nvPr/>
        </p:nvSpPr>
        <p:spPr>
          <a:xfrm>
            <a:off x="568960" y="6314201"/>
            <a:ext cx="3490574" cy="1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42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66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RAM</a:t>
            </a:r>
            <a:r>
              <a:rPr lang="ko-KR" altLang="en-US" dirty="0"/>
              <a:t> </a:t>
            </a:r>
            <a:r>
              <a:rPr lang="en-US" altLang="ko-KR" dirty="0"/>
              <a:t>Disk</a:t>
            </a:r>
            <a:r>
              <a:rPr lang="ko-KR" altLang="en-US" dirty="0"/>
              <a:t>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rm –rf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/*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1EB50-6EFC-4672-8505-9D4B1038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0" y="3738881"/>
            <a:ext cx="11210970" cy="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07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 err="1"/>
              <a:t>언마운트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umount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CB37B-E794-438D-89F3-F4ED10F0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59981"/>
            <a:ext cx="11206480" cy="2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2AA-D5EB-4B9F-8911-A6C22B0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791B-3468-447E-A20A-FFA94AA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단위로 학습을 진행할 때</a:t>
            </a:r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ko-KR" altLang="en-US" dirty="0"/>
              <a:t> 를 함수 외부에 선언해 파일을 한 번만 읽어 처리하도록 만들어 해결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58C2-E9E8-4538-8907-7E8B79F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35865-9021-4C66-BEB8-1F29A26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33F1-E4D3-4547-8FF6-23FF2C4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7" y="4679844"/>
            <a:ext cx="6096851" cy="1238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CB7786-5C54-4606-B038-F5912477103E}"/>
              </a:ext>
            </a:extLst>
          </p:cNvPr>
          <p:cNvSpPr/>
          <p:nvPr/>
        </p:nvSpPr>
        <p:spPr>
          <a:xfrm>
            <a:off x="3325091" y="5427185"/>
            <a:ext cx="3029245" cy="304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1901E-D20A-40E4-8620-E06B654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7" y="3201120"/>
            <a:ext cx="7792537" cy="1105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E45A6-1720-4335-A2B7-7BB768C69F6C}"/>
              </a:ext>
            </a:extLst>
          </p:cNvPr>
          <p:cNvSpPr/>
          <p:nvPr/>
        </p:nvSpPr>
        <p:spPr>
          <a:xfrm>
            <a:off x="452582" y="3201120"/>
            <a:ext cx="7444509" cy="22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ko-KR" altLang="en-US" dirty="0"/>
              <a:t>에 추가한 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nano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20BC8-194E-4644-94DB-FABF37EA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13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/>
              <a:t>마운트 지점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rmdir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0A8E78-0772-406D-A48D-35E6DA8E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639934"/>
            <a:ext cx="10627360" cy="3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3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8F3438-01AF-4264-A861-5415699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04666"/>
            <a:ext cx="523539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9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성능 테스트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15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0846-F33F-47EB-A482-42CDC949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BED72-6063-4249-B083-D5821411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FIO </a:t>
            </a:r>
            <a:r>
              <a:rPr lang="ko-KR" altLang="en-US" dirty="0"/>
              <a:t>벤치마크를 활용하여 성능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F5762-0616-4216-9518-B20B343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C5E7F-2FF3-4B17-AB03-804A55F4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00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E515-9B82-472E-B92A-056E07F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AB769-BDDD-4B17-A18B-62FDCD1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 샘플 </a:t>
            </a:r>
            <a:r>
              <a:rPr lang="en-US" altLang="ko-KR" dirty="0"/>
              <a:t>100</a:t>
            </a:r>
            <a:r>
              <a:rPr lang="ko-KR" altLang="en-US" dirty="0"/>
              <a:t>장을 학습</a:t>
            </a:r>
            <a:endParaRPr lang="en-US" altLang="ko-KR" dirty="0"/>
          </a:p>
          <a:p>
            <a:pPr lvl="1"/>
            <a:r>
              <a:rPr lang="en-US" altLang="ko-KR" dirty="0"/>
              <a:t>Skip()</a:t>
            </a:r>
            <a:r>
              <a:rPr lang="ko-KR" altLang="en-US" dirty="0"/>
              <a:t> 사용시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사용시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기존 예제 어플리케이션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 0.03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결과에 비해 속도는 향상되었음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셔플</a:t>
            </a:r>
            <a:r>
              <a:rPr lang="ko-KR" altLang="en-US" dirty="0">
                <a:solidFill>
                  <a:srgbClr val="C00000"/>
                </a:solidFill>
              </a:rPr>
              <a:t> 기능의 부재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D3A-79ED-4847-BD48-7070833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208E-251A-4379-B5D0-70F3FE6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- DB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8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A1B5-7539-40C8-BCE2-D8859E6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통한 샘플 저장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294D5-5457-4F02-8FC7-F754C91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샘플을 저장하는 대신 </a:t>
            </a:r>
            <a:r>
              <a:rPr lang="en-US" altLang="ko-KR" dirty="0"/>
              <a:t>SQLite</a:t>
            </a:r>
            <a:r>
              <a:rPr lang="ko-KR" altLang="en-US" dirty="0"/>
              <a:t>를 사용하여 샘플을 저장</a:t>
            </a:r>
            <a:endParaRPr lang="en-US" altLang="ko-KR" dirty="0"/>
          </a:p>
          <a:p>
            <a:r>
              <a:rPr lang="ko-KR" altLang="en-US" dirty="0"/>
              <a:t>안드로이드에서 지원하는 </a:t>
            </a:r>
            <a:r>
              <a:rPr lang="en-US" altLang="ko-KR" dirty="0"/>
              <a:t>Room </a:t>
            </a:r>
            <a:r>
              <a:rPr lang="ko-KR" altLang="en-US" dirty="0"/>
              <a:t>라이브러리를 통해 데이터베이스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AB742-6D5D-46E5-9FD0-FFE11B6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0E734-C551-45A3-8A4E-C64F623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BDEDB-037D-430F-ACFD-09A71BA5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1" y="3551197"/>
            <a:ext cx="6380453" cy="191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E5CAC-03E4-4CC2-B172-04A2996F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60" y="3533833"/>
            <a:ext cx="3140323" cy="191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438BC-13A1-4259-90FD-6A56AA8190AC}"/>
              </a:ext>
            </a:extLst>
          </p:cNvPr>
          <p:cNvSpPr/>
          <p:nvPr/>
        </p:nvSpPr>
        <p:spPr>
          <a:xfrm>
            <a:off x="550891" y="3686433"/>
            <a:ext cx="5206097" cy="28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4E1B7C-85C3-45F5-9FCB-30DEE79542C4}"/>
              </a:ext>
            </a:extLst>
          </p:cNvPr>
          <p:cNvSpPr/>
          <p:nvPr/>
        </p:nvSpPr>
        <p:spPr>
          <a:xfrm>
            <a:off x="7915960" y="3551198"/>
            <a:ext cx="683095" cy="24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7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5E41-6101-4D4D-A384-750D079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74337-6C04-4E9A-BCCF-3B4D2BC0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49E6-CF59-4621-B91D-D49C094B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CD67A-278A-4627-913D-2D552651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A78217-09EE-4B12-8D13-904FA97DA270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C0D9AC-7F03-471E-B157-039E74511513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12D54-A95F-4C6B-BDAA-E7030A47AEFE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88002C-9294-4A20-ABA0-3FEBEB8347E0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55F33-D588-419D-ADDE-1CA8FFF00156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649F45-9BA6-432A-9EEF-376D50E67C66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B9E1EE-960D-44A8-9782-55CA11E8D383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339A61-9F59-4322-B9F7-D246004F6D0D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46DAA6-92AC-40B4-B71D-24779BC94145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7F3593-809A-4FE6-A6FD-E6F748928107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C7C876-AD20-4B41-8F6F-41D3C18384A3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D34C68-9AB4-46BE-A7CC-73491E34806F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2E8A39-8524-4909-BCDB-E27591659E6A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942F21-F03C-42A9-8314-44EB5135E40A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0ED4807-9AA0-4537-A776-B2BA9D05D0A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0F4-EA5D-4DA2-B8BB-1D7B0CE1C0F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2B9B34-9273-45CB-9C01-D3E93C00F287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510906-CD4D-46C9-BDDA-E5B8B333F302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639F60-04AA-4B95-8876-6A9F9BD9C8EF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1F1C7D-A0A9-43B4-8211-4B023DD3AE5D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C4952C-1B37-4F7C-B64A-3D1DDB3343B4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C346AA-2653-4103-8047-80CD3480182D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685097-51F9-4937-AF1F-2F0CD2DE3D6F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E7BBF7-17E0-4FDC-92A6-581CA4479CB8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650CB2-4F59-4487-A165-59403F3EA331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9CB697-302F-443E-864F-5F7D588BC9B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A5BF0D-4372-473D-A98E-B82019F55D92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EE91672-6B41-41E0-AA21-579447055CA6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E8A9C25-924A-457E-A7E4-94AD5EFF4499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B99750-E6BF-43BD-986E-85F338C2993B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BAFEC-A3A7-48B7-B831-32C7D179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6DA85-90BE-4594-A810-ABE49A4A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 에서 샘플을 꺼내서 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F0D01-C68F-4427-B673-0168F1BA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9859C-3C70-4271-AE98-BE7FED4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8366E9-734A-4FA7-B6CF-D681DE50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2345717"/>
            <a:ext cx="4012163" cy="1309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857C61-F12E-4363-A845-63C2D201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4807170"/>
            <a:ext cx="9812119" cy="8668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FF0DC4-735F-4850-B7B7-CDE6F08C8973}"/>
              </a:ext>
            </a:extLst>
          </p:cNvPr>
          <p:cNvSpPr/>
          <p:nvPr/>
        </p:nvSpPr>
        <p:spPr>
          <a:xfrm>
            <a:off x="485193" y="3354915"/>
            <a:ext cx="2631232" cy="299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D185A1-1AEB-4A1D-B7A4-9CADFB416CDB}"/>
              </a:ext>
            </a:extLst>
          </p:cNvPr>
          <p:cNvSpPr/>
          <p:nvPr/>
        </p:nvSpPr>
        <p:spPr>
          <a:xfrm>
            <a:off x="5135418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F4ED3-93A8-4E32-8354-DBD0D5E8F576}"/>
              </a:ext>
            </a:extLst>
          </p:cNvPr>
          <p:cNvSpPr/>
          <p:nvPr/>
        </p:nvSpPr>
        <p:spPr>
          <a:xfrm>
            <a:off x="8321962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63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1394</Words>
  <Application>Microsoft Office PowerPoint</Application>
  <PresentationFormat>와이드스크린</PresentationFormat>
  <Paragraphs>380</Paragraphs>
  <Slides>45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Wingdings</vt:lpstr>
      <vt:lpstr>Office 테마</vt:lpstr>
      <vt:lpstr>On-Device Training</vt:lpstr>
      <vt:lpstr>Contents</vt:lpstr>
      <vt:lpstr>Skip 지연 문제 해결</vt:lpstr>
      <vt:lpstr>Skip 지연 문제 해결 </vt:lpstr>
      <vt:lpstr>변경 결과</vt:lpstr>
      <vt:lpstr>PowerPoint 프레젠테이션</vt:lpstr>
      <vt:lpstr>DB를 통한 샘플 저장 </vt:lpstr>
      <vt:lpstr>샘플 셔플링 적용</vt:lpstr>
      <vt:lpstr>샘플 셔플링 적용</vt:lpstr>
      <vt:lpstr>DB 사용 결과 </vt:lpstr>
      <vt:lpstr>PowerPoint 프레젠테이션</vt:lpstr>
      <vt:lpstr>파일 입출력 방식 변경 </vt:lpstr>
      <vt:lpstr>파일 입출력 방식 변경 </vt:lpstr>
      <vt:lpstr>파일 입출력 방식 변경 </vt:lpstr>
      <vt:lpstr>파일 입출력 셔플 사용 결과</vt:lpstr>
      <vt:lpstr>PowerPoint 프레젠테이션</vt:lpstr>
      <vt:lpstr>RAM Disk</vt:lpstr>
      <vt:lpstr>RAM Disk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PowerPoint 프레젠테이션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PowerPoint 프레젠테이션</vt:lpstr>
      <vt:lpstr>리눅스 RAM Disk 삭제</vt:lpstr>
      <vt:lpstr>리눅스 RAM Disk 삭제</vt:lpstr>
      <vt:lpstr>리눅스 RAM Disk 삭제</vt:lpstr>
      <vt:lpstr>리눅스 RAM Disk 삭제</vt:lpstr>
      <vt:lpstr>리눅스 RAM Disk 삭제</vt:lpstr>
      <vt:lpstr>PowerPoint 프레젠테이션</vt:lpstr>
      <vt:lpstr>tmpfs 성능 테스트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권철현</cp:lastModifiedBy>
  <cp:revision>25</cp:revision>
  <dcterms:created xsi:type="dcterms:W3CDTF">2022-01-05T04:06:30Z</dcterms:created>
  <dcterms:modified xsi:type="dcterms:W3CDTF">2022-02-15T10:54:02Z</dcterms:modified>
</cp:coreProperties>
</file>