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97" r:id="rId3"/>
    <p:sldId id="293" r:id="rId4"/>
    <p:sldId id="294" r:id="rId5"/>
    <p:sldId id="295" r:id="rId6"/>
    <p:sldId id="296" r:id="rId7"/>
    <p:sldId id="283" r:id="rId8"/>
    <p:sldId id="274" r:id="rId9"/>
    <p:sldId id="282" r:id="rId10"/>
    <p:sldId id="280" r:id="rId11"/>
    <p:sldId id="281" r:id="rId12"/>
    <p:sldId id="279" r:id="rId13"/>
    <p:sldId id="276" r:id="rId14"/>
    <p:sldId id="277" r:id="rId15"/>
    <p:sldId id="278" r:id="rId16"/>
    <p:sldId id="284" r:id="rId17"/>
    <p:sldId id="286" r:id="rId18"/>
    <p:sldId id="287" r:id="rId19"/>
    <p:sldId id="288" r:id="rId20"/>
    <p:sldId id="285" r:id="rId21"/>
    <p:sldId id="289" r:id="rId22"/>
    <p:sldId id="290" r:id="rId23"/>
    <p:sldId id="291" r:id="rId24"/>
    <p:sldId id="298" r:id="rId25"/>
    <p:sldId id="292" r:id="rId26"/>
    <p:sldId id="300" r:id="rId27"/>
    <p:sldId id="299" r:id="rId28"/>
    <p:sldId id="301" r:id="rId29"/>
    <p:sldId id="27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59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4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1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2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3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1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7F31-A740-40E7-9224-6E9FC1CE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</a:t>
            </a:r>
            <a:r>
              <a:rPr lang="ko-KR" altLang="en-US" dirty="0"/>
              <a:t>를 사용하여 현재 시간 측정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41F3C-770B-4872-927C-AE77D24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0805"/>
            <a:ext cx="3056712" cy="409155"/>
          </a:xfrm>
        </p:spPr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AF7AB-3EEF-4A5B-8602-A303431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F32B9-BFFF-45E5-921C-9FEC9107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5" y="2350008"/>
            <a:ext cx="8321400" cy="34018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914E5-4ABD-42F5-AEB4-2C8240CF9B5E}"/>
              </a:ext>
            </a:extLst>
          </p:cNvPr>
          <p:cNvSpPr/>
          <p:nvPr/>
        </p:nvSpPr>
        <p:spPr>
          <a:xfrm>
            <a:off x="808068" y="2728920"/>
            <a:ext cx="5746618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FD9FFA-404F-451A-8D93-006050D3657E}"/>
              </a:ext>
            </a:extLst>
          </p:cNvPr>
          <p:cNvSpPr/>
          <p:nvPr/>
        </p:nvSpPr>
        <p:spPr>
          <a:xfrm>
            <a:off x="740663" y="4722526"/>
            <a:ext cx="5868887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99E493AA-36DD-4727-9B3D-C69D66A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</p:spTree>
    <p:extLst>
      <p:ext uri="{BB962C8B-B14F-4D97-AF65-F5344CB8AC3E}">
        <p14:creationId xmlns:p14="http://schemas.microsoft.com/office/powerpoint/2010/main" val="342253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3898-BC9B-48B0-9489-A76E1682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F482-06CA-4241-A824-82B10F69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로는 </a:t>
            </a:r>
            <a:r>
              <a:rPr lang="en-US" altLang="ko-KR" dirty="0"/>
              <a:t>3</a:t>
            </a:r>
            <a:r>
              <a:rPr lang="ko-KR" altLang="en-US" dirty="0"/>
              <a:t>자리 까지만 측정 가능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0.0001</a:t>
            </a:r>
            <a:r>
              <a:rPr lang="ko-KR" altLang="en-US" dirty="0"/>
              <a:t>초 소요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A4FD-3F3F-4236-ACB1-DE513671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365F9-44DC-4ED0-8EFB-E8A9169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AB498-EB45-43AE-A79B-70F74D865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69275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61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E818-C261-4923-8453-2C6E50E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005B9-4443-46E5-A3B1-FFF92171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인한 오버헤드를 확인하기 위해 실험</a:t>
            </a:r>
            <a:endParaRPr lang="en-US" altLang="ko-KR" dirty="0"/>
          </a:p>
          <a:p>
            <a:pPr lvl="1"/>
            <a:r>
              <a:rPr lang="ko-KR" altLang="en-US" dirty="0"/>
              <a:t>훈련 샘플 추가에 필요한 데이터를 </a:t>
            </a:r>
            <a:r>
              <a:rPr lang="en-US" altLang="ko-KR" dirty="0"/>
              <a:t>txt</a:t>
            </a:r>
            <a:r>
              <a:rPr lang="ko-KR" altLang="en-US" dirty="0"/>
              <a:t>파일로 </a:t>
            </a:r>
            <a:r>
              <a:rPr lang="en-US" altLang="ko-KR" dirty="0"/>
              <a:t>write </a:t>
            </a:r>
            <a:r>
              <a:rPr lang="ko-KR" altLang="en-US" dirty="0"/>
              <a:t>하고 해당 파일을 다시 </a:t>
            </a:r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E3EC8-07AC-43CB-ACFF-72658D5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B6A33-8CD3-4EFE-BE62-EEEA3262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D41-9CA7-41E7-B7ED-B62D7DAE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1" y="2926201"/>
            <a:ext cx="6055449" cy="3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한 </a:t>
            </a:r>
            <a:r>
              <a:rPr lang="en-US" altLang="ko-KR" dirty="0"/>
              <a:t>String</a:t>
            </a:r>
            <a:r>
              <a:rPr lang="ko-KR" altLang="en-US" dirty="0"/>
              <a:t>의 파일을 </a:t>
            </a:r>
            <a:r>
              <a:rPr lang="en-US" altLang="ko-KR" dirty="0"/>
              <a:t>float</a:t>
            </a:r>
            <a:r>
              <a:rPr lang="ko-KR" altLang="en-US" dirty="0"/>
              <a:t>배열로 변환</a:t>
            </a:r>
            <a:endParaRPr lang="en-US" altLang="ko-KR" dirty="0"/>
          </a:p>
          <a:p>
            <a:r>
              <a:rPr lang="ko-KR" altLang="en-US" dirty="0"/>
              <a:t>변환 후 기존의 </a:t>
            </a:r>
            <a:r>
              <a:rPr lang="en-US" altLang="ko-KR" dirty="0" err="1"/>
              <a:t>ArrayList</a:t>
            </a:r>
            <a:r>
              <a:rPr lang="ko-KR" altLang="en-US" dirty="0"/>
              <a:t>에 샘플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BFB95-AE91-4510-8BD5-B5FD739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2989207"/>
            <a:ext cx="4917828" cy="32141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765BD7-4BD4-4A89-A35A-78C6E4619156}"/>
              </a:ext>
            </a:extLst>
          </p:cNvPr>
          <p:cNvSpPr/>
          <p:nvPr/>
        </p:nvSpPr>
        <p:spPr>
          <a:xfrm>
            <a:off x="612648" y="4901184"/>
            <a:ext cx="4325112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9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0.1767 </a:t>
            </a:r>
            <a:r>
              <a:rPr lang="ko-KR" altLang="en-US" dirty="0"/>
              <a:t>초 소요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CEB264-1068-41F4-AE2B-A5749A897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54923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7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하나의 훈련 샘플을 추가하는데 약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0.0001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파일 입출력 과정 후 하나의 샘플 추가에 약 </a:t>
            </a:r>
            <a:r>
              <a:rPr lang="en-US" altLang="ko-KR" dirty="0">
                <a:solidFill>
                  <a:srgbClr val="FF0000"/>
                </a:solidFill>
              </a:rPr>
              <a:t>0.1767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한 개의 샘플 당 약 </a:t>
            </a:r>
            <a:r>
              <a:rPr lang="en-US" altLang="ko-KR" dirty="0"/>
              <a:t>0.1766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  <a:r>
              <a:rPr lang="ko-KR" altLang="en-US" dirty="0"/>
              <a:t>추가 소요</a:t>
            </a:r>
            <a:endParaRPr lang="en-US" altLang="ko-KR" dirty="0"/>
          </a:p>
          <a:p>
            <a:r>
              <a:rPr lang="en-US" altLang="ko-KR" dirty="0"/>
              <a:t>60,000</a:t>
            </a:r>
            <a:r>
              <a:rPr lang="ko-KR" altLang="en-US" dirty="0"/>
              <a:t>장의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추가하고 학습할 때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10,596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  <a:r>
              <a:rPr lang="ko-KR" altLang="en-US" dirty="0"/>
              <a:t>추가로  소요 예상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8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경로 문제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오류 발생 및 해결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8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E0C3-4A47-452D-895A-FC7AE6EC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실행 불가한 버그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FB15-9884-470D-A3E0-4980D089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/>
              <a:t>1</a:t>
            </a:r>
            <a:r>
              <a:rPr lang="ko-KR" altLang="en-US" sz="2700" dirty="0"/>
              <a:t>월 </a:t>
            </a:r>
            <a:r>
              <a:rPr lang="en-US" altLang="ko-KR" sz="2700" dirty="0"/>
              <a:t>26</a:t>
            </a:r>
            <a:r>
              <a:rPr lang="ko-KR" altLang="en-US" sz="2700" dirty="0"/>
              <a:t>일</a:t>
            </a:r>
            <a:r>
              <a:rPr lang="en-US" altLang="ko-KR" sz="2700" dirty="0"/>
              <a:t> </a:t>
            </a:r>
            <a:r>
              <a:rPr lang="ko-KR" altLang="en-US" sz="2700" dirty="0"/>
              <a:t>약 </a:t>
            </a:r>
            <a:r>
              <a:rPr lang="en-US" altLang="ko-KR" sz="2700" dirty="0"/>
              <a:t>18</a:t>
            </a:r>
            <a:r>
              <a:rPr lang="ko-KR" altLang="en-US" sz="2700" dirty="0"/>
              <a:t>시 부터 </a:t>
            </a:r>
            <a:r>
              <a:rPr lang="en-US" altLang="ko-KR" sz="2700" dirty="0"/>
              <a:t>TF Lite </a:t>
            </a:r>
            <a:r>
              <a:rPr lang="ko-KR" altLang="en-US" sz="2700" dirty="0"/>
              <a:t>예제 어플리케이션 실행 불가능 버그 발생</a:t>
            </a:r>
            <a:endParaRPr lang="en-US" altLang="ko-KR" sz="2700" dirty="0"/>
          </a:p>
          <a:p>
            <a:r>
              <a:rPr lang="ko-KR" altLang="en-US" sz="2700" dirty="0"/>
              <a:t>에러 로그 출력 없이 어플리케이션 실행 시 바로 종료되는 버그 </a:t>
            </a:r>
            <a:endParaRPr lang="en-US" altLang="ko-KR" sz="2700" dirty="0"/>
          </a:p>
          <a:p>
            <a:r>
              <a:rPr lang="ko-KR" altLang="en-US" sz="2700" dirty="0"/>
              <a:t>직접 수정한 코드 이외에 </a:t>
            </a:r>
            <a:r>
              <a:rPr lang="en-US" altLang="ko-KR" sz="2700" dirty="0"/>
              <a:t>git </a:t>
            </a:r>
            <a:r>
              <a:rPr lang="ko-KR" altLang="en-US" sz="2700" dirty="0"/>
              <a:t>에서 </a:t>
            </a:r>
            <a:r>
              <a:rPr lang="en-US" altLang="ko-KR" sz="2700" dirty="0"/>
              <a:t>clone</a:t>
            </a:r>
            <a:r>
              <a:rPr lang="ko-KR" altLang="en-US" sz="2700" dirty="0"/>
              <a:t>한 예제 또한 </a:t>
            </a:r>
            <a:r>
              <a:rPr lang="ko-KR" altLang="en-US" sz="2700" dirty="0">
                <a:solidFill>
                  <a:srgbClr val="FF0000"/>
                </a:solidFill>
              </a:rPr>
              <a:t>실행 불가</a:t>
            </a:r>
            <a:endParaRPr lang="en-US" altLang="ko-KR" sz="2700" dirty="0">
              <a:solidFill>
                <a:srgbClr val="FF0000"/>
              </a:solidFill>
            </a:endParaRPr>
          </a:p>
          <a:p>
            <a:r>
              <a:rPr lang="ko-KR" altLang="en-US" sz="2700" dirty="0"/>
              <a:t>안드로이드 스튜디오나 </a:t>
            </a:r>
            <a:r>
              <a:rPr lang="en-US" altLang="ko-KR" sz="2700" dirty="0"/>
              <a:t>TF Lite </a:t>
            </a:r>
            <a:r>
              <a:rPr lang="ko-KR" altLang="en-US" sz="2700" dirty="0"/>
              <a:t>내부적인 업데이트로 인한 버그로 추정</a:t>
            </a:r>
            <a:endParaRPr lang="en-US" altLang="ko-KR" sz="2700" dirty="0"/>
          </a:p>
          <a:p>
            <a:endParaRPr lang="en-US" altLang="ko-KR" sz="2700" dirty="0"/>
          </a:p>
          <a:p>
            <a:endParaRPr lang="ko-KR" altLang="en-US" sz="27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93A7-195B-4A1E-8DDE-5403A648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77258-F3AD-4B67-A34C-8B462AB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1BF9-46B5-4163-B3FB-C4E58B97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FBA66-CD58-4C5D-888A-D2AF4367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스튜디오 재설치 및 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버전 변경</a:t>
            </a:r>
            <a:r>
              <a:rPr lang="en-US" altLang="ko-KR" dirty="0"/>
              <a:t>, </a:t>
            </a:r>
            <a:r>
              <a:rPr lang="ko-KR" altLang="en-US" dirty="0"/>
              <a:t>재설치</a:t>
            </a:r>
            <a:endParaRPr lang="en-US" altLang="ko-KR" dirty="0"/>
          </a:p>
          <a:p>
            <a:r>
              <a:rPr lang="ko-KR" altLang="en-US" dirty="0"/>
              <a:t>안드로이드 에뮬레이터 버전 변경</a:t>
            </a:r>
            <a:endParaRPr lang="en-US" altLang="ko-KR" dirty="0"/>
          </a:p>
          <a:p>
            <a:r>
              <a:rPr lang="ko-KR" altLang="en-US" dirty="0"/>
              <a:t>새 프로젝트 생성 후 소스코드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B4069-6464-4CB6-9781-8B0C1B13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D4C45-60DA-4311-820A-308CE8F5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D12E-0251-470B-91A7-2BD40005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6C88C-047B-4034-8FBA-60616FFA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일에 새 프로젝트 생성 후 소스코드 복사 방법으로 문제 해결</a:t>
            </a:r>
            <a:endParaRPr lang="en-US" altLang="ko-KR" dirty="0"/>
          </a:p>
          <a:p>
            <a:r>
              <a:rPr lang="ko-KR" altLang="en-US" dirty="0"/>
              <a:t>현재는 기존의 예제 또한 정상적으로 동작</a:t>
            </a:r>
            <a:endParaRPr lang="en-US" altLang="ko-KR" dirty="0"/>
          </a:p>
          <a:p>
            <a:pPr lvl="1"/>
            <a:r>
              <a:rPr lang="ko-KR" altLang="en-US" dirty="0"/>
              <a:t>따라서 내부적인 문제가 운이 좋게 </a:t>
            </a:r>
            <a:r>
              <a:rPr lang="en-US" altLang="ko-KR" dirty="0"/>
              <a:t>30</a:t>
            </a:r>
            <a:r>
              <a:rPr lang="ko-KR" altLang="en-US" dirty="0"/>
              <a:t>일에 해결된 것인지</a:t>
            </a:r>
            <a:r>
              <a:rPr lang="en-US" altLang="ko-KR" dirty="0"/>
              <a:t>, </a:t>
            </a:r>
            <a:r>
              <a:rPr lang="ko-KR" altLang="en-US" dirty="0"/>
              <a:t>새 프로젝트로 옮겨서 해결된 것인지 구분 불가능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8867-0C8F-456B-AF8A-255F9266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1464F-A2F3-4C03-B643-09C625A7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경로 문제 해결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경로 문제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 오버헤드 확인 실험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어플리케이션 개선 및 결과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4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5132602" y="31832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2528047" y="46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10301" y="4615640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</a:t>
            </a:r>
            <a:r>
              <a:rPr lang="en-US" altLang="ko-KR" sz="1200" dirty="0" err="1"/>
              <a:t>subList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7400005" y="4615639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F620E-BD9E-44F0-9793-2BB441DC685A}"/>
              </a:ext>
            </a:extLst>
          </p:cNvPr>
          <p:cNvSpPr txBox="1"/>
          <p:nvPr/>
        </p:nvSpPr>
        <p:spPr>
          <a:xfrm>
            <a:off x="6400801" y="1884311"/>
            <a:ext cx="482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ko-KR" altLang="en-US" dirty="0">
                <a:solidFill>
                  <a:srgbClr val="FF0000"/>
                </a:solidFill>
              </a:rPr>
              <a:t>에 데이터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크기가 커짐에 따라 메모리 부족 현상 발생 </a:t>
            </a:r>
          </a:p>
        </p:txBody>
      </p:sp>
    </p:spTree>
    <p:extLst>
      <p:ext uri="{BB962C8B-B14F-4D97-AF65-F5344CB8AC3E}">
        <p14:creationId xmlns:p14="http://schemas.microsoft.com/office/powerpoint/2010/main" val="240876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D466-74D6-4A3A-A289-B9AE116A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999B2-4311-492C-97FD-4162415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개선된 학습 과정 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AE2C3-E711-475D-9B93-38136C8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B112-FFD7-4660-9238-651D4620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C3DF61-84F1-4FE6-9913-6877CECD8820}"/>
              </a:ext>
            </a:extLst>
          </p:cNvPr>
          <p:cNvSpPr/>
          <p:nvPr/>
        </p:nvSpPr>
        <p:spPr>
          <a:xfrm>
            <a:off x="573741" y="271630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이미지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99B18-DC2B-4528-8A04-D03402ADE440}"/>
              </a:ext>
            </a:extLst>
          </p:cNvPr>
          <p:cNvSpPr/>
          <p:nvPr/>
        </p:nvSpPr>
        <p:spPr>
          <a:xfrm>
            <a:off x="3119718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6588B-C193-4E55-BDC5-D3A27B95E01F}"/>
              </a:ext>
            </a:extLst>
          </p:cNvPr>
          <p:cNvSpPr/>
          <p:nvPr/>
        </p:nvSpPr>
        <p:spPr>
          <a:xfrm>
            <a:off x="5665695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F71945-5359-4782-AC74-588A902FC768}"/>
              </a:ext>
            </a:extLst>
          </p:cNvPr>
          <p:cNvSpPr/>
          <p:nvPr/>
        </p:nvSpPr>
        <p:spPr>
          <a:xfrm>
            <a:off x="2613212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9E7DB5-0D38-40C0-A0EA-F75E58CB56D3}"/>
              </a:ext>
            </a:extLst>
          </p:cNvPr>
          <p:cNvSpPr/>
          <p:nvPr/>
        </p:nvSpPr>
        <p:spPr>
          <a:xfrm>
            <a:off x="5177119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CC361-D64B-4E98-A8C5-5C5DD178059A}"/>
              </a:ext>
            </a:extLst>
          </p:cNvPr>
          <p:cNvSpPr/>
          <p:nvPr/>
        </p:nvSpPr>
        <p:spPr>
          <a:xfrm>
            <a:off x="573741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A37EBD-83AD-47A5-A236-3FF15C2AC19D}"/>
              </a:ext>
            </a:extLst>
          </p:cNvPr>
          <p:cNvSpPr/>
          <p:nvPr/>
        </p:nvSpPr>
        <p:spPr>
          <a:xfrm>
            <a:off x="2649070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44B1FF1-0EE4-44FC-B8C7-A7A5585FCC0F}"/>
              </a:ext>
            </a:extLst>
          </p:cNvPr>
          <p:cNvSpPr/>
          <p:nvPr/>
        </p:nvSpPr>
        <p:spPr>
          <a:xfrm>
            <a:off x="3119718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D2B6-7FC2-46AF-9920-CC322131263B}"/>
              </a:ext>
            </a:extLst>
          </p:cNvPr>
          <p:cNvSpPr txBox="1"/>
          <p:nvPr/>
        </p:nvSpPr>
        <p:spPr>
          <a:xfrm>
            <a:off x="2097380" y="3183237"/>
            <a:ext cx="143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</a:t>
            </a:r>
            <a:r>
              <a:rPr lang="ko-KR" altLang="en-US" sz="1200" dirty="0"/>
              <a:t>로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0DAF3-5479-43AB-8815-2651130282EE}"/>
              </a:ext>
            </a:extLst>
          </p:cNvPr>
          <p:cNvSpPr txBox="1"/>
          <p:nvPr/>
        </p:nvSpPr>
        <p:spPr>
          <a:xfrm>
            <a:off x="4783017" y="3183237"/>
            <a:ext cx="126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</a:t>
            </a:r>
            <a:r>
              <a:rPr lang="ko-KR" altLang="en-US" sz="1200" dirty="0"/>
              <a:t>으로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3FAD-67A8-48BB-B337-02E35FA0D378}"/>
              </a:ext>
            </a:extLst>
          </p:cNvPr>
          <p:cNvSpPr txBox="1"/>
          <p:nvPr/>
        </p:nvSpPr>
        <p:spPr>
          <a:xfrm>
            <a:off x="1901845" y="457492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 읽기</a:t>
            </a:r>
            <a:r>
              <a:rPr lang="en-US" altLang="ko-KR" sz="1200" dirty="0"/>
              <a:t> (</a:t>
            </a:r>
            <a:r>
              <a:rPr lang="ko-KR" altLang="en-US" sz="1200" dirty="0"/>
              <a:t>필요 라인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0CBBDB-75AD-41CB-BE06-33EEA4A11ACA}"/>
              </a:ext>
            </a:extLst>
          </p:cNvPr>
          <p:cNvSpPr/>
          <p:nvPr/>
        </p:nvSpPr>
        <p:spPr>
          <a:xfrm>
            <a:off x="5665695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float[62720]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4F496C8-A736-4F11-8D83-7B5CC6AC2616}"/>
              </a:ext>
            </a:extLst>
          </p:cNvPr>
          <p:cNvSpPr/>
          <p:nvPr/>
        </p:nvSpPr>
        <p:spPr>
          <a:xfrm>
            <a:off x="5168154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217A6-5A9B-45A5-A53B-75CA9C183CBB}"/>
              </a:ext>
            </a:extLst>
          </p:cNvPr>
          <p:cNvSpPr txBox="1"/>
          <p:nvPr/>
        </p:nvSpPr>
        <p:spPr>
          <a:xfrm>
            <a:off x="4400731" y="4539687"/>
            <a:ext cx="202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split</a:t>
            </a:r>
            <a:r>
              <a:rPr lang="ko-KR" altLang="en-US" sz="1200" dirty="0"/>
              <a:t>으로 </a:t>
            </a:r>
            <a:r>
              <a:rPr lang="en-US" altLang="ko-KR" sz="1200" dirty="0"/>
              <a:t>float </a:t>
            </a:r>
            <a:r>
              <a:rPr lang="ko-KR" altLang="en-US" sz="1200" dirty="0"/>
              <a:t>배열로 변환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6DFB7E-569C-4D0D-B906-2D4DBAD30121}"/>
              </a:ext>
            </a:extLst>
          </p:cNvPr>
          <p:cNvSpPr/>
          <p:nvPr/>
        </p:nvSpPr>
        <p:spPr>
          <a:xfrm>
            <a:off x="8211672" y="4051743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C9BA664-F857-45B5-B0E6-417EDF6D91C1}"/>
              </a:ext>
            </a:extLst>
          </p:cNvPr>
          <p:cNvSpPr/>
          <p:nvPr/>
        </p:nvSpPr>
        <p:spPr>
          <a:xfrm>
            <a:off x="7714131" y="4203356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46D9D-E060-46EB-BE17-8ACE7FEAFC4A}"/>
              </a:ext>
            </a:extLst>
          </p:cNvPr>
          <p:cNvSpPr txBox="1"/>
          <p:nvPr/>
        </p:nvSpPr>
        <p:spPr>
          <a:xfrm>
            <a:off x="6699078" y="4544180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ArrayList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, </a:t>
            </a:r>
            <a:r>
              <a:rPr lang="ko-KR" altLang="en-US" sz="1200" dirty="0"/>
              <a:t>배치 사이즈 </a:t>
            </a:r>
            <a:r>
              <a:rPr lang="en-US" altLang="ko-KR" sz="1200" dirty="0"/>
              <a:t>n</a:t>
            </a:r>
            <a:r>
              <a:rPr lang="ko-KR" altLang="en-US" sz="1200" dirty="0"/>
              <a:t>만큼 반복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90AF9-1E7D-481A-B592-8219D8F544B5}"/>
              </a:ext>
            </a:extLst>
          </p:cNvPr>
          <p:cNvSpPr txBox="1"/>
          <p:nvPr/>
        </p:nvSpPr>
        <p:spPr>
          <a:xfrm>
            <a:off x="101455" y="6129362"/>
            <a:ext cx="471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배치 사이즈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샘플 수가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이하일 때는 샘플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이상이면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EC391E9-1BFA-4EAB-95E7-38470809BF7E}"/>
              </a:ext>
            </a:extLst>
          </p:cNvPr>
          <p:cNvSpPr/>
          <p:nvPr/>
        </p:nvSpPr>
        <p:spPr>
          <a:xfrm>
            <a:off x="8211672" y="2716305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sample.txt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91C179-852B-476F-9288-8EA6590352FD}"/>
              </a:ext>
            </a:extLst>
          </p:cNvPr>
          <p:cNvSpPr/>
          <p:nvPr/>
        </p:nvSpPr>
        <p:spPr>
          <a:xfrm>
            <a:off x="7714131" y="2859741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8495FF-6B92-427A-8297-1D13B77FD088}"/>
              </a:ext>
            </a:extLst>
          </p:cNvPr>
          <p:cNvSpPr txBox="1"/>
          <p:nvPr/>
        </p:nvSpPr>
        <p:spPr>
          <a:xfrm>
            <a:off x="7294952" y="3183237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txt </a:t>
            </a:r>
            <a:r>
              <a:rPr lang="ko-KR" altLang="en-US" sz="1200" dirty="0"/>
              <a:t>파일에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08C95C5-3B56-46AD-B6D3-920C61260EF8}"/>
              </a:ext>
            </a:extLst>
          </p:cNvPr>
          <p:cNvSpPr/>
          <p:nvPr/>
        </p:nvSpPr>
        <p:spPr>
          <a:xfrm>
            <a:off x="1091556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n)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87C6707-ABAD-4181-A472-13242214D0C2}"/>
              </a:ext>
            </a:extLst>
          </p:cNvPr>
          <p:cNvSpPr/>
          <p:nvPr/>
        </p:nvSpPr>
        <p:spPr>
          <a:xfrm>
            <a:off x="3137646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228C676-0C67-4B91-B485-B6E4B2D84CDD}"/>
              </a:ext>
            </a:extLst>
          </p:cNvPr>
          <p:cNvSpPr/>
          <p:nvPr/>
        </p:nvSpPr>
        <p:spPr>
          <a:xfrm>
            <a:off x="596362" y="5161859"/>
            <a:ext cx="403411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DD50DC-EC50-4E04-85FA-7AF3E2E30B67}"/>
              </a:ext>
            </a:extLst>
          </p:cNvPr>
          <p:cNvSpPr/>
          <p:nvPr/>
        </p:nvSpPr>
        <p:spPr>
          <a:xfrm>
            <a:off x="3632841" y="5010246"/>
            <a:ext cx="1954306" cy="419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 </a:t>
            </a:r>
            <a:r>
              <a:rPr lang="ko-KR" altLang="en-US" dirty="0"/>
              <a:t>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608886-F75D-4103-B996-07D972A9E4DD}"/>
              </a:ext>
            </a:extLst>
          </p:cNvPr>
          <p:cNvSpPr txBox="1"/>
          <p:nvPr/>
        </p:nvSpPr>
        <p:spPr>
          <a:xfrm>
            <a:off x="573741" y="55436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셔플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2789EA-EE02-4658-A301-61A94F7CD65B}"/>
              </a:ext>
            </a:extLst>
          </p:cNvPr>
          <p:cNvSpPr txBox="1"/>
          <p:nvPr/>
        </p:nvSpPr>
        <p:spPr>
          <a:xfrm>
            <a:off x="2514598" y="5542427"/>
            <a:ext cx="148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Interpreter </a:t>
            </a:r>
            <a:r>
              <a:rPr lang="ko-KR" altLang="en-US" sz="1200" dirty="0"/>
              <a:t>로 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184578-AA05-4C27-9615-54A108239F9D}"/>
              </a:ext>
            </a:extLst>
          </p:cNvPr>
          <p:cNvSpPr txBox="1"/>
          <p:nvPr/>
        </p:nvSpPr>
        <p:spPr>
          <a:xfrm>
            <a:off x="6964522" y="1840323"/>
            <a:ext cx="51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메모리가 아니라 파일 입출력으로 데이터 저장 </a:t>
            </a:r>
          </a:p>
        </p:txBody>
      </p:sp>
    </p:spTree>
    <p:extLst>
      <p:ext uri="{BB962C8B-B14F-4D97-AF65-F5344CB8AC3E}">
        <p14:creationId xmlns:p14="http://schemas.microsoft.com/office/powerpoint/2010/main" val="356945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35CE0-A8C2-4852-8BB8-E74A6B0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데이터 개수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D43FD-66BA-4DF9-8CED-6DE80150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총 </a:t>
            </a:r>
            <a:r>
              <a:rPr lang="en-US" altLang="ko-KR" dirty="0"/>
              <a:t>40,000</a:t>
            </a:r>
            <a:r>
              <a:rPr lang="ko-KR" altLang="en-US" dirty="0"/>
              <a:t>개 추가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소요</a:t>
            </a:r>
            <a:endParaRPr lang="en-US" altLang="ko-KR" dirty="0"/>
          </a:p>
          <a:p>
            <a:pPr lvl="1"/>
            <a:r>
              <a:rPr lang="ko-KR" altLang="en-US" dirty="0"/>
              <a:t>기존 어플리케이션의 경우 데이터 </a:t>
            </a:r>
            <a:r>
              <a:rPr lang="en-US" altLang="ko-KR" dirty="0"/>
              <a:t>2,000</a:t>
            </a:r>
            <a:r>
              <a:rPr lang="ko-KR" altLang="en-US" dirty="0"/>
              <a:t>개 </a:t>
            </a:r>
            <a:r>
              <a:rPr lang="en-US" altLang="ko-KR" dirty="0"/>
              <a:t>4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40,000</a:t>
            </a:r>
            <a:r>
              <a:rPr lang="ko-KR" altLang="en-US" dirty="0"/>
              <a:t>개의 데이터를 추가할 때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 소요될 것이라 추측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E76A-8449-4BEE-BAEE-0C17E04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A4749-492D-4041-B2B8-8145955C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F50742-910D-495A-B7E0-D0B1EDED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44" y="590677"/>
            <a:ext cx="2992829" cy="5676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950EC1-B187-4ABA-BDF9-DCC35DA7B8F8}"/>
              </a:ext>
            </a:extLst>
          </p:cNvPr>
          <p:cNvSpPr/>
          <p:nvPr/>
        </p:nvSpPr>
        <p:spPr>
          <a:xfrm>
            <a:off x="9051044" y="5505077"/>
            <a:ext cx="2992829" cy="762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43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0027C-29E8-4235-94F9-4E8F816B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속도 지연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4E99C-F413-482B-8E49-EB10EFFA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추가 후 학습이 비정상적으로 오래 걸리는 현상 발생</a:t>
            </a:r>
            <a:endParaRPr lang="en-US" altLang="ko-KR" dirty="0"/>
          </a:p>
          <a:p>
            <a:r>
              <a:rPr lang="ko-KR" altLang="en-US" dirty="0"/>
              <a:t>각 클래스별 </a:t>
            </a:r>
            <a:r>
              <a:rPr lang="en-US" altLang="ko-KR" dirty="0"/>
              <a:t>100</a:t>
            </a:r>
            <a:r>
              <a:rPr lang="ko-KR" altLang="en-US" dirty="0"/>
              <a:t>개의 데이터를 추가하여 학습함</a:t>
            </a:r>
            <a:endParaRPr lang="en-US" altLang="ko-KR" dirty="0"/>
          </a:p>
          <a:p>
            <a:pPr lvl="1"/>
            <a:r>
              <a:rPr lang="ko-KR" altLang="en-US" dirty="0"/>
              <a:t>기존 방식은 약 </a:t>
            </a:r>
            <a:r>
              <a:rPr lang="en-US" altLang="ko-KR" dirty="0"/>
              <a:t>0.3</a:t>
            </a:r>
            <a:r>
              <a:rPr lang="ko-KR" altLang="en-US" dirty="0"/>
              <a:t>초 소요</a:t>
            </a:r>
            <a:endParaRPr lang="en-US" altLang="ko-KR" dirty="0"/>
          </a:p>
          <a:p>
            <a:pPr lvl="1"/>
            <a:r>
              <a:rPr lang="ko-KR" altLang="en-US" dirty="0"/>
              <a:t>변경된 방식은 약 </a:t>
            </a:r>
            <a:r>
              <a:rPr lang="en-US" altLang="ko-KR" dirty="0"/>
              <a:t>7</a:t>
            </a:r>
            <a:r>
              <a:rPr lang="ko-KR" altLang="en-US" dirty="0"/>
              <a:t>분 소요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E94AF-053C-40B1-A4F4-45C7D8B1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461069-54B5-4ABD-BE14-9B84B968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2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0027C-29E8-4235-94F9-4E8F816B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속도 지연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4E99C-F413-482B-8E49-EB10EFFA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분석 결과</a:t>
            </a:r>
            <a:r>
              <a:rPr lang="en-US" altLang="ko-KR" dirty="0"/>
              <a:t>, </a:t>
            </a:r>
            <a:r>
              <a:rPr lang="ko-KR" altLang="en-US" dirty="0"/>
              <a:t>파일에서 특정 라인을 읽어오는 과정에서 지연 발생</a:t>
            </a:r>
            <a:endParaRPr lang="en-US" altLang="ko-KR" dirty="0"/>
          </a:p>
          <a:p>
            <a:pPr lvl="1"/>
            <a:r>
              <a:rPr lang="ko-KR" altLang="en-US" dirty="0"/>
              <a:t>학습 처음과 마지막의 읽기 속도가 다름</a:t>
            </a:r>
            <a:endParaRPr lang="en-US" altLang="ko-KR" dirty="0"/>
          </a:p>
          <a:p>
            <a:pPr lvl="1"/>
            <a:r>
              <a:rPr lang="ko-KR" altLang="en-US" dirty="0"/>
              <a:t>데이터를 읽는 속도가 시간이 지날수록 점점 느려진다</a:t>
            </a:r>
            <a:endParaRPr lang="en-US" altLang="ko-KR" dirty="0"/>
          </a:p>
          <a:p>
            <a:pPr lvl="1"/>
            <a:r>
              <a:rPr lang="ko-KR" altLang="en-US" dirty="0"/>
              <a:t>파일의 크기가 더 클 때 더 느림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E94AF-053C-40B1-A4F4-45C7D8B1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461069-54B5-4ABD-BE14-9B84B968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04B7E6-A660-4772-8A73-1C4A46342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7199"/>
          <a:stretch/>
        </p:blipFill>
        <p:spPr>
          <a:xfrm>
            <a:off x="549639" y="4457623"/>
            <a:ext cx="3439005" cy="12761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BCF406-6081-441F-BB2B-407208DCDD76}"/>
              </a:ext>
            </a:extLst>
          </p:cNvPr>
          <p:cNvSpPr/>
          <p:nvPr/>
        </p:nvSpPr>
        <p:spPr>
          <a:xfrm>
            <a:off x="549638" y="5095715"/>
            <a:ext cx="1915811" cy="426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3EB9DA-F205-4F48-AB3E-51C56913F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647" y="4457623"/>
            <a:ext cx="3448531" cy="15051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DF8D12-DEA5-4CA6-AE6F-7A404ECAB0F2}"/>
              </a:ext>
            </a:extLst>
          </p:cNvPr>
          <p:cNvSpPr/>
          <p:nvPr/>
        </p:nvSpPr>
        <p:spPr>
          <a:xfrm>
            <a:off x="5728647" y="4693058"/>
            <a:ext cx="1915811" cy="426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37147-751D-45BE-B7F6-30DD3CBF875B}"/>
              </a:ext>
            </a:extLst>
          </p:cNvPr>
          <p:cNvSpPr txBox="1"/>
          <p:nvPr/>
        </p:nvSpPr>
        <p:spPr>
          <a:xfrm>
            <a:off x="2686468" y="5095715"/>
            <a:ext cx="260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약 </a:t>
            </a:r>
            <a:r>
              <a:rPr lang="en-US" altLang="ko-KR" dirty="0">
                <a:solidFill>
                  <a:srgbClr val="FF0000"/>
                </a:solidFill>
              </a:rPr>
              <a:t>0.014</a:t>
            </a:r>
            <a:r>
              <a:rPr lang="ko-KR" altLang="en-US" dirty="0">
                <a:solidFill>
                  <a:srgbClr val="FF0000"/>
                </a:solidFill>
              </a:rPr>
              <a:t>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25885-20BF-49FE-B143-35E746DBA339}"/>
              </a:ext>
            </a:extLst>
          </p:cNvPr>
          <p:cNvSpPr txBox="1"/>
          <p:nvPr/>
        </p:nvSpPr>
        <p:spPr>
          <a:xfrm>
            <a:off x="7940022" y="4721560"/>
            <a:ext cx="260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약 </a:t>
            </a:r>
            <a:r>
              <a:rPr lang="en-US" altLang="ko-KR" dirty="0">
                <a:solidFill>
                  <a:srgbClr val="FF0000"/>
                </a:solidFill>
              </a:rPr>
              <a:t>1.57</a:t>
            </a:r>
            <a:r>
              <a:rPr lang="ko-KR" altLang="en-US" dirty="0">
                <a:solidFill>
                  <a:srgbClr val="FF0000"/>
                </a:solidFill>
              </a:rPr>
              <a:t>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EEB7F-FA3E-4703-9D8B-BBB2FCBC33A5}"/>
              </a:ext>
            </a:extLst>
          </p:cNvPr>
          <p:cNvSpPr txBox="1"/>
          <p:nvPr/>
        </p:nvSpPr>
        <p:spPr>
          <a:xfrm>
            <a:off x="549638" y="4036603"/>
            <a:ext cx="40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데이터 </a:t>
            </a:r>
            <a:r>
              <a:rPr lang="en-US" altLang="ko-KR" dirty="0"/>
              <a:t>(1/400)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E66C3-AC54-485D-8CED-34A34F9C1359}"/>
              </a:ext>
            </a:extLst>
          </p:cNvPr>
          <p:cNvSpPr txBox="1"/>
          <p:nvPr/>
        </p:nvSpPr>
        <p:spPr>
          <a:xfrm>
            <a:off x="5728647" y="4036603"/>
            <a:ext cx="40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 데이터 </a:t>
            </a:r>
            <a:r>
              <a:rPr lang="en-US" altLang="ko-KR" dirty="0"/>
              <a:t>(400/400)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61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C49CD-F5C0-44B4-A15E-E3FB2E05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 지연 문제 해결 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2F14F-EC03-4BE4-B3BD-011CAF6A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읽기의 해당 부분에서 지연 발생</a:t>
            </a:r>
            <a:endParaRPr lang="en-US" altLang="ko-KR" dirty="0"/>
          </a:p>
          <a:p>
            <a:r>
              <a:rPr lang="ko-KR" altLang="en-US" dirty="0"/>
              <a:t>정확한 원인 및 개선 방안 탐색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A2F63-455E-47DE-B1E2-273989E2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28C9B7-82B7-428B-A2E3-8548DA4D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995710-F0DA-48AC-94CC-15749D28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1" y="3060540"/>
            <a:ext cx="9323942" cy="18753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60E30-6A38-4F31-8402-3A1A8C869A22}"/>
              </a:ext>
            </a:extLst>
          </p:cNvPr>
          <p:cNvSpPr/>
          <p:nvPr/>
        </p:nvSpPr>
        <p:spPr>
          <a:xfrm>
            <a:off x="1175657" y="4646645"/>
            <a:ext cx="5197151" cy="28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61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BA8B-470E-463B-8BD6-EBEE901C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5CF43-4E5C-4F2E-8D5E-1DB595E1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클래스별로 </a:t>
            </a:r>
            <a:r>
              <a:rPr lang="en-US" altLang="ko-KR" dirty="0"/>
              <a:t>5</a:t>
            </a:r>
            <a:r>
              <a:rPr lang="ko-KR" altLang="en-US" dirty="0"/>
              <a:t>장씩의 데이터를 사용해 학습했을 때</a:t>
            </a:r>
            <a:r>
              <a:rPr lang="en-US" altLang="ko-KR" dirty="0"/>
              <a:t>, </a:t>
            </a:r>
            <a:r>
              <a:rPr lang="ko-KR" altLang="en-US" dirty="0"/>
              <a:t>추론 성능에는 문제가 없음을 확인함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05F77-4246-4B35-90E7-07F7038C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8F88AD-9671-43B9-92E3-72819F30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8" name="그림 7" descr="텍스트, 음료이(가) 표시된 사진&#10;&#10;자동 생성된 설명">
            <a:extLst>
              <a:ext uri="{FF2B5EF4-FFF2-40B4-BE49-F238E27FC236}">
                <a16:creationId xmlns:a16="http://schemas.microsoft.com/office/drawing/2014/main" id="{ECCDAAC7-B1B3-47FE-8E4E-2C0DBEC44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9" y="2782481"/>
            <a:ext cx="2025001" cy="36000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0D5DFFB-1596-4A41-B5FB-3944E5F24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99" y="2782481"/>
            <a:ext cx="2025002" cy="36000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F4B2033-F88D-4D82-8DC4-AA87EB530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99" y="2782481"/>
            <a:ext cx="2025001" cy="360000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7C859D1-D5BF-47AD-A8C3-8EE606217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00" y="2782481"/>
            <a:ext cx="202500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6E263-737A-43A6-B6EE-AB0F2327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궁금한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1011E-345E-478C-9ECA-EF7E4729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전이학습은 데이터의 수가 적을 때 높은 정확도를 내기 위한 기법</a:t>
            </a:r>
            <a:endParaRPr lang="en-US" altLang="ko-KR" dirty="0"/>
          </a:p>
          <a:p>
            <a:pPr lvl="1"/>
            <a:r>
              <a:rPr lang="ko-KR" altLang="en-US" dirty="0"/>
              <a:t>전이학습과 데이터 수의 상관관계에 대한 의문</a:t>
            </a:r>
            <a:endParaRPr lang="en-US" altLang="ko-KR" dirty="0"/>
          </a:p>
          <a:p>
            <a:pPr lvl="1"/>
            <a:r>
              <a:rPr lang="ko-KR" altLang="en-US" dirty="0"/>
              <a:t>원하는 자료를 찾지 못했음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6D7E5-A80F-4522-812A-A7C1821B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B9AEB4-3ABF-4748-B61B-A6D0EB83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1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7D43AB2-7D5D-4DAC-A758-C5EE5B67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90" y="2198738"/>
            <a:ext cx="5380186" cy="4183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5CC80C-0174-4409-BBF7-7920CC0E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경로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1A2BE-8828-4923-AAD7-030AA064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842357"/>
          </a:xfrm>
        </p:spPr>
        <p:txBody>
          <a:bodyPr/>
          <a:lstStyle/>
          <a:p>
            <a:r>
              <a:rPr lang="ko-KR" altLang="en-US" dirty="0"/>
              <a:t>파일 경로 설정 에러로</a:t>
            </a:r>
            <a:r>
              <a:rPr lang="en-US" altLang="ko-KR" dirty="0"/>
              <a:t> </a:t>
            </a:r>
            <a:r>
              <a:rPr lang="ko-KR" altLang="en-US" dirty="0"/>
              <a:t>인해 </a:t>
            </a:r>
            <a:r>
              <a:rPr lang="en-US" altLang="ko-KR" dirty="0"/>
              <a:t>Real Device</a:t>
            </a:r>
            <a:r>
              <a:rPr lang="ko-KR" altLang="en-US" dirty="0"/>
              <a:t>에서 동작 시키지 못하는 이슈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215ED-78E4-4DFE-8E5F-0FA5078A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8079A-BCD3-49F5-81C3-631F4EB4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930653-6B22-4318-AE0B-09B82F3D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2" y="2584927"/>
            <a:ext cx="5879069" cy="33120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BDE5A-1093-4A7E-B5A9-905ABA318896}"/>
              </a:ext>
            </a:extLst>
          </p:cNvPr>
          <p:cNvSpPr/>
          <p:nvPr/>
        </p:nvSpPr>
        <p:spPr>
          <a:xfrm>
            <a:off x="481781" y="3618270"/>
            <a:ext cx="4198374" cy="927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680A13-AFA8-4C57-AAFC-54A22133EB97}"/>
              </a:ext>
            </a:extLst>
          </p:cNvPr>
          <p:cNvSpPr/>
          <p:nvPr/>
        </p:nvSpPr>
        <p:spPr>
          <a:xfrm>
            <a:off x="6880000" y="2598904"/>
            <a:ext cx="2443315" cy="2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17BB2-0F86-4609-9658-E4F4D73B7B8D}"/>
              </a:ext>
            </a:extLst>
          </p:cNvPr>
          <p:cNvSpPr/>
          <p:nvPr/>
        </p:nvSpPr>
        <p:spPr>
          <a:xfrm>
            <a:off x="6870168" y="6162407"/>
            <a:ext cx="3038957" cy="2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0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7D43AB2-7D5D-4DAC-A758-C5EE5B67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90" y="2198738"/>
            <a:ext cx="5380186" cy="4183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5CC80C-0174-4409-BBF7-7920CC0E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경로 문제 해결 </a:t>
            </a:r>
            <a:r>
              <a:rPr lang="en-US" altLang="ko-KR" dirty="0"/>
              <a:t>– </a:t>
            </a:r>
            <a:r>
              <a:rPr lang="ko-KR" altLang="en-US" dirty="0"/>
              <a:t>파일 경로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1A2BE-8828-4923-AAD7-030AA064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685298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에서 파일경로를 전역변수로 설정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전역변수 </a:t>
            </a:r>
            <a:r>
              <a:rPr lang="en-US" altLang="ko-KR" dirty="0"/>
              <a:t>String</a:t>
            </a:r>
            <a:r>
              <a:rPr lang="ko-KR" altLang="en-US" dirty="0"/>
              <a:t>형 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onCreate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안드로이드 내부저장소 </a:t>
            </a:r>
            <a:br>
              <a:rPr lang="en-US" altLang="ko-KR" dirty="0"/>
            </a:br>
            <a:r>
              <a:rPr lang="en-US" altLang="ko-KR" dirty="0"/>
              <a:t>file </a:t>
            </a:r>
            <a:r>
              <a:rPr lang="ko-KR" altLang="en-US" dirty="0"/>
              <a:t>경로를 반환하는 메소드를 호출하여 저장</a:t>
            </a:r>
            <a:br>
              <a:rPr lang="en-US" altLang="ko-KR" dirty="0"/>
            </a:br>
            <a:r>
              <a:rPr lang="en-US" altLang="ko-KR" dirty="0" err="1"/>
              <a:t>getFilesDir</a:t>
            </a:r>
            <a:r>
              <a:rPr lang="en-US" altLang="ko-KR" dirty="0"/>
              <a:t>().</a:t>
            </a:r>
            <a:r>
              <a:rPr lang="en-US" altLang="ko-KR" dirty="0" err="1"/>
              <a:t>getAbsolutePath</a:t>
            </a:r>
            <a:r>
              <a:rPr lang="en-US" altLang="ko-KR" dirty="0"/>
              <a:t>()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215ED-78E4-4DFE-8E5F-0FA5078A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8079A-BCD3-49F5-81C3-631F4EB4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680A13-AFA8-4C57-AAFC-54A22133EB97}"/>
              </a:ext>
            </a:extLst>
          </p:cNvPr>
          <p:cNvSpPr/>
          <p:nvPr/>
        </p:nvSpPr>
        <p:spPr>
          <a:xfrm>
            <a:off x="6880000" y="2598904"/>
            <a:ext cx="2443315" cy="2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17BB2-0F86-4609-9658-E4F4D73B7B8D}"/>
              </a:ext>
            </a:extLst>
          </p:cNvPr>
          <p:cNvSpPr/>
          <p:nvPr/>
        </p:nvSpPr>
        <p:spPr>
          <a:xfrm>
            <a:off x="6870168" y="6162407"/>
            <a:ext cx="3038957" cy="22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773511-2225-482B-A60C-7845FDC9239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00052" y="2708941"/>
            <a:ext cx="2779948" cy="348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DFC36A-15B4-4B45-A650-277052973927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454013" y="4975123"/>
            <a:ext cx="2416155" cy="1297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9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F911-043C-46C3-A03E-FBAE7650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경로 문제 해결 </a:t>
            </a:r>
            <a:r>
              <a:rPr lang="en-US" altLang="ko-KR" dirty="0"/>
              <a:t>– </a:t>
            </a:r>
            <a:r>
              <a:rPr lang="ko-KR" altLang="en-US" dirty="0"/>
              <a:t>파일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A614A-6C71-4A6D-B9AE-9A38E41C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477108"/>
            <a:ext cx="4827817" cy="4857189"/>
          </a:xfrm>
        </p:spPr>
        <p:txBody>
          <a:bodyPr/>
          <a:lstStyle/>
          <a:p>
            <a:r>
              <a:rPr lang="en-US" altLang="ko-KR" dirty="0"/>
              <a:t>TransferLearningModel.java</a:t>
            </a:r>
          </a:p>
          <a:p>
            <a:pPr lvl="1"/>
            <a:r>
              <a:rPr lang="ko-KR" altLang="en-US" dirty="0"/>
              <a:t>해당 경로에 </a:t>
            </a:r>
            <a:r>
              <a:rPr lang="en-US" altLang="ko-KR" dirty="0"/>
              <a:t>sample.txt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txt </a:t>
            </a:r>
            <a:r>
              <a:rPr lang="ko-KR" altLang="en-US" dirty="0"/>
              <a:t>파일에 </a:t>
            </a:r>
            <a:r>
              <a:rPr lang="en-US" altLang="ko-KR" dirty="0" err="1"/>
              <a:t>oneHotEncoding</a:t>
            </a:r>
            <a:r>
              <a:rPr lang="ko-KR" altLang="en-US" dirty="0"/>
              <a:t>형의 클래스이름과 </a:t>
            </a:r>
            <a:r>
              <a:rPr lang="en-US" altLang="ko-KR" dirty="0"/>
              <a:t>bottleneck</a:t>
            </a:r>
            <a:r>
              <a:rPr lang="ko-KR" altLang="en-US" dirty="0"/>
              <a:t>을</a:t>
            </a:r>
            <a:r>
              <a:rPr lang="en-US" altLang="ko-KR" dirty="0"/>
              <a:t> write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39BB1-1EAA-4B30-B2C9-FB506E9E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0701A-72AE-4D9F-BAED-76B3CCCC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967E4-B98D-4A45-8B68-E96F8A2F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82" y="1619929"/>
            <a:ext cx="6858594" cy="23776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5F38B8-9275-4E87-B3CA-14AB27B224A8}"/>
              </a:ext>
            </a:extLst>
          </p:cNvPr>
          <p:cNvSpPr/>
          <p:nvPr/>
        </p:nvSpPr>
        <p:spPr>
          <a:xfrm>
            <a:off x="7620001" y="1851653"/>
            <a:ext cx="2448231" cy="222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D5C3DE-8BBE-4EA4-B22D-60779CB7C869}"/>
              </a:ext>
            </a:extLst>
          </p:cNvPr>
          <p:cNvCxnSpPr>
            <a:cxnSpLocks/>
          </p:cNvCxnSpPr>
          <p:nvPr/>
        </p:nvCxnSpPr>
        <p:spPr>
          <a:xfrm flipH="1">
            <a:off x="4729316" y="1963129"/>
            <a:ext cx="2840168" cy="441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1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8C57B-D72A-4C86-B819-872214B1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경로 문제 해결 </a:t>
            </a:r>
            <a:r>
              <a:rPr lang="en-US" altLang="ko-KR" dirty="0"/>
              <a:t>–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F4BB7-10CD-4F0B-A35E-D555C9D7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TransferLearningModel.java</a:t>
            </a:r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을 생성하여 </a:t>
            </a:r>
            <a:r>
              <a:rPr lang="en-US" altLang="ko-KR" dirty="0"/>
              <a:t>Sample.txt</a:t>
            </a:r>
            <a:r>
              <a:rPr lang="ko-KR" altLang="en-US" dirty="0"/>
              <a:t>를 읽음</a:t>
            </a:r>
            <a:endParaRPr lang="en-US" altLang="ko-KR" dirty="0"/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은 한번 사용하면 닫혀서 다시</a:t>
            </a:r>
            <a:br>
              <a:rPr lang="en-US" altLang="ko-KR" dirty="0"/>
            </a:br>
            <a:r>
              <a:rPr lang="ko-KR" altLang="en-US" dirty="0"/>
              <a:t>사용할 수 없기 때문에 내부 반복으로 처리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형의 읽은 파일을 </a:t>
            </a:r>
            <a:r>
              <a:rPr lang="en-US" altLang="ko-KR" dirty="0"/>
              <a:t>float</a:t>
            </a:r>
            <a:r>
              <a:rPr lang="ko-KR" altLang="en-US" dirty="0"/>
              <a:t>형으로 변환</a:t>
            </a:r>
            <a:endParaRPr lang="en-US" altLang="ko-KR" dirty="0"/>
          </a:p>
          <a:p>
            <a:pPr lvl="1"/>
            <a:r>
              <a:rPr lang="ko-KR" altLang="en-US" dirty="0"/>
              <a:t>형변환한 클래스 이름과 </a:t>
            </a:r>
            <a:r>
              <a:rPr lang="en-US" altLang="ko-KR" dirty="0"/>
              <a:t>bottleneck</a:t>
            </a:r>
            <a:r>
              <a:rPr lang="ko-KR" altLang="en-US" dirty="0"/>
              <a:t>의</a:t>
            </a:r>
            <a:br>
              <a:rPr lang="en-US" altLang="ko-KR" dirty="0"/>
            </a:br>
            <a:r>
              <a:rPr lang="ko-KR" altLang="en-US" dirty="0"/>
              <a:t>샘플을 </a:t>
            </a:r>
            <a:r>
              <a:rPr lang="en-US" altLang="ko-KR" dirty="0"/>
              <a:t>list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BDD3D-4FE8-4571-9A22-4A41B71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0D1E5-C935-4638-BD36-3D51DD05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E9C32-9832-4EE0-8834-CFFAF43C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34" y="1646188"/>
            <a:ext cx="5903350" cy="45830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1408D1-4820-4553-8959-433E9375709D}"/>
              </a:ext>
            </a:extLst>
          </p:cNvPr>
          <p:cNvSpPr/>
          <p:nvPr/>
        </p:nvSpPr>
        <p:spPr>
          <a:xfrm>
            <a:off x="8194384" y="2333434"/>
            <a:ext cx="2448231" cy="222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9B765-94BF-493D-9B41-4CC79836ECE3}"/>
              </a:ext>
            </a:extLst>
          </p:cNvPr>
          <p:cNvSpPr/>
          <p:nvPr/>
        </p:nvSpPr>
        <p:spPr>
          <a:xfrm>
            <a:off x="6119685" y="4969195"/>
            <a:ext cx="5620031" cy="222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DA789-5C9A-45AA-A130-9F734CC997EF}"/>
              </a:ext>
            </a:extLst>
          </p:cNvPr>
          <p:cNvSpPr/>
          <p:nvPr/>
        </p:nvSpPr>
        <p:spPr>
          <a:xfrm>
            <a:off x="6156534" y="3750347"/>
            <a:ext cx="3862537" cy="107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71923-2F44-41B9-A83A-70F2F56919EC}"/>
              </a:ext>
            </a:extLst>
          </p:cNvPr>
          <p:cNvSpPr/>
          <p:nvPr/>
        </p:nvSpPr>
        <p:spPr>
          <a:xfrm>
            <a:off x="5908384" y="1805295"/>
            <a:ext cx="2871822" cy="388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48132C-12BE-461B-ACC7-739CA07D7188}"/>
              </a:ext>
            </a:extLst>
          </p:cNvPr>
          <p:cNvCxnSpPr>
            <a:cxnSpLocks/>
          </p:cNvCxnSpPr>
          <p:nvPr/>
        </p:nvCxnSpPr>
        <p:spPr>
          <a:xfrm flipH="1">
            <a:off x="5102942" y="1976284"/>
            <a:ext cx="805442" cy="816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FB9C87-2B8D-455C-8D42-4A302F03D35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07742" y="3854245"/>
            <a:ext cx="748792" cy="435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90C0C4-C20C-4479-B655-BC4CCF37D2D5}"/>
              </a:ext>
            </a:extLst>
          </p:cNvPr>
          <p:cNvCxnSpPr>
            <a:cxnSpLocks/>
          </p:cNvCxnSpPr>
          <p:nvPr/>
        </p:nvCxnSpPr>
        <p:spPr>
          <a:xfrm flipH="1" flipV="1">
            <a:off x="4828741" y="4444181"/>
            <a:ext cx="1267259" cy="62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1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경로 문제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파일 입출력 오버헤드 확인 실험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오류 발생 및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어플리케이션 개선 및 결과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오버헤드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입출력의 오버헤드를 확인하기 위해 실험 진행</a:t>
            </a:r>
            <a:endParaRPr lang="en-US" altLang="ko-KR" dirty="0"/>
          </a:p>
          <a:p>
            <a:r>
              <a:rPr lang="ko-KR" altLang="en-US" dirty="0"/>
              <a:t>하나의 샘플을 추가하는 시간을 측정</a:t>
            </a:r>
            <a:endParaRPr lang="en-US" altLang="ko-KR" dirty="0"/>
          </a:p>
          <a:p>
            <a:pPr lvl="1"/>
            <a:r>
              <a:rPr lang="en-US" altLang="ko-KR" dirty="0" err="1"/>
              <a:t>Calendar.getInstance</a:t>
            </a:r>
            <a:r>
              <a:rPr lang="en-US" altLang="ko-KR" dirty="0"/>
              <a:t>() </a:t>
            </a:r>
            <a:r>
              <a:rPr lang="ko-KR" altLang="en-US" dirty="0"/>
              <a:t>메소드를 통해 실험 시작 시간</a:t>
            </a:r>
            <a:r>
              <a:rPr lang="en-US" altLang="ko-KR" dirty="0"/>
              <a:t>, </a:t>
            </a:r>
            <a:r>
              <a:rPr lang="ko-KR" altLang="en-US" dirty="0"/>
              <a:t>종료 시간 측정</a:t>
            </a:r>
            <a:endParaRPr lang="en-US" altLang="ko-KR" dirty="0"/>
          </a:p>
          <a:p>
            <a:pPr lvl="1"/>
            <a:r>
              <a:rPr lang="ko-KR" altLang="en-US" dirty="0"/>
              <a:t>시작 시간 </a:t>
            </a:r>
            <a:r>
              <a:rPr lang="en-US" altLang="ko-KR" dirty="0"/>
              <a:t>- </a:t>
            </a:r>
            <a:r>
              <a:rPr lang="ko-KR" altLang="en-US" dirty="0"/>
              <a:t>종료 시간 </a:t>
            </a:r>
            <a:r>
              <a:rPr lang="en-US" altLang="ko-KR" dirty="0"/>
              <a:t>= </a:t>
            </a:r>
            <a:r>
              <a:rPr lang="ko-KR" altLang="en-US" dirty="0"/>
              <a:t>작업 시간</a:t>
            </a:r>
            <a:endParaRPr lang="en-US" altLang="ko-KR" dirty="0"/>
          </a:p>
          <a:p>
            <a:r>
              <a:rPr lang="ko-KR" altLang="en-US" dirty="0"/>
              <a:t>기존에 샘플을 추가하는 작업에 파일 입출력 과정을 추가하여 실험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6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3C56-2851-4479-AE71-00DEF9B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C88D-45EB-48C4-AA64-6F14BFB2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입출력을 추가한 방식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	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학습을 위해 파일에 쓴 데이터를 읽어와야 하기 때문에 오버헤드를 확인하기 위해 다음과 같이 실험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0A284-5DBA-4966-9E9E-22720EF7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36D85-CB5E-44DA-83FE-06E1ACF1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28200E-76DE-4C2B-80B9-A04D23A39984}"/>
              </a:ext>
            </a:extLst>
          </p:cNvPr>
          <p:cNvSpPr/>
          <p:nvPr/>
        </p:nvSpPr>
        <p:spPr>
          <a:xfrm>
            <a:off x="2467661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DC22D0C-41A0-4DC0-9AD4-DBA663F70E4F}"/>
              </a:ext>
            </a:extLst>
          </p:cNvPr>
          <p:cNvSpPr/>
          <p:nvPr/>
        </p:nvSpPr>
        <p:spPr>
          <a:xfrm>
            <a:off x="4692780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ABD7CD-0880-4494-8592-B2FEC597E2C8}"/>
              </a:ext>
            </a:extLst>
          </p:cNvPr>
          <p:cNvSpPr/>
          <p:nvPr/>
        </p:nvSpPr>
        <p:spPr>
          <a:xfrm>
            <a:off x="6905925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5ED99FA-09FF-4FBE-8443-333B90C2C4A8}"/>
              </a:ext>
            </a:extLst>
          </p:cNvPr>
          <p:cNvSpPr/>
          <p:nvPr/>
        </p:nvSpPr>
        <p:spPr>
          <a:xfrm>
            <a:off x="9372444" y="4500283"/>
            <a:ext cx="233082" cy="98611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41DBA3-660A-4854-A3CE-E9C0CAA5D0F4}"/>
              </a:ext>
            </a:extLst>
          </p:cNvPr>
          <p:cNvSpPr/>
          <p:nvPr/>
        </p:nvSpPr>
        <p:spPr>
          <a:xfrm>
            <a:off x="466002" y="230158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추가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4D66B6-8DD2-4AE5-8338-5E614D735016}"/>
              </a:ext>
            </a:extLst>
          </p:cNvPr>
          <p:cNvSpPr/>
          <p:nvPr/>
        </p:nvSpPr>
        <p:spPr>
          <a:xfrm>
            <a:off x="466002" y="4160619"/>
            <a:ext cx="193735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 </a:t>
            </a:r>
            <a:endParaRPr lang="en-US" altLang="ko-KR" dirty="0"/>
          </a:p>
          <a:p>
            <a:pPr algn="ctr"/>
            <a:r>
              <a:rPr lang="en-US" altLang="ko-KR" dirty="0"/>
              <a:t>String</a:t>
            </a:r>
            <a:r>
              <a:rPr lang="ko-KR" altLang="en-US" dirty="0"/>
              <a:t>으로 변환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74C377-F11F-4B8E-A515-F01511A4CE92}"/>
              </a:ext>
            </a:extLst>
          </p:cNvPr>
          <p:cNvSpPr/>
          <p:nvPr/>
        </p:nvSpPr>
        <p:spPr>
          <a:xfrm>
            <a:off x="2751677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 쓰기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06161C-8F9F-4E7E-A090-CDD6387A69F9}"/>
              </a:ext>
            </a:extLst>
          </p:cNvPr>
          <p:cNvSpPr/>
          <p:nvPr/>
        </p:nvSpPr>
        <p:spPr>
          <a:xfrm>
            <a:off x="4977536" y="4160619"/>
            <a:ext cx="1852759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65AB2E-83DB-448B-BCDE-E40C2B9FA9B5}"/>
              </a:ext>
            </a:extLst>
          </p:cNvPr>
          <p:cNvSpPr/>
          <p:nvPr/>
        </p:nvSpPr>
        <p:spPr>
          <a:xfrm>
            <a:off x="7172751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float </a:t>
            </a:r>
            <a:r>
              <a:rPr lang="ko-KR" altLang="en-US" dirty="0"/>
              <a:t>배열로 변환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14E8EC-2BF7-4D5E-873D-99EB1B877C8D}"/>
              </a:ext>
            </a:extLst>
          </p:cNvPr>
          <p:cNvSpPr/>
          <p:nvPr/>
        </p:nvSpPr>
        <p:spPr>
          <a:xfrm>
            <a:off x="9665425" y="4160619"/>
            <a:ext cx="2139794" cy="777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에 추가 </a:t>
            </a:r>
          </a:p>
        </p:txBody>
      </p:sp>
    </p:spTree>
    <p:extLst>
      <p:ext uri="{BB962C8B-B14F-4D97-AF65-F5344CB8AC3E}">
        <p14:creationId xmlns:p14="http://schemas.microsoft.com/office/powerpoint/2010/main" val="126161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1081</Words>
  <Application>Microsoft Office PowerPoint</Application>
  <PresentationFormat>와이드스크린</PresentationFormat>
  <Paragraphs>276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On-Device Training</vt:lpstr>
      <vt:lpstr>Contents</vt:lpstr>
      <vt:lpstr>파일 경로 문제 해결</vt:lpstr>
      <vt:lpstr>파일 경로 문제 해결 – 파일 경로 설정</vt:lpstr>
      <vt:lpstr>파일 경로 문제 해결 – 파일 쓰기</vt:lpstr>
      <vt:lpstr>파일 경로 문제 해결 – 파일 읽기</vt:lpstr>
      <vt:lpstr>Contents</vt:lpstr>
      <vt:lpstr>파일 입출력 오버헤드 확인</vt:lpstr>
      <vt:lpstr>실험 개요</vt:lpstr>
      <vt:lpstr>기존 샘플 추가 작업 시간</vt:lpstr>
      <vt:lpstr>기존 샘플 추가 작업 시간</vt:lpstr>
      <vt:lpstr>파일 입출력 작업 추가</vt:lpstr>
      <vt:lpstr>파일 입출력 작업 추가</vt:lpstr>
      <vt:lpstr>파일 입출력 작업 소요시간</vt:lpstr>
      <vt:lpstr>실험 결과</vt:lpstr>
      <vt:lpstr>Contents</vt:lpstr>
      <vt:lpstr>어플리케이션 실행 불가한 버그 발생</vt:lpstr>
      <vt:lpstr>해결 시도</vt:lpstr>
      <vt:lpstr>결과</vt:lpstr>
      <vt:lpstr>Contents</vt:lpstr>
      <vt:lpstr>어플리케이션 개선</vt:lpstr>
      <vt:lpstr>어플리케이션 개선</vt:lpstr>
      <vt:lpstr>최대 데이터 개수 증가</vt:lpstr>
      <vt:lpstr>학습 속도 지연 </vt:lpstr>
      <vt:lpstr>학습 속도 지연</vt:lpstr>
      <vt:lpstr>속도 지연 문제 해결 필요</vt:lpstr>
      <vt:lpstr>학습 결과</vt:lpstr>
      <vt:lpstr>궁금한 점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17</cp:revision>
  <dcterms:created xsi:type="dcterms:W3CDTF">2022-01-05T04:06:30Z</dcterms:created>
  <dcterms:modified xsi:type="dcterms:W3CDTF">2022-02-07T05:59:32Z</dcterms:modified>
</cp:coreProperties>
</file>