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267" r:id="rId3"/>
    <p:sldId id="268" r:id="rId4"/>
    <p:sldId id="276" r:id="rId5"/>
    <p:sldId id="277" r:id="rId6"/>
    <p:sldId id="269" r:id="rId7"/>
    <p:sldId id="299" r:id="rId8"/>
    <p:sldId id="275" r:id="rId9"/>
    <p:sldId id="300" r:id="rId10"/>
    <p:sldId id="301" r:id="rId11"/>
    <p:sldId id="274" r:id="rId12"/>
    <p:sldId id="271" r:id="rId13"/>
    <p:sldId id="295" r:id="rId14"/>
    <p:sldId id="296" r:id="rId15"/>
    <p:sldId id="297" r:id="rId16"/>
    <p:sldId id="302" r:id="rId17"/>
    <p:sldId id="303" r:id="rId18"/>
    <p:sldId id="304" r:id="rId19"/>
    <p:sldId id="298" r:id="rId20"/>
    <p:sldId id="278" r:id="rId21"/>
    <p:sldId id="260" r:id="rId22"/>
    <p:sldId id="264" r:id="rId23"/>
    <p:sldId id="266" r:id="rId24"/>
    <p:sldId id="279" r:id="rId25"/>
    <p:sldId id="280" r:id="rId26"/>
    <p:sldId id="265" r:id="rId27"/>
    <p:sldId id="281" r:id="rId28"/>
    <p:sldId id="262" r:id="rId29"/>
    <p:sldId id="282" r:id="rId30"/>
    <p:sldId id="283" r:id="rId31"/>
    <p:sldId id="284" r:id="rId32"/>
    <p:sldId id="272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63" r:id="rId41"/>
    <p:sldId id="292" r:id="rId42"/>
    <p:sldId id="293" r:id="rId43"/>
    <p:sldId id="27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48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TF Lite </a:t>
            </a:r>
            <a:r>
              <a:rPr lang="ko-KR" altLang="en-US" dirty="0"/>
              <a:t>성능 분석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TF model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0.99219999999999997</c:v>
                </c:pt>
                <c:pt idx="1">
                  <c:v>0.99160000000000004</c:v>
                </c:pt>
                <c:pt idx="2">
                  <c:v>0.99260000000000004</c:v>
                </c:pt>
                <c:pt idx="3">
                  <c:v>0.99209999999999998</c:v>
                </c:pt>
                <c:pt idx="4">
                  <c:v>0.99160000000000004</c:v>
                </c:pt>
                <c:pt idx="5">
                  <c:v>0.99139999999999995</c:v>
                </c:pt>
                <c:pt idx="6">
                  <c:v>0.99199999999999999</c:v>
                </c:pt>
                <c:pt idx="7">
                  <c:v>0.99209999999999998</c:v>
                </c:pt>
                <c:pt idx="8">
                  <c:v>0.99139999999999995</c:v>
                </c:pt>
                <c:pt idx="9">
                  <c:v>0.99150000000000005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E5-4271-89DC-A3DD47AC4D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 Lite model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0.98899999999999999</c:v>
                </c:pt>
                <c:pt idx="1">
                  <c:v>0.99</c:v>
                </c:pt>
                <c:pt idx="2">
                  <c:v>0.98750000000000004</c:v>
                </c:pt>
                <c:pt idx="3">
                  <c:v>0.98860000000000003</c:v>
                </c:pt>
                <c:pt idx="4">
                  <c:v>0.98970000000000002</c:v>
                </c:pt>
                <c:pt idx="5">
                  <c:v>0.98709999999999998</c:v>
                </c:pt>
                <c:pt idx="6">
                  <c:v>0.9889</c:v>
                </c:pt>
                <c:pt idx="7">
                  <c:v>0.98880000000000001</c:v>
                </c:pt>
                <c:pt idx="8">
                  <c:v>0.98880000000000001</c:v>
                </c:pt>
                <c:pt idx="9">
                  <c:v>0.99009999999999998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E5-4271-89DC-A3DD47AC4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030320"/>
        <c:axId val="1357036144"/>
      </c:lineChart>
      <c:catAx>
        <c:axId val="13570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6144"/>
        <c:crosses val="autoZero"/>
        <c:auto val="1"/>
        <c:lblAlgn val="ctr"/>
        <c:lblOffset val="100"/>
        <c:noMultiLvlLbl val="0"/>
      </c:catAx>
      <c:valAx>
        <c:axId val="13570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digit-classifier-tflite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tensorflow/examples/tree/master/lite/codelabs/digit_classifier/android/st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tensorflow.org%2F%3Fhl%3Dko&amp;psig=AOvVaw20ONB5qnmTaJpxfWRjn4WS&amp;ust=1641600333999000&amp;source=images&amp;cd=vfe&amp;ved=0CAgQjRxqFwoTCMDOt_mrnvUCFQAAAAAdAAAAAB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tensorflow.org%2Flite%3Fhl%3Dko&amp;psig=AOvVaw16H029U81-khoC5WemzE3r&amp;ust=1641600464877000&amp;source=images&amp;cd=vfe&amp;ved=0CAgQjRxqFwoTCNi_presnvUCFQAAAAAdAAAAAB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9C574-6A35-4C77-815D-4EB3E1D0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BAA7D-91F0-4FBF-91C1-977A2419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모바일 플랫폼 및 임베디드 장치용으로 특별히 설계된 </a:t>
            </a:r>
            <a:r>
              <a:rPr lang="en-US" altLang="ko-KR" dirty="0"/>
              <a:t>TensorFlow </a:t>
            </a:r>
            <a:r>
              <a:rPr lang="ko-KR" altLang="en-US" dirty="0"/>
              <a:t>경량 버전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훈련된 모델에서 예측을 수행하는 기능을 제공하기 위한 것</a:t>
            </a:r>
            <a:r>
              <a:rPr lang="en-US" altLang="ko-KR" dirty="0"/>
              <a:t>(</a:t>
            </a:r>
            <a:r>
              <a:rPr lang="ko-KR" altLang="en-US" dirty="0"/>
              <a:t>모델 훈련 없이 모델을 로드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모델을 빌드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r>
              <a:rPr lang="ko-KR" altLang="en-US" dirty="0"/>
              <a:t>하는 데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 학습용</a:t>
            </a:r>
            <a:r>
              <a:rPr lang="en-US" altLang="ko-KR" dirty="0"/>
              <a:t>, TensorFlow Lite</a:t>
            </a:r>
            <a:r>
              <a:rPr lang="ko-KR" altLang="en-US" dirty="0"/>
              <a:t>는 추론용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4A903-368E-4BB4-91AB-AE13F1F2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E4446-FB08-4CE5-850A-13AEF2E6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3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BE464-0DF8-4B0A-9112-D568EA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B94B6-F6E6-4C5C-B17F-78A792B7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</a:t>
            </a:r>
            <a:r>
              <a:rPr lang="en-US" altLang="ko-KR" dirty="0" err="1"/>
              <a:t>FlatBuffer</a:t>
            </a:r>
            <a:r>
              <a:rPr lang="ko-KR" altLang="en-US" dirty="0"/>
              <a:t>를 사용하여 작고 </a:t>
            </a:r>
            <a:r>
              <a:rPr lang="ko-KR" altLang="en-US" dirty="0" err="1"/>
              <a:t>이식성</a:t>
            </a:r>
            <a:r>
              <a:rPr lang="ko-KR" altLang="en-US" dirty="0"/>
              <a:t> 좋은 모델 포맷을 구현</a:t>
            </a:r>
            <a:r>
              <a:rPr lang="en-US" altLang="ko-KR" dirty="0"/>
              <a:t>(</a:t>
            </a:r>
            <a:r>
              <a:rPr lang="ko-KR" altLang="en-US" dirty="0"/>
              <a:t>모델 파일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Protocol Buffers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서버에서 추론한 결과가 아닌 장치 내부에서 추론이 직접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2DE51-3E07-40FB-B828-6F4EEC8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AE5D9-D847-45DB-8600-8315186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통해 가져온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데이터를 학습한 </a:t>
            </a:r>
            <a:r>
              <a:rPr lang="en-US" altLang="ko-KR" dirty="0"/>
              <a:t>TF </a:t>
            </a:r>
            <a:r>
              <a:rPr lang="ko-KR" altLang="en-US" dirty="0"/>
              <a:t>모델과</a:t>
            </a:r>
            <a:r>
              <a:rPr lang="en-US" altLang="ko-KR" dirty="0"/>
              <a:t>, </a:t>
            </a:r>
            <a:r>
              <a:rPr lang="ko-KR" altLang="en-US" dirty="0"/>
              <a:t>해당 모델을 </a:t>
            </a:r>
            <a:r>
              <a:rPr lang="en-US" altLang="ko-KR" dirty="0"/>
              <a:t> </a:t>
            </a:r>
            <a:r>
              <a:rPr lang="en-US" altLang="ko-KR" dirty="0" err="1"/>
              <a:t>TFLiteConverter</a:t>
            </a:r>
            <a:r>
              <a:rPr lang="ko-KR" altLang="en-US" dirty="0"/>
              <a:t>로 변환한 모델의 정확도를 분석했다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후술할 </a:t>
            </a:r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Guide </a:t>
            </a:r>
            <a:r>
              <a:rPr lang="ko-KR" altLang="en-US" dirty="0"/>
              <a:t>에서 사용한 모델을 토대로 분석했다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링크에서 소스코드 전문을 확인할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6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4FF6754-9A52-4D18-8EF6-00C4C6406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82" y="1476375"/>
            <a:ext cx="9448223" cy="48577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0F95EF8-E769-4AEA-99D5-9025CCD8BE3C}"/>
              </a:ext>
            </a:extLst>
          </p:cNvPr>
          <p:cNvSpPr/>
          <p:nvPr/>
        </p:nvSpPr>
        <p:spPr>
          <a:xfrm>
            <a:off x="9448800" y="5631873"/>
            <a:ext cx="672905" cy="318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17C33F-D52D-4D99-94BB-8027A5599D9E}"/>
              </a:ext>
            </a:extLst>
          </p:cNvPr>
          <p:cNvSpPr/>
          <p:nvPr/>
        </p:nvSpPr>
        <p:spPr>
          <a:xfrm>
            <a:off x="1483808" y="3117380"/>
            <a:ext cx="940214" cy="238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0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사용한 </a:t>
            </a:r>
            <a:r>
              <a:rPr lang="en-US" altLang="ko-KR" dirty="0"/>
              <a:t>model </a:t>
            </a:r>
            <a:r>
              <a:rPr lang="ko-KR" altLang="en-US" dirty="0"/>
              <a:t>객체를 </a:t>
            </a:r>
            <a:r>
              <a:rPr lang="en-US" altLang="ko-KR" dirty="0" err="1"/>
              <a:t>TFLiteConverter</a:t>
            </a:r>
            <a:r>
              <a:rPr lang="ko-KR" altLang="en-US" dirty="0"/>
              <a:t>를 통해 변환하는 소스코드이다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3FBC995-C5AE-4873-AED9-384FDD3AC08D}"/>
              </a:ext>
            </a:extLst>
          </p:cNvPr>
          <p:cNvGrpSpPr/>
          <p:nvPr/>
        </p:nvGrpSpPr>
        <p:grpSpPr>
          <a:xfrm>
            <a:off x="552091" y="2855741"/>
            <a:ext cx="9866112" cy="1533646"/>
            <a:chOff x="552091" y="2855741"/>
            <a:chExt cx="9866112" cy="15336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8BFC9F-7C0C-4CAC-AD76-C559E90AC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6"/>
            <a:stretch/>
          </p:blipFill>
          <p:spPr>
            <a:xfrm>
              <a:off x="552091" y="2855741"/>
              <a:ext cx="9866112" cy="153364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4F12F2-7565-4677-B392-1D713585A4A8}"/>
                </a:ext>
              </a:extLst>
            </p:cNvPr>
            <p:cNvSpPr/>
            <p:nvPr/>
          </p:nvSpPr>
          <p:spPr>
            <a:xfrm>
              <a:off x="3882095" y="3802112"/>
              <a:ext cx="3049173" cy="3938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F7502E-326F-40B8-A438-6D2A41FF2A93}"/>
                </a:ext>
              </a:extLst>
            </p:cNvPr>
            <p:cNvSpPr/>
            <p:nvPr/>
          </p:nvSpPr>
          <p:spPr>
            <a:xfrm>
              <a:off x="8925951" y="3387114"/>
              <a:ext cx="818856" cy="3938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8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8EDFE-5A9D-440C-BBAA-EA47D284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C72E2-0505-4952-8668-66495E2D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모델과 </a:t>
            </a:r>
            <a:r>
              <a:rPr lang="ko-KR" altLang="en-US" dirty="0" err="1"/>
              <a:t>양자화한</a:t>
            </a:r>
            <a:r>
              <a:rPr lang="ko-KR" altLang="en-US" dirty="0"/>
              <a:t> </a:t>
            </a:r>
            <a:r>
              <a:rPr lang="en-US" altLang="ko-KR" dirty="0"/>
              <a:t>TF Lite </a:t>
            </a:r>
            <a:r>
              <a:rPr lang="ko-KR" altLang="en-US" dirty="0"/>
              <a:t>모델의 정확도는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766F2-0D9C-45DA-837D-AC9671B5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7F9666-EF69-4025-9CDB-EA5BFE00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DC5458-AE0C-4E42-A10E-571CEDFB32C5}"/>
              </a:ext>
            </a:extLst>
          </p:cNvPr>
          <p:cNvGrpSpPr/>
          <p:nvPr/>
        </p:nvGrpSpPr>
        <p:grpSpPr>
          <a:xfrm>
            <a:off x="690563" y="2441093"/>
            <a:ext cx="7384180" cy="3664285"/>
            <a:chOff x="690563" y="2441093"/>
            <a:chExt cx="7384180" cy="366428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EA25EA-CCF0-4F18-94F5-25EA19607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506" b="6573"/>
            <a:stretch/>
          </p:blipFill>
          <p:spPr>
            <a:xfrm>
              <a:off x="690563" y="5644978"/>
              <a:ext cx="7384180" cy="4604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520150E-C3E7-4D0A-9BED-65ADDED20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3" y="2441093"/>
              <a:ext cx="7318435" cy="320388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486F7B-75F6-44EC-AF79-9F56901627DD}"/>
                </a:ext>
              </a:extLst>
            </p:cNvPr>
            <p:cNvSpPr/>
            <p:nvPr/>
          </p:nvSpPr>
          <p:spPr>
            <a:xfrm>
              <a:off x="690563" y="5644978"/>
              <a:ext cx="3213222" cy="460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46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8664-10DF-472A-9F39-B17519EA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C15A4-D75F-4B0C-9495-DDFA559A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76" y="1489212"/>
            <a:ext cx="11787447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테스트를 진행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A022-A7BB-4D89-9DFF-3B7F25A7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3221D-6E42-48B8-807E-F8A9B327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2323A2-2FEA-4309-8A40-36C98E97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61" y="3828561"/>
            <a:ext cx="2530401" cy="767066"/>
          </a:xfrm>
          <a:prstGeom prst="rect">
            <a:avLst/>
          </a:prstGeom>
        </p:spPr>
      </p:pic>
      <p:pic>
        <p:nvPicPr>
          <p:cNvPr id="10" name="내용 개체 틀 7">
            <a:extLst>
              <a:ext uri="{FF2B5EF4-FFF2-40B4-BE49-F238E27FC236}">
                <a16:creationId xmlns:a16="http://schemas.microsoft.com/office/drawing/2014/main" id="{081B5C18-F1A5-44A2-973A-A94BEC560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80" r="6852"/>
          <a:stretch/>
        </p:blipFill>
        <p:spPr>
          <a:xfrm>
            <a:off x="1007561" y="2752125"/>
            <a:ext cx="2441514" cy="767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A1C41A-B6D0-4870-A0EA-8636155204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18" r="56800" b="6573"/>
          <a:stretch/>
        </p:blipFill>
        <p:spPr>
          <a:xfrm>
            <a:off x="1007561" y="3532594"/>
            <a:ext cx="1240362" cy="1722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06AA9-F119-4074-B91B-E76A7A165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61" y="4625793"/>
            <a:ext cx="1215788" cy="1909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21094E-354F-4FCD-9D62-1BCBBEBB0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35" y="5054216"/>
            <a:ext cx="2550961" cy="7422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059CF1-36FA-48F6-A6D4-2A0363C49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561" y="5847421"/>
            <a:ext cx="1340126" cy="2132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F70156-490B-4789-8F18-FA8FDF9B1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3160" y="2767642"/>
            <a:ext cx="2439976" cy="7152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912F78-A7EB-4161-9260-BE1ECF56E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4413160" y="3583698"/>
            <a:ext cx="1175199" cy="1722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208DA7-1858-4A70-911E-79701D517A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3160" y="3864087"/>
            <a:ext cx="2439976" cy="7193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E6065F-9FA4-46A3-82B7-49CF36857F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3161" y="4653510"/>
            <a:ext cx="1227478" cy="19094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4ECA99B-703E-4CB0-A377-523647DD01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5748" y="5837321"/>
            <a:ext cx="1601012" cy="2651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116D9EC-7EF2-4A30-B3E6-73992C30ED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3160" y="5077111"/>
            <a:ext cx="2427136" cy="71936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6528311-752B-4216-BFA4-6BC85B6BA3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1427" y="2108752"/>
            <a:ext cx="1436618" cy="21851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A936BC-6032-4FB5-9817-FF432E6E32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1427" y="1379366"/>
            <a:ext cx="2340270" cy="6896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582CCCE-1711-42A1-AB60-A7E6538A3E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427" y="2748966"/>
            <a:ext cx="2365288" cy="6953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EC149D-9C85-45C5-9F7F-6DC92515BE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1427" y="3482858"/>
            <a:ext cx="1394369" cy="21690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6CF6E4E-63CE-4EDB-8D05-1D965A008A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9799" y="3984042"/>
            <a:ext cx="2403538" cy="7015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403FAF2-52DA-48DA-A635-629171792CC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00" y="4719946"/>
            <a:ext cx="1394366" cy="2055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3A69EC7-BCB7-4A74-B9FC-380D5B62F9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32446" y="5088274"/>
            <a:ext cx="2354269" cy="67628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1F150CA-ABD1-4911-9D80-9CA34687D56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27471" y="5873550"/>
            <a:ext cx="1394366" cy="2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6408-EAF7-410F-88F5-6F7C8F2A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</a:t>
            </a:r>
            <a:r>
              <a:rPr lang="ko-KR" altLang="en-US" sz="4000" dirty="0"/>
              <a:t>테스트 결과 표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4DE4490-11D0-4536-A3EA-D98EB6ECF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915691"/>
              </p:ext>
            </p:extLst>
          </p:nvPr>
        </p:nvGraphicFramePr>
        <p:xfrm>
          <a:off x="215900" y="1670340"/>
          <a:ext cx="11787675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7691">
                  <a:extLst>
                    <a:ext uri="{9D8B030D-6E8A-4147-A177-3AD203B41FA5}">
                      <a16:colId xmlns:a16="http://schemas.microsoft.com/office/drawing/2014/main" val="1621307212"/>
                    </a:ext>
                  </a:extLst>
                </a:gridCol>
                <a:gridCol w="2938489">
                  <a:extLst>
                    <a:ext uri="{9D8B030D-6E8A-4147-A177-3AD203B41FA5}">
                      <a16:colId xmlns:a16="http://schemas.microsoft.com/office/drawing/2014/main" val="3699697437"/>
                    </a:ext>
                  </a:extLst>
                </a:gridCol>
                <a:gridCol w="3494417">
                  <a:extLst>
                    <a:ext uri="{9D8B030D-6E8A-4147-A177-3AD203B41FA5}">
                      <a16:colId xmlns:a16="http://schemas.microsoft.com/office/drawing/2014/main" val="473713621"/>
                    </a:ext>
                  </a:extLst>
                </a:gridCol>
                <a:gridCol w="4107078">
                  <a:extLst>
                    <a:ext uri="{9D8B030D-6E8A-4147-A177-3AD203B41FA5}">
                      <a16:colId xmlns:a16="http://schemas.microsoft.com/office/drawing/2014/main" val="188663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TF model 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TF Lite model 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 drop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7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2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8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3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5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0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0.99185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0.98885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83042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66DC0-FDBB-4B5A-BBCD-3DD818A0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0E7BC-9154-4F39-A507-8DA20A5F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78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4F90-4D97-465A-B117-644373B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</a:t>
            </a:r>
            <a:r>
              <a:rPr lang="ko-KR" altLang="en-US" sz="4000" dirty="0"/>
              <a:t>테스트 결과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7FC643F-225D-4D30-B4F0-375393A8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80012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09A7-4CA2-4B44-B86B-74D7F30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25693-1623-4F2C-8D92-7B5829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1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A7F94-41EE-48FC-BC84-928CDDB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ACBA2-D88D-4709-9AAB-EB02BFFB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TF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정확도 평균</a:t>
            </a:r>
            <a:r>
              <a:rPr lang="en-US" altLang="ko-KR" dirty="0"/>
              <a:t>: 0.99185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 </a:t>
            </a:r>
            <a:r>
              <a:rPr lang="ko-KR" altLang="en-US" dirty="0"/>
              <a:t>모델 정확도 평균</a:t>
            </a:r>
            <a:r>
              <a:rPr lang="en-US" altLang="ko-KR" dirty="0"/>
              <a:t>: 0.98885</a:t>
            </a:r>
          </a:p>
          <a:p>
            <a:r>
              <a:rPr lang="ko-KR" altLang="en-US" dirty="0"/>
              <a:t>다소 낮아진 성능 결과를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18257-FACD-42B3-B914-96E3C9DD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F7E59-1E82-49EC-972A-E34242B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8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25AA2-334B-4A9F-AAF1-B652539E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A28D-9DD8-49C7-835A-10502B81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TensorFlow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TensorFlow Lite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 TensorFlow</a:t>
            </a:r>
            <a:r>
              <a:rPr lang="ko-KR" altLang="en-US" dirty="0"/>
              <a:t>와 </a:t>
            </a:r>
            <a:r>
              <a:rPr lang="en-US" altLang="ko-KR" dirty="0"/>
              <a:t>TensorFlow Lite </a:t>
            </a:r>
            <a:r>
              <a:rPr lang="ko-KR" altLang="en-US" dirty="0"/>
              <a:t>차이점</a:t>
            </a:r>
          </a:p>
          <a:p>
            <a:pPr marL="0" indent="0">
              <a:buNone/>
            </a:pPr>
            <a:r>
              <a:rPr lang="en-US" altLang="ko-KR" dirty="0"/>
              <a:t>4. TensorFlow Lite </a:t>
            </a:r>
            <a:r>
              <a:rPr lang="ko-KR" altLang="en-US" dirty="0"/>
              <a:t>기반의 응용 어플리케이션 기본 성능 결과</a:t>
            </a:r>
          </a:p>
          <a:p>
            <a:pPr marL="0" indent="0">
              <a:buNone/>
            </a:pPr>
            <a:r>
              <a:rPr lang="en-US" altLang="ko-KR" dirty="0"/>
              <a:t>5. TensorFlow Lite Guide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dirty="0" err="1"/>
              <a:t>QnA</a:t>
            </a:r>
            <a:endParaRPr lang="ko-KR" altLang="en-US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F5DF6-EBDA-4F1E-80DD-C660415F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FC185-4EF0-4755-AF92-102D8956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48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63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8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30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54FF-A2EF-4D5F-9294-A48C236E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4F5D4-FBB8-43FC-A729-60095755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는 모바일 환경에서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사용할 수 있게 하는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공식적으로는 아직 추론 기능만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공식 문서의 워크플로우는 아래와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TF Lite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ko-KR" altLang="en-US" dirty="0"/>
              <a:t>추론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90A19-31E0-48A1-A6AE-8C999669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E4A11-7A4F-45B3-A8D6-3114BD32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28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AD7A-D526-4606-89C7-054A7603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F95B3-FA70-4927-9157-E144285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의 모델 생성의 경우 아래 세 가지 방법 중 하나를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기존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사용</a:t>
            </a:r>
            <a:r>
              <a:rPr lang="en-US" altLang="ko-KR" dirty="0"/>
              <a:t>: TF Lite</a:t>
            </a:r>
            <a:r>
              <a:rPr lang="ko-KR" altLang="en-US" dirty="0"/>
              <a:t>에서 제공하는 이미 학습된 모델 중 하나를 사용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동작 인식 등이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모델로 변환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altLang="ko-KR" dirty="0"/>
              <a:t> TensorFlow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Converter</a:t>
            </a:r>
            <a:r>
              <a:rPr lang="ko-KR" altLang="en-US" dirty="0"/>
              <a:t>를 통해 </a:t>
            </a:r>
            <a:r>
              <a:rPr lang="en-US" altLang="ko-KR" dirty="0"/>
              <a:t>TF </a:t>
            </a:r>
            <a:r>
              <a:rPr lang="ko-KR" altLang="en-US" dirty="0"/>
              <a:t>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변환해서 사용</a:t>
            </a:r>
            <a:r>
              <a:rPr lang="en-US" altLang="ko-KR" dirty="0"/>
              <a:t>. </a:t>
            </a:r>
            <a:r>
              <a:rPr lang="ko-KR" altLang="en-US" dirty="0"/>
              <a:t>대부분의 모델을 변환할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생성</a:t>
            </a:r>
            <a:r>
              <a:rPr lang="en-US" altLang="ko-KR" dirty="0"/>
              <a:t>: TensorFlow Lite Model Maker</a:t>
            </a:r>
            <a:r>
              <a:rPr lang="ko-KR" altLang="en-US" dirty="0"/>
              <a:t>를 통해 맞춤 모델 생성</a:t>
            </a:r>
            <a:r>
              <a:rPr lang="en-US" altLang="ko-KR" dirty="0"/>
              <a:t>, </a:t>
            </a:r>
            <a:r>
              <a:rPr lang="ko-KR" altLang="en-US" dirty="0"/>
              <a:t>해당 기능은 아직 시험용으로 나타난다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5DCAA-19B9-4A6C-BCE8-21E508D8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FB5C0-6642-4639-8E7F-1A1A0D9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5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6F89-B830-44BB-9F31-25084276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5DEB6-3B4F-4963-B83B-BAC99D8B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문서에서는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모바일에 적용하는 방법에 대해 다룬다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데이터셋은 숫자 </a:t>
            </a:r>
            <a:r>
              <a:rPr lang="en-US" altLang="ko-KR" dirty="0"/>
              <a:t>0 ~ 9</a:t>
            </a:r>
            <a:r>
              <a:rPr lang="ko-KR" altLang="en-US" dirty="0"/>
              <a:t>에 대한 손 글씨 데이터셋이다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 Lite </a:t>
            </a:r>
            <a:r>
              <a:rPr lang="ko-KR" altLang="en-US" dirty="0"/>
              <a:t>공식 문서의 예시에 따라 진행한다</a:t>
            </a:r>
            <a:r>
              <a:rPr lang="en-US" altLang="ko-KR" dirty="0"/>
              <a:t>. </a:t>
            </a:r>
          </a:p>
          <a:p>
            <a:pPr marL="5400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https://developer.android.com/codelabs/digit-classifier-tflite#0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114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EBB8-D34D-4FE7-A5DC-A0614F07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A7370-3003-4FBC-9E10-CB5CA22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23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모델 생성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29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1205-2E21-4E4F-84E6-E2E7A5D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99437-CC55-4B09-A80F-68BA2E90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링크에서 소스코드를 실행하면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얻을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en-US" altLang="ko-KR" dirty="0"/>
          </a:p>
          <a:p>
            <a:r>
              <a:rPr lang="ko-KR" altLang="en-US" dirty="0"/>
              <a:t>소스코드를 분석하면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TF</a:t>
            </a:r>
            <a:r>
              <a:rPr lang="ko-KR" altLang="en-US" dirty="0"/>
              <a:t>를 통해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후에</a:t>
            </a:r>
            <a:r>
              <a:rPr lang="en-US" altLang="ko-KR" dirty="0"/>
              <a:t> TensorFlow Lite Converter</a:t>
            </a:r>
            <a:r>
              <a:rPr lang="ko-KR" altLang="en-US" dirty="0"/>
              <a:t>를 통해 해당 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F68A4-4B04-485D-BE06-84160654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CD5C4E-0AE6-44A4-8601-342EB69B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41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4C3E-4568-4BB3-9E91-07295A0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E3C41-B548-4F41-AE25-C08C8C22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2F316-3888-4837-A9CB-805C4FF8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3E7CE9-1941-41E5-AA0F-55222DC8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0" t="2540"/>
          <a:stretch/>
        </p:blipFill>
        <p:spPr>
          <a:xfrm>
            <a:off x="93738" y="1484141"/>
            <a:ext cx="7081055" cy="4148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14E14-7324-46CC-A112-158551E5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92" y="4712663"/>
            <a:ext cx="5552684" cy="18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/>
              <a:t>Android application</a:t>
            </a:r>
            <a:r>
              <a:rPr lang="ko-KR" altLang="en-US" dirty="0"/>
              <a:t>에 모델 적용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236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A2D6-C78E-43B9-8555-B10B79F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E6832-94FF-4D72-84C1-984E9AC4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만든 모델을 예시 어플리케이션에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 어플리케이션은 아래 </a:t>
            </a:r>
            <a:r>
              <a:rPr lang="en-US" altLang="ko-KR" dirty="0"/>
              <a:t>GitHub </a:t>
            </a:r>
            <a:r>
              <a:rPr lang="ko-KR" altLang="en-US" dirty="0"/>
              <a:t>에서 찾을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https://github.com/tensorflow/examples/tree/master/lite/codelabs/digit_classifier/android/start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D707-0667-457A-89B5-AE3E9886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714DDF-1EB8-4762-AB04-696E1F4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9763A-EC08-4801-A2FE-D7552856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865" y="444116"/>
            <a:ext cx="2860005" cy="58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AFF1-C9BC-4DDA-A5D0-C3767173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407F3-ABCE-4346-9CD3-7938DCDF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FE903-71D7-467B-8F30-8E8A750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D2634-DA35-4EDB-AFB4-71D2256D21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5900" y="1476375"/>
            <a:ext cx="11787188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위한 오픈소스 플랫폼</a:t>
            </a:r>
            <a:endParaRPr lang="en-US" altLang="ko-KR" dirty="0"/>
          </a:p>
          <a:p>
            <a:r>
              <a:rPr lang="ko-KR" altLang="en-US" dirty="0" err="1"/>
              <a:t>딥러닝에서</a:t>
            </a:r>
            <a:r>
              <a:rPr lang="ko-KR" altLang="en-US" dirty="0"/>
              <a:t> 데이터를 의미하는 </a:t>
            </a:r>
            <a:r>
              <a:rPr lang="en-US" altLang="ko-KR" b="1" dirty="0"/>
              <a:t>Tensor</a:t>
            </a:r>
            <a:r>
              <a:rPr lang="ko-KR" altLang="en-US" dirty="0"/>
              <a:t>와 </a:t>
            </a:r>
            <a:r>
              <a:rPr lang="en-US" altLang="ko-KR" dirty="0" err="1"/>
              <a:t>DataFlow</a:t>
            </a:r>
            <a:r>
              <a:rPr lang="en-US" altLang="ko-KR" dirty="0"/>
              <a:t> Graph</a:t>
            </a:r>
            <a:r>
              <a:rPr lang="ko-KR" altLang="en-US" dirty="0"/>
              <a:t>를 따라 연산이 수행되는 형태</a:t>
            </a:r>
            <a:r>
              <a:rPr lang="en-US" altLang="ko-KR" dirty="0"/>
              <a:t>(</a:t>
            </a:r>
            <a:r>
              <a:rPr lang="en-US" altLang="ko-KR" b="1" dirty="0"/>
              <a:t>Flow</a:t>
            </a:r>
            <a:r>
              <a:rPr lang="en-US" altLang="ko-KR" dirty="0"/>
              <a:t>)</a:t>
            </a:r>
            <a:r>
              <a:rPr lang="ko-KR" altLang="en-US" dirty="0"/>
              <a:t>를 합쳐 </a:t>
            </a:r>
            <a:r>
              <a:rPr lang="en-US" altLang="ko-KR" dirty="0"/>
              <a:t>TensorFlow</a:t>
            </a:r>
            <a:r>
              <a:rPr lang="ko-KR" altLang="en-US" dirty="0"/>
              <a:t>란 이름이 생성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C++</a:t>
            </a:r>
            <a:r>
              <a:rPr lang="ko-KR" altLang="en-US" dirty="0"/>
              <a:t>로 구현 되어 있으며</a:t>
            </a:r>
            <a:r>
              <a:rPr lang="en-US" altLang="ko-KR" dirty="0"/>
              <a:t>, Python, Java, Go</a:t>
            </a:r>
            <a:r>
              <a:rPr lang="ko-KR" altLang="en-US" dirty="0"/>
              <a:t>등 다양한 언어를 지원</a:t>
            </a:r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345805A1-DDDC-419E-8889-1EBF31082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21308" r="17499" b="18851"/>
          <a:stretch/>
        </p:blipFill>
        <p:spPr bwMode="auto">
          <a:xfrm>
            <a:off x="8793310" y="4718531"/>
            <a:ext cx="3209778" cy="1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E3464-10C2-4F91-AFB9-1797A0E8E0BF}"/>
              </a:ext>
            </a:extLst>
          </p:cNvPr>
          <p:cNvSpPr txBox="1"/>
          <p:nvPr/>
        </p:nvSpPr>
        <p:spPr>
          <a:xfrm>
            <a:off x="2835215" y="6335294"/>
            <a:ext cx="946018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이미지 출처</a:t>
            </a:r>
            <a:r>
              <a:rPr lang="en-US" altLang="ko-KR" sz="600" dirty="0">
                <a:hlinkClick r:id="rId3"/>
              </a:rPr>
              <a:t>: https://www.google.com/url?sa=i&amp;url=https%3A%2F%2Fwww.tensorflow.org%2F%3Fhl%3Dko&amp;psig=AOvVaw20ONB5qnmTaJpxfWRjn4WS&amp;ust=1641600333999000&amp;source=images&amp;cd=vfe&amp;ved=0CAgQjRxqFwoTCMDOt_mrnvUCFQAAAAAdAAAAABAD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409493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9978-3C9B-4871-9B22-4F98FB3D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TF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250F-687B-4602-B0A0-6E8B0621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생성한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어플리케이션의 </a:t>
            </a:r>
            <a:r>
              <a:rPr lang="en-US" altLang="ko-KR" dirty="0"/>
              <a:t>assets </a:t>
            </a:r>
            <a:r>
              <a:rPr lang="ko-KR" altLang="en-US" dirty="0"/>
              <a:t>폴더로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52E9-8806-4069-9B39-3FB6098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118DC-901A-48E1-85FF-5C2AA9CE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DD4684-5E85-4EEA-9BAD-F5445338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7" y="2273685"/>
            <a:ext cx="5629247" cy="40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1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2E5C-ABAB-4C62-90E0-14CF28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C1154-60F4-4108-B146-4B325724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어플리케이션 레벨의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TF Lite </a:t>
            </a:r>
            <a:r>
              <a:rPr lang="ko-KR" altLang="en-US" dirty="0"/>
              <a:t>의존성을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어플리케이션을 </a:t>
            </a:r>
            <a:r>
              <a:rPr lang="en-US" altLang="ko-KR" dirty="0"/>
              <a:t>build</a:t>
            </a:r>
            <a:r>
              <a:rPr lang="ko-KR" altLang="en-US" dirty="0"/>
              <a:t>할 때 </a:t>
            </a:r>
            <a:r>
              <a:rPr lang="en-US" altLang="ko-KR" dirty="0"/>
              <a:t>TF </a:t>
            </a:r>
            <a:r>
              <a:rPr lang="ko-KR" altLang="en-US" dirty="0"/>
              <a:t>모델을 압축하지 않게 하기 위해 아래 옵션을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2B896-6272-45FD-9B24-39B321B4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D026A-31C5-4DC2-8ADB-330597C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5B9DC-027A-4E1B-82AD-6950F1E2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7" y="2195880"/>
            <a:ext cx="8280759" cy="895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7481D5-308D-4C8A-9119-BAFED54B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9"/>
          <a:stretch/>
        </p:blipFill>
        <p:spPr>
          <a:xfrm>
            <a:off x="425436" y="4757916"/>
            <a:ext cx="8330637" cy="12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0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8047-67D4-49D0-9635-36FCF98A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TensorFlow Lite Interpreter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552A-2967-4C19-9E9D-0BC0F374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effectLst/>
                <a:latin typeface="Roboto Mono"/>
              </a:rPr>
              <a:t>org.tensorflow.lite.Interpreter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의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는 모바일에서 </a:t>
            </a:r>
            <a:r>
              <a:rPr lang="en-US" altLang="ko-KR" b="0" i="0" dirty="0">
                <a:effectLst/>
                <a:latin typeface="Roboto Mono"/>
              </a:rPr>
              <a:t>TF Lite </a:t>
            </a:r>
            <a:r>
              <a:rPr lang="ko-KR" altLang="en-US" b="0" i="0" dirty="0">
                <a:effectLst/>
                <a:latin typeface="Roboto Mono"/>
              </a:rPr>
              <a:t>모델을 사용할 수 있게 하는 클래스이다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</a:p>
          <a:p>
            <a:r>
              <a:rPr lang="ko-KR" altLang="en-US" b="0" i="0" dirty="0">
                <a:effectLst/>
                <a:latin typeface="Roboto Mono"/>
              </a:rPr>
              <a:t> 예제 프로그램의 </a:t>
            </a:r>
            <a:r>
              <a:rPr lang="en-US" altLang="ko-KR" b="0" i="0" dirty="0" err="1">
                <a:effectLst/>
                <a:latin typeface="Roboto Mono"/>
              </a:rPr>
              <a:t>DigitClassifier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클래스에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를 추가한다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82BF-0900-4464-9CF7-EFFA192F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DC2FF-D8D8-4E63-9499-D472191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E7B7C6-50CF-48EB-8691-F61784C7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9" y="3591794"/>
            <a:ext cx="11206117" cy="19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BAF8-7C3B-4CAD-A0EB-DA7AE90C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6CF67-9F26-4533-B8FA-03BEDC45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r>
              <a:rPr lang="ko-KR" altLang="en-US" dirty="0"/>
              <a:t>모델을 불러들여 </a:t>
            </a:r>
            <a:r>
              <a:rPr lang="en-US" altLang="ko-KR" dirty="0"/>
              <a:t>Interpreter </a:t>
            </a:r>
            <a:r>
              <a:rPr lang="ko-KR" altLang="en-US" dirty="0"/>
              <a:t>를 초기화 하기 위해 </a:t>
            </a:r>
            <a:r>
              <a:rPr lang="en-US" altLang="ko-KR" dirty="0" err="1"/>
              <a:t>initializeInterpreter</a:t>
            </a:r>
            <a:r>
              <a:rPr lang="en-US" altLang="ko-KR" dirty="0"/>
              <a:t>()</a:t>
            </a:r>
            <a:r>
              <a:rPr lang="ko-KR" altLang="en-US" dirty="0"/>
              <a:t>메소드 내부에 아래의 코드를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B1EC-8179-4C4C-92DC-9438E5E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C7007-1AAC-4162-8FE7-9389904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D173BD-08BE-459E-9874-F1A987F8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0" y="2976851"/>
            <a:ext cx="11620767" cy="21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00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7244-24D5-4011-BC66-068B8B2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7E51-F4C7-4F97-8D40-425B7B39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모델에서 입력 사이즈를 불러오기 위해 아래에 다음 코드를 추가로 작성한다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C7BDE-E2FD-46AF-98A3-9BB6B8C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2C5C1-D153-4138-ADCE-D16B272A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FBB9C-4500-4683-AA37-530F4024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7" y="2960822"/>
            <a:ext cx="11427362" cy="27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4AC4-77C1-467A-B430-417BE568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58893"/>
            <a:ext cx="11694084" cy="842356"/>
          </a:xfrm>
        </p:spPr>
        <p:txBody>
          <a:bodyPr/>
          <a:lstStyle/>
          <a:p>
            <a:r>
              <a:rPr lang="en-US" altLang="ko-KR" dirty="0"/>
              <a:t>close Interpreter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BD6FE-B385-4FD6-A5CB-A49A885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DF149-A7E8-4B54-8F77-A235D815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18669A9-BFE7-44B5-B807-20D9DCEE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사용이 끝나면 자원 관리를 위해 </a:t>
            </a:r>
            <a:r>
              <a:rPr lang="en-US" altLang="ko-KR" dirty="0"/>
              <a:t>close </a:t>
            </a:r>
            <a:r>
              <a:rPr lang="ko-KR" altLang="en-US" dirty="0"/>
              <a:t>해 주어야 한다</a:t>
            </a:r>
            <a:r>
              <a:rPr lang="en-US" altLang="ko-KR" dirty="0"/>
              <a:t>. </a:t>
            </a:r>
            <a:r>
              <a:rPr lang="ko-KR" altLang="en-US" dirty="0"/>
              <a:t>아래와 같이 </a:t>
            </a:r>
            <a:r>
              <a:rPr lang="en-US" altLang="ko-KR" dirty="0"/>
              <a:t>close() </a:t>
            </a:r>
            <a:r>
              <a:rPr lang="ko-KR" altLang="en-US" dirty="0"/>
              <a:t>메소드 내부에 코드를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09CB7505-76AC-4DF4-B425-31983B99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0" y="3004080"/>
            <a:ext cx="8855371" cy="19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18F5-651A-49CE-9309-86E6A2C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53933-5273-450A-9221-8168D370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설정이 끝났음으로</a:t>
            </a:r>
            <a:r>
              <a:rPr lang="en-US" altLang="ko-KR" dirty="0"/>
              <a:t>, </a:t>
            </a:r>
            <a:r>
              <a:rPr lang="ko-KR" altLang="en-US" dirty="0"/>
              <a:t>이를 사용해서 추론을 진행해야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입력 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Bitmap </a:t>
            </a:r>
            <a:r>
              <a:rPr lang="ko-KR" altLang="en-US" dirty="0"/>
              <a:t>인스턴스를 </a:t>
            </a:r>
            <a:r>
              <a:rPr lang="en-US" altLang="ko-KR" dirty="0" err="1"/>
              <a:t>ByteBuffer</a:t>
            </a:r>
            <a:r>
              <a:rPr lang="en-US" altLang="ko-KR" dirty="0"/>
              <a:t> </a:t>
            </a:r>
            <a:r>
              <a:rPr lang="ko-KR" altLang="en-US" dirty="0"/>
              <a:t>인스턴스로 변환한다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Kotlin</a:t>
            </a:r>
            <a:r>
              <a:rPr lang="ko-KR" altLang="en-US" dirty="0"/>
              <a:t>의 다차원 배열보다 </a:t>
            </a:r>
            <a:r>
              <a:rPr lang="en-US" altLang="ko-KR" dirty="0" err="1"/>
              <a:t>ByteBuffer</a:t>
            </a:r>
            <a:r>
              <a:rPr lang="ko-KR" altLang="en-US" dirty="0"/>
              <a:t>이 처리 속도가 빠르기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추론 실행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전 처리된 입력으로 추론을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출력 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추론 결과로 나온 확률 배열을 사람이 읽을 수 있는 문자열로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C0434-B29B-4B38-AA7C-15E23E5E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F8EB6-00B6-4D81-8318-F55BE93F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13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9733-003F-493A-A093-B4594BCE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Resize Bitmap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629CD-726E-4A28-8494-7D774191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전처리를 위해 </a:t>
            </a:r>
            <a:r>
              <a:rPr lang="en-US" altLang="ko-KR" dirty="0"/>
              <a:t>Bitmap</a:t>
            </a:r>
            <a:r>
              <a:rPr lang="ko-KR" altLang="en-US" dirty="0"/>
              <a:t> 사이즈를 맞추고</a:t>
            </a:r>
            <a:r>
              <a:rPr lang="en-US" altLang="ko-KR" dirty="0"/>
              <a:t>, </a:t>
            </a:r>
            <a:r>
              <a:rPr lang="en-US" altLang="ko-KR" dirty="0" err="1"/>
              <a:t>ByteBuffer</a:t>
            </a:r>
            <a:r>
              <a:rPr lang="ko-KR" altLang="en-US" dirty="0"/>
              <a:t>로 변경한다</a:t>
            </a:r>
            <a:r>
              <a:rPr lang="en-US" altLang="ko-KR" dirty="0"/>
              <a:t>. classify() </a:t>
            </a:r>
            <a:r>
              <a:rPr lang="ko-KR" altLang="en-US" dirty="0"/>
              <a:t>메소드에 다음 내용을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49B37-FB5A-4EF6-B6E6-76BD004C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ADC0D-3917-4CE9-9BAB-A0FBFD4B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25602-BA9E-4105-9AD5-1E00B2F9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2" y="2779690"/>
            <a:ext cx="11193815" cy="35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2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003F-826F-4A8E-8187-8FAD488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1011-1610-49BD-8A0A-68B73BC9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전처리된</a:t>
            </a:r>
            <a:r>
              <a:rPr lang="ko-KR" altLang="en-US" dirty="0"/>
              <a:t> </a:t>
            </a:r>
            <a:r>
              <a:rPr lang="en-US" altLang="ko-KR" dirty="0" err="1"/>
              <a:t>ByteBuffer</a:t>
            </a:r>
            <a:r>
              <a:rPr lang="ko-KR" altLang="en-US" dirty="0"/>
              <a:t>와 </a:t>
            </a:r>
            <a:r>
              <a:rPr lang="en-US" altLang="ko-KR" dirty="0" err="1"/>
              <a:t>Intrepreter</a:t>
            </a:r>
            <a:r>
              <a:rPr lang="ko-KR" altLang="en-US" dirty="0"/>
              <a:t>를 통해 추론을 실행한다</a:t>
            </a:r>
            <a:r>
              <a:rPr lang="en-US" altLang="ko-KR" dirty="0"/>
              <a:t>. </a:t>
            </a:r>
            <a:r>
              <a:rPr lang="ko-KR" altLang="en-US" dirty="0"/>
              <a:t>아래 소스코드를 추가로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C7ED7-BC82-48DA-8AD2-7D9162B1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2A332-D546-440A-9024-CC4E28AE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649B1-D6B8-496C-861A-983F8898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5" y="2962595"/>
            <a:ext cx="1014554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21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CD1C-84BA-4D84-8D86-5B102B81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3DD7E-F376-425C-B409-2B353A1B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추론 결과를 사람이 확인할 수 있는 수치로 변경하기 위해 아래와 같은 코드를 추가로 작성하고</a:t>
            </a:r>
            <a:r>
              <a:rPr lang="en-US" altLang="ko-KR" dirty="0"/>
              <a:t>, return </a:t>
            </a:r>
            <a:r>
              <a:rPr lang="ko-KR" altLang="en-US" dirty="0"/>
              <a:t>값을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어플리케이션에 모델을 적용하는 과정이 끝났다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D5578-1193-4CD3-B7C6-40FB246A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A0AD5-0055-42B5-8587-22DB00D1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6449BA-EF62-4898-90A8-6DE9C1D5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9"/>
          <a:stretch/>
        </p:blipFill>
        <p:spPr>
          <a:xfrm>
            <a:off x="440149" y="2819417"/>
            <a:ext cx="11432770" cy="21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2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89CD-1929-48FC-B822-AD4D28E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6972D-AAA1-41CE-AB36-82122E2A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TensorFlow</a:t>
            </a:r>
            <a:r>
              <a:rPr lang="ko-KR" altLang="en-US" dirty="0"/>
              <a:t>의 용어</a:t>
            </a:r>
            <a:br>
              <a:rPr lang="en-US" altLang="ko-KR" sz="2400" dirty="0"/>
            </a:br>
            <a:r>
              <a:rPr lang="en-US" altLang="ko-KR" sz="2400" dirty="0"/>
              <a:t>- Node: </a:t>
            </a:r>
            <a:r>
              <a:rPr lang="ko-KR" altLang="en-US" sz="2400" dirty="0"/>
              <a:t>수학적인 연산 동작을 의미</a:t>
            </a:r>
            <a:br>
              <a:rPr lang="en-US" altLang="ko-KR" sz="2400" dirty="0"/>
            </a:br>
            <a:r>
              <a:rPr lang="en-US" altLang="ko-KR" sz="2400" dirty="0"/>
              <a:t>- Edge: </a:t>
            </a:r>
            <a:r>
              <a:rPr lang="ko-KR" altLang="en-US" sz="2400" dirty="0"/>
              <a:t>다차원 데이터 배열</a:t>
            </a:r>
            <a:r>
              <a:rPr lang="en-US" altLang="ko-KR" sz="2400" dirty="0"/>
              <a:t>(Tensor)</a:t>
            </a:r>
            <a:r>
              <a:rPr lang="ko-KR" altLang="en-US" sz="2400" dirty="0"/>
              <a:t>을 의미</a:t>
            </a:r>
            <a:br>
              <a:rPr lang="en-US" altLang="ko-KR" sz="2400" dirty="0"/>
            </a:br>
            <a:r>
              <a:rPr lang="en-US" altLang="ko-KR" sz="2400" dirty="0"/>
              <a:t>- Operation: </a:t>
            </a:r>
            <a:r>
              <a:rPr lang="ko-KR" altLang="en-US" sz="2400" dirty="0"/>
              <a:t>그래프 상의 노드는 오퍼레이션으로 불림</a:t>
            </a:r>
            <a:br>
              <a:rPr lang="en-US" altLang="ko-KR" sz="2400" dirty="0"/>
            </a:br>
            <a:r>
              <a:rPr lang="en-US" altLang="ko-KR" sz="2400" dirty="0"/>
              <a:t>- Tensor: </a:t>
            </a:r>
            <a:r>
              <a:rPr lang="ko-KR" altLang="en-US" sz="2400" dirty="0"/>
              <a:t>내부적으로 모든 데이터는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통해 표현</a:t>
            </a:r>
            <a:br>
              <a:rPr lang="en-US" altLang="ko-KR" sz="2400" dirty="0"/>
            </a:br>
            <a:r>
              <a:rPr lang="en-US" altLang="ko-KR" sz="2400"/>
              <a:t>- Session: </a:t>
            </a:r>
            <a:r>
              <a:rPr lang="ko-KR" altLang="en-US" sz="2400" dirty="0"/>
              <a:t>그래프를 실행하기 위해서는 세션 객체가 필요</a:t>
            </a: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5C4FD-857A-4FB4-8B04-07AE935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F93F09-1063-43BB-85D8-A86EEFA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42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559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B235-F2A2-49B1-8FCF-AA5D82EB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E44A2-925C-4E77-9C8B-E2126CF5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앞선 과정에서 모델을 적용한 어플리케이션을 실행해야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버튼을 눌러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실행한 어플리케이션에서 </a:t>
            </a:r>
            <a:r>
              <a:rPr lang="ko-KR" altLang="en-US" dirty="0" err="1"/>
              <a:t>손글씨를</a:t>
            </a:r>
            <a:r>
              <a:rPr lang="ko-KR" altLang="en-US" dirty="0"/>
              <a:t> 입력하면 추론이 진행됨을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26318-A714-4C84-8B8A-4558A6C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BA113-2A09-4693-961B-DBD0AAA3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A07931-8F5E-4660-B9D6-2ECBD0F8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5" y="2880506"/>
            <a:ext cx="10736173" cy="1629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AA3C7-B773-42F2-8B84-A0C937396C5A}"/>
              </a:ext>
            </a:extLst>
          </p:cNvPr>
          <p:cNvSpPr/>
          <p:nvPr/>
        </p:nvSpPr>
        <p:spPr>
          <a:xfrm>
            <a:off x="7392785" y="3428999"/>
            <a:ext cx="576349" cy="5320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98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5E92D81F-2A32-4F4D-9190-2456371A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38" y="1434255"/>
            <a:ext cx="2393416" cy="48577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DA79F-2071-498A-AC74-EB3D82D6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1486B-5203-4087-AEF2-D0E11BB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91455-78D4-4D49-A499-E268CC80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223E3-4B61-4B29-858C-69B3624D71D7}"/>
              </a:ext>
            </a:extLst>
          </p:cNvPr>
          <p:cNvSpPr/>
          <p:nvPr/>
        </p:nvSpPr>
        <p:spPr>
          <a:xfrm>
            <a:off x="1404851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8A6CE8-F4DD-40C5-9AD5-3A723979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92" y="1434255"/>
            <a:ext cx="2393417" cy="4857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D23921-40F5-4137-A1C9-08AB438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646" y="1434255"/>
            <a:ext cx="2393417" cy="4857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EE34E3-7C88-40E4-B9A2-975390C40590}"/>
              </a:ext>
            </a:extLst>
          </p:cNvPr>
          <p:cNvSpPr/>
          <p:nvPr/>
        </p:nvSpPr>
        <p:spPr>
          <a:xfrm>
            <a:off x="5063836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BBE02D-1DAC-4496-A167-8F2D81B95A16}"/>
              </a:ext>
            </a:extLst>
          </p:cNvPr>
          <p:cNvSpPr/>
          <p:nvPr/>
        </p:nvSpPr>
        <p:spPr>
          <a:xfrm>
            <a:off x="8649393" y="4826308"/>
            <a:ext cx="2179320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17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 dirty="0"/>
              <a:t>Q n A</a:t>
            </a:r>
            <a:endParaRPr lang="ko-KR" altLang="en-US" dirty="0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CC665-918B-4883-B25C-B108EE3F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13635-61C9-4CCA-BA7B-612C2C4A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TensorFlow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용어</a:t>
            </a:r>
            <a:br>
              <a:rPr lang="en-US" altLang="ko-KR" sz="2400" dirty="0"/>
            </a:br>
            <a:r>
              <a:rPr lang="en-US" altLang="ko-KR" sz="2400" dirty="0"/>
              <a:t>- Variable: </a:t>
            </a:r>
            <a:r>
              <a:rPr lang="ko-KR" altLang="en-US" sz="2400" dirty="0"/>
              <a:t>변수는 그래프의 </a:t>
            </a:r>
            <a:r>
              <a:rPr lang="ko-KR" altLang="en-US" sz="2400" dirty="0" err="1"/>
              <a:t>실행시</a:t>
            </a:r>
            <a:r>
              <a:rPr lang="en-US" altLang="ko-KR" sz="2400" dirty="0"/>
              <a:t>, </a:t>
            </a:r>
            <a:r>
              <a:rPr lang="ko-KR" altLang="en-US" sz="2400" dirty="0"/>
              <a:t>파라미터를 저장하고 갱신</a:t>
            </a:r>
            <a:br>
              <a:rPr lang="en-US" altLang="ko-KR" sz="2400" dirty="0"/>
            </a:br>
            <a:r>
              <a:rPr lang="en-US" altLang="ko-KR" sz="2400" dirty="0"/>
              <a:t>- Placeholder: </a:t>
            </a:r>
            <a:r>
              <a:rPr lang="ko-KR" altLang="en-US" sz="2400" dirty="0"/>
              <a:t>학습용 데이터를 담는 그릇으로 실행 시점에 데이터 할당</a:t>
            </a:r>
            <a:br>
              <a:rPr lang="en-US" altLang="ko-KR" sz="2400" dirty="0"/>
            </a:br>
            <a:r>
              <a:rPr lang="en-US" altLang="ko-KR" sz="2400" dirty="0"/>
              <a:t>- Rank: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</a:t>
            </a:r>
            <a:r>
              <a:rPr lang="en-US" altLang="ko-KR" sz="2400" dirty="0"/>
              <a:t>Rank</a:t>
            </a:r>
            <a:r>
              <a:rPr lang="ko-KR" altLang="en-US" sz="2400" dirty="0"/>
              <a:t>가 몇 차원의 배열인지 의미</a:t>
            </a:r>
            <a:br>
              <a:rPr lang="en-US" altLang="ko-KR" sz="2400" dirty="0"/>
            </a:br>
            <a:r>
              <a:rPr lang="en-US" altLang="ko-KR" sz="2400" dirty="0"/>
              <a:t>- Shape: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차원과 크기</a:t>
            </a:r>
            <a:br>
              <a:rPr lang="en-US" altLang="ko-KR" sz="2400" dirty="0"/>
            </a:br>
            <a:r>
              <a:rPr lang="en-US" altLang="ko-KR" sz="2400" dirty="0"/>
              <a:t>- Type: </a:t>
            </a:r>
            <a:r>
              <a:rPr lang="ko-KR" altLang="en-US" sz="2400" dirty="0" err="1"/>
              <a:t>텐서가</a:t>
            </a:r>
            <a:r>
              <a:rPr lang="ko-KR" altLang="en-US" sz="2400" dirty="0"/>
              <a:t> 담을 수 있는 데이터 타입을 의미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5D9B-57DE-4055-B167-D672916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E9B85C-89C6-4904-A234-26BD41FE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9F334-FC4F-4382-AD8E-A4498DB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C27C3-D75D-4671-A1C7-7AE7B97B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임베디드 및 </a:t>
            </a:r>
            <a:r>
              <a:rPr lang="en-US" altLang="ko-KR" dirty="0"/>
              <a:t>IoT</a:t>
            </a:r>
            <a:r>
              <a:rPr lang="ko-KR" altLang="en-US" dirty="0"/>
              <a:t>기기에서 </a:t>
            </a:r>
            <a:r>
              <a:rPr lang="en-US" altLang="ko-KR" dirty="0"/>
              <a:t>TensorFlow </a:t>
            </a:r>
            <a:r>
              <a:rPr lang="ko-KR" altLang="en-US" dirty="0"/>
              <a:t>모델을 변환하고 실행하는 데 필요한 모든 도구를 제공</a:t>
            </a:r>
            <a:endParaRPr lang="en-US" altLang="ko-KR" dirty="0"/>
          </a:p>
          <a:p>
            <a:r>
              <a:rPr lang="ko-KR" altLang="en-US" dirty="0"/>
              <a:t>추론을 위한 오픈소스 딥러닝 프레임 워크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1F7C-BB6D-47AC-B86A-6F182784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A0B7F-BF86-4CAC-9070-BC00807A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6" name="Picture 2" descr="TensorFlow Lite | 휴대기기 및 에지 기기용 ML">
            <a:extLst>
              <a:ext uri="{FF2B5EF4-FFF2-40B4-BE49-F238E27FC236}">
                <a16:creationId xmlns:a16="http://schemas.microsoft.com/office/drawing/2014/main" id="{66CA72E8-6D29-47E5-A93E-C9D60238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66" y="4235975"/>
            <a:ext cx="3816010" cy="21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19E62-4CE8-4EFE-A735-3200ABCA2DE6}"/>
              </a:ext>
            </a:extLst>
          </p:cNvPr>
          <p:cNvSpPr txBox="1"/>
          <p:nvPr/>
        </p:nvSpPr>
        <p:spPr>
          <a:xfrm>
            <a:off x="2838086" y="6335294"/>
            <a:ext cx="953109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이미지 출처</a:t>
            </a:r>
            <a:r>
              <a:rPr lang="en-US" altLang="ko-KR" sz="600" dirty="0">
                <a:hlinkClick r:id="rId3"/>
              </a:rPr>
              <a:t>: </a:t>
            </a:r>
            <a:r>
              <a:rPr lang="ko-KR" altLang="en-US" sz="600" dirty="0">
                <a:hlinkClick r:id="rId3"/>
              </a:rPr>
              <a:t>https://www.google.com/url?sa=i&amp;url=https%3A%2F%2Fwww.tensorflow.org%2Flite%3Fhl%3Dko&amp;psig=AOvVaw16H029U81</a:t>
            </a:r>
            <a:r>
              <a:rPr lang="en-US" altLang="ko-KR" sz="600" dirty="0">
                <a:hlinkClick r:id="rId3"/>
              </a:rPr>
              <a:t>-</a:t>
            </a:r>
            <a:r>
              <a:rPr lang="ko-KR" altLang="en-US" sz="600" dirty="0">
                <a:hlinkClick r:id="rId3"/>
              </a:rPr>
              <a:t>khoC5WemzE3r&amp;ust=1641600464877000&amp;source=images&amp;cd=vfe&amp;ved=0CAgQjRxqFwoTCNi_presnvUCFQAAAAAdAAAAABAD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6805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9662-8DBB-483D-8D9D-B78BC0AF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47869-F4B3-4F32-B52C-33042720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기기 내 </a:t>
            </a:r>
            <a:r>
              <a:rPr lang="ko-KR" altLang="en-US" dirty="0" err="1"/>
              <a:t>머신러닝에</a:t>
            </a:r>
            <a:r>
              <a:rPr lang="ko-KR" altLang="en-US" dirty="0"/>
              <a:t> 최적화 되어</a:t>
            </a:r>
            <a:r>
              <a:rPr lang="en-US" altLang="ko-KR" dirty="0"/>
              <a:t> 5</a:t>
            </a:r>
            <a:r>
              <a:rPr lang="ko-KR" altLang="en-US" dirty="0"/>
              <a:t>가지 핵심 제약사항 해결</a:t>
            </a:r>
            <a:br>
              <a:rPr lang="en-US" altLang="ko-KR" dirty="0"/>
            </a:br>
            <a:r>
              <a:rPr lang="en-US" altLang="ko-KR" sz="2400" dirty="0"/>
              <a:t>1. </a:t>
            </a:r>
            <a:r>
              <a:rPr lang="ko-KR" altLang="en-US" sz="2400" dirty="0"/>
              <a:t>지연 시간</a:t>
            </a:r>
            <a:r>
              <a:rPr lang="en-US" altLang="ko-KR" sz="2400" dirty="0"/>
              <a:t>(</a:t>
            </a:r>
            <a:r>
              <a:rPr lang="ko-KR" altLang="en-US" sz="2400" dirty="0"/>
              <a:t>서버까지의 왕복 없음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개인 정보 보호</a:t>
            </a:r>
            <a:r>
              <a:rPr lang="en-US" altLang="ko-KR" sz="2400" dirty="0"/>
              <a:t>(</a:t>
            </a:r>
            <a:r>
              <a:rPr lang="ko-KR" altLang="en-US" sz="2400" dirty="0"/>
              <a:t>기기에 개인 정보를 남기지 않음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ko-KR" altLang="en-US" sz="2400" dirty="0"/>
              <a:t>연결성</a:t>
            </a:r>
            <a:r>
              <a:rPr lang="en-US" altLang="ko-KR" sz="2400" dirty="0"/>
              <a:t>(</a:t>
            </a:r>
            <a:r>
              <a:rPr lang="ko-KR" altLang="en-US" sz="2400" dirty="0"/>
              <a:t>인터넷 연결이 필요하지 않음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4. </a:t>
            </a:r>
            <a:r>
              <a:rPr lang="ko-KR" altLang="en-US" sz="2400" dirty="0"/>
              <a:t>크기</a:t>
            </a:r>
            <a:r>
              <a:rPr lang="en-US" altLang="ko-KR" sz="2400" dirty="0"/>
              <a:t>(</a:t>
            </a:r>
            <a:r>
              <a:rPr lang="ko-KR" altLang="en-US" sz="2400" dirty="0"/>
              <a:t>모델 및 바이너리 크기 축소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5. </a:t>
            </a:r>
            <a:r>
              <a:rPr lang="ko-KR" altLang="en-US" sz="2400" dirty="0"/>
              <a:t>전력 소비</a:t>
            </a:r>
            <a:r>
              <a:rPr lang="en-US" altLang="ko-KR" sz="2400" dirty="0"/>
              <a:t>(</a:t>
            </a:r>
            <a:r>
              <a:rPr lang="ko-KR" altLang="en-US" sz="2400" dirty="0"/>
              <a:t>효율적인 추론 및 네트워크 연결 불필요</a:t>
            </a:r>
            <a:r>
              <a:rPr lang="en-US" altLang="ko-KR" sz="2400" dirty="0"/>
              <a:t>)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3D39A-57DB-469B-B178-4AE35EB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EAD2E5-FF2E-4290-8171-3B4AC555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04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DD65-E1B6-43C2-B1C8-00D0C89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4D5FB-277B-4A1A-A490-082CCC92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플랫폼 지원</a:t>
            </a:r>
            <a:r>
              <a:rPr lang="en-US" altLang="ko-KR" dirty="0"/>
              <a:t>: Android </a:t>
            </a:r>
            <a:r>
              <a:rPr lang="ko-KR" altLang="en-US" dirty="0"/>
              <a:t>및 </a:t>
            </a:r>
            <a:r>
              <a:rPr lang="en-US" altLang="ko-KR" dirty="0"/>
              <a:t>iOS</a:t>
            </a:r>
            <a:r>
              <a:rPr lang="ko-KR" altLang="en-US" dirty="0"/>
              <a:t>기기</a:t>
            </a:r>
            <a:r>
              <a:rPr lang="en-US" altLang="ko-KR" dirty="0"/>
              <a:t>, </a:t>
            </a:r>
            <a:r>
              <a:rPr lang="ko-KR" altLang="en-US" dirty="0"/>
              <a:t>내장형 </a:t>
            </a:r>
            <a:r>
              <a:rPr lang="en-US" altLang="ko-KR" dirty="0"/>
              <a:t>Linux </a:t>
            </a:r>
            <a:r>
              <a:rPr lang="ko-KR" altLang="en-US" dirty="0"/>
              <a:t>및 마이크로 컨트롤러 등</a:t>
            </a:r>
            <a:endParaRPr lang="en-US" altLang="ko-KR" dirty="0"/>
          </a:p>
          <a:p>
            <a:r>
              <a:rPr lang="ko-KR" altLang="en-US" dirty="0"/>
              <a:t>고성능</a:t>
            </a:r>
            <a:r>
              <a:rPr lang="en-US" altLang="ko-KR" dirty="0"/>
              <a:t>: </a:t>
            </a:r>
            <a:r>
              <a:rPr lang="ko-KR" altLang="en-US" dirty="0"/>
              <a:t>하드웨어 가속 및 모델 최적화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의 전체 </a:t>
            </a:r>
            <a:r>
              <a:rPr lang="en-US" altLang="ko-KR" dirty="0"/>
              <a:t>operator(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  <a:r>
              <a:rPr lang="ko-KR" altLang="en-US" dirty="0"/>
              <a:t>가 지원이 안됨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</a:t>
            </a:r>
            <a:r>
              <a:rPr lang="en-US" altLang="ko-KR" dirty="0" err="1"/>
              <a:t>quantisation</a:t>
            </a:r>
            <a:r>
              <a:rPr lang="en-US" altLang="ko-KR" dirty="0"/>
              <a:t>(</a:t>
            </a:r>
            <a:r>
              <a:rPr lang="ko-KR" altLang="en-US" dirty="0"/>
              <a:t>양자화</a:t>
            </a:r>
            <a:r>
              <a:rPr lang="en-US" altLang="ko-KR" dirty="0"/>
              <a:t>) </a:t>
            </a:r>
            <a:r>
              <a:rPr lang="ko-KR" altLang="en-US" dirty="0"/>
              <a:t>기술을 사용하여 모델을 최적화하여 신경망을 사용하는데 필요한 메모리와 계산 비용을 크게 줄임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65D9D-2089-4B9B-B01A-F98AF7CF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6DFB1-FB0B-4D20-9135-37117362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7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E04B-CF81-4FCD-BF83-688F1237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C9B79-E3A9-4588-BC00-67EBF306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두 가지 주요 컴포넌트로 구성</a:t>
            </a:r>
            <a:br>
              <a:rPr lang="en-US" altLang="ko-KR" dirty="0"/>
            </a:br>
            <a:r>
              <a:rPr lang="en-US" altLang="ko-KR" dirty="0"/>
              <a:t>1. TF Lite Interpreter – </a:t>
            </a:r>
            <a:r>
              <a:rPr lang="ko-KR" altLang="en-US" sz="2400" dirty="0"/>
              <a:t>최적화된 모델을 다양한 하드웨어에서 돌아갈 수 있도록 함</a:t>
            </a:r>
            <a:r>
              <a:rPr lang="en-US" altLang="ko-KR" sz="2400" dirty="0"/>
              <a:t>(</a:t>
            </a:r>
            <a:r>
              <a:rPr lang="ko-KR" altLang="en-US" sz="2400" dirty="0"/>
              <a:t>모바일</a:t>
            </a:r>
            <a:r>
              <a:rPr lang="en-US" altLang="ko-KR" sz="2400" dirty="0"/>
              <a:t> </a:t>
            </a:r>
            <a:r>
              <a:rPr lang="ko-KR" altLang="en-US" sz="2400" dirty="0"/>
              <a:t>폰</a:t>
            </a:r>
            <a:r>
              <a:rPr lang="en-US" altLang="ko-KR" sz="2400" dirty="0"/>
              <a:t>, </a:t>
            </a:r>
            <a:r>
              <a:rPr lang="ko-KR" altLang="en-US" sz="2400" dirty="0"/>
              <a:t>임베디드 리눅스 디바이스</a:t>
            </a:r>
            <a:r>
              <a:rPr lang="en-US" altLang="ko-KR" sz="2400" dirty="0"/>
              <a:t>, </a:t>
            </a:r>
            <a:r>
              <a:rPr lang="ko-KR" altLang="en-US" sz="2400" dirty="0"/>
              <a:t>마이크로 컨트롤러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dirty="0"/>
              <a:t>2. TF Lite Converter – </a:t>
            </a:r>
            <a:r>
              <a:rPr lang="en-US" altLang="ko-KR" sz="2400" dirty="0"/>
              <a:t>TF </a:t>
            </a:r>
            <a:r>
              <a:rPr lang="ko-KR" altLang="en-US" sz="2400" dirty="0"/>
              <a:t>모델을 인터프리터가 사용할 수 있는 효율적인 형태로 바꿔주고</a:t>
            </a:r>
            <a:r>
              <a:rPr lang="en-US" altLang="ko-KR" sz="2400" dirty="0"/>
              <a:t>, </a:t>
            </a:r>
            <a:r>
              <a:rPr lang="ko-KR" altLang="en-US" sz="2400" dirty="0"/>
              <a:t>모델 용량은 줄이면서 성능은 유지하도록 최적화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EAE47-6C42-4611-BA81-BBC630EB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FE1A1-85C6-4BF6-8898-C3F14EEC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14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1682</Words>
  <Application>Microsoft Office PowerPoint</Application>
  <PresentationFormat>와이드스크린</PresentationFormat>
  <Paragraphs>279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Roboto Mono</vt:lpstr>
      <vt:lpstr>맑은 고딕</vt:lpstr>
      <vt:lpstr>Arial</vt:lpstr>
      <vt:lpstr>Wingdings</vt:lpstr>
      <vt:lpstr>Office 테마</vt:lpstr>
      <vt:lpstr>TensorFlow Lite</vt:lpstr>
      <vt:lpstr>Contents</vt:lpstr>
      <vt:lpstr>TensorFlow</vt:lpstr>
      <vt:lpstr>TensorFlow</vt:lpstr>
      <vt:lpstr>TensorFlow</vt:lpstr>
      <vt:lpstr>TensorFlow Lite</vt:lpstr>
      <vt:lpstr>TensorFlow Lite</vt:lpstr>
      <vt:lpstr>TensorFlow Lite</vt:lpstr>
      <vt:lpstr>TensorFlow Lite</vt:lpstr>
      <vt:lpstr>TensorFlow와 TensorFlow Lite 차이점</vt:lpstr>
      <vt:lpstr>TensorFlow와 TensorFlow Lite 차이점</vt:lpstr>
      <vt:lpstr>TF Lite 성능 분석</vt:lpstr>
      <vt:lpstr>TF Lite 성능 분석 – TensorFlow Model</vt:lpstr>
      <vt:lpstr>TF Lite 성능 분석 – TensorFlow Lite Model</vt:lpstr>
      <vt:lpstr>TF Lite 성능 분석 – TensorFlow Lite Model</vt:lpstr>
      <vt:lpstr>TF Lite 성능 분석</vt:lpstr>
      <vt:lpstr>TF Lite 성능 분석 – 테스트 결과 표</vt:lpstr>
      <vt:lpstr>TF Lite 성능 분석 – 테스트 결과 그래프</vt:lpstr>
      <vt:lpstr>TF Lite 성능 분석 결과</vt:lpstr>
      <vt:lpstr>TensorFlow Lite Guide</vt:lpstr>
      <vt:lpstr>Contents</vt:lpstr>
      <vt:lpstr>TF Lite </vt:lpstr>
      <vt:lpstr>TF Lite </vt:lpstr>
      <vt:lpstr>Mnist Example</vt:lpstr>
      <vt:lpstr>Contents</vt:lpstr>
      <vt:lpstr>Create TF Lite Model </vt:lpstr>
      <vt:lpstr>Create TF Lite Model </vt:lpstr>
      <vt:lpstr>Contents</vt:lpstr>
      <vt:lpstr>Apply Model in Application</vt:lpstr>
      <vt:lpstr>Add TF Lite Model</vt:lpstr>
      <vt:lpstr>Apply Model in Application</vt:lpstr>
      <vt:lpstr>TensorFlow Lite Interpreter</vt:lpstr>
      <vt:lpstr>Initialize Interpreter</vt:lpstr>
      <vt:lpstr>Initialize Interpreter</vt:lpstr>
      <vt:lpstr>close Interpreter</vt:lpstr>
      <vt:lpstr>Using Interpreter</vt:lpstr>
      <vt:lpstr>Resize Bitmap</vt:lpstr>
      <vt:lpstr>Run Inference</vt:lpstr>
      <vt:lpstr>Post Processing</vt:lpstr>
      <vt:lpstr>Contents</vt:lpstr>
      <vt:lpstr>Compile Application</vt:lpstr>
      <vt:lpstr>Inference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10</cp:revision>
  <dcterms:created xsi:type="dcterms:W3CDTF">2022-01-05T04:06:30Z</dcterms:created>
  <dcterms:modified xsi:type="dcterms:W3CDTF">2022-01-07T03:25:26Z</dcterms:modified>
</cp:coreProperties>
</file>