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7" r:id="rId12"/>
    <p:sldId id="271" r:id="rId13"/>
    <p:sldId id="272" r:id="rId14"/>
    <p:sldId id="261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ACACAC"/>
    <a:srgbClr val="FFC724"/>
    <a:srgbClr val="609FDB"/>
    <a:srgbClr val="74B44A"/>
    <a:srgbClr val="E96F1B"/>
    <a:srgbClr val="F6968F"/>
    <a:srgbClr val="B79F00"/>
    <a:srgbClr val="00BA37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8BA19-B540-411E-AC33-CD932E134C5B}" type="doc">
      <dgm:prSet loTypeId="urn:microsoft.com/office/officeart/2005/8/layout/process2" loCatId="process" qsTypeId="urn:microsoft.com/office/officeart/2005/8/quickstyle/simple5" qsCatId="simple" csTypeId="urn:microsoft.com/office/officeart/2005/8/colors/colorful1" csCatId="colorful" phldr="1"/>
      <dgm:spPr/>
    </dgm:pt>
    <dgm:pt modelId="{1FD75F31-E4D9-47B0-9302-E2855F30AA57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Data Gathering</a:t>
          </a:r>
        </a:p>
      </dgm:t>
    </dgm:pt>
    <dgm:pt modelId="{10930A30-9007-4C9F-8CC8-54DC0B20DB77}" type="parTrans" cxnId="{4A871B42-3031-4010-97F7-82CE6EACCF6E}">
      <dgm:prSet/>
      <dgm:spPr/>
      <dgm:t>
        <a:bodyPr/>
        <a:lstStyle/>
        <a:p>
          <a:endParaRPr lang="en-US"/>
        </a:p>
      </dgm:t>
    </dgm:pt>
    <dgm:pt modelId="{9A0034EB-B2A5-427B-A892-F4F02BA736F0}" type="sibTrans" cxnId="{4A871B42-3031-4010-97F7-82CE6EACCF6E}">
      <dgm:prSet/>
      <dgm:spPr/>
      <dgm:t>
        <a:bodyPr/>
        <a:lstStyle/>
        <a:p>
          <a:endParaRPr lang="en-US"/>
        </a:p>
      </dgm:t>
    </dgm:pt>
    <dgm:pt modelId="{0C468F90-B312-4D65-B8B5-4ECEE63EF28D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Initial Data Analysis</a:t>
          </a:r>
        </a:p>
      </dgm:t>
    </dgm:pt>
    <dgm:pt modelId="{D46599A1-8EEB-482A-80DB-C4BBE3A1ACCA}" type="parTrans" cxnId="{8CFCC3D0-2713-4EBA-9BD9-8D1E36BE8202}">
      <dgm:prSet/>
      <dgm:spPr/>
      <dgm:t>
        <a:bodyPr/>
        <a:lstStyle/>
        <a:p>
          <a:endParaRPr lang="en-US"/>
        </a:p>
      </dgm:t>
    </dgm:pt>
    <dgm:pt modelId="{0A12DEAF-7841-4AE5-8534-789098E82AEE}" type="sibTrans" cxnId="{8CFCC3D0-2713-4EBA-9BD9-8D1E36BE8202}">
      <dgm:prSet/>
      <dgm:spPr/>
      <dgm:t>
        <a:bodyPr/>
        <a:lstStyle/>
        <a:p>
          <a:endParaRPr lang="en-US"/>
        </a:p>
      </dgm:t>
    </dgm:pt>
    <dgm:pt modelId="{70475D53-AD23-49D6-889B-96A1DEF19842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</a:p>
      </dgm:t>
    </dgm:pt>
    <dgm:pt modelId="{6C0361EE-104B-4139-B674-21F3A6E5D563}" type="parTrans" cxnId="{879E43E9-0B3A-42D0-8F0D-5D4AA0F0EA6D}">
      <dgm:prSet/>
      <dgm:spPr/>
      <dgm:t>
        <a:bodyPr/>
        <a:lstStyle/>
        <a:p>
          <a:endParaRPr lang="en-US"/>
        </a:p>
      </dgm:t>
    </dgm:pt>
    <dgm:pt modelId="{EC6851F0-8416-499A-A371-D602B0D86E2D}" type="sibTrans" cxnId="{879E43E9-0B3A-42D0-8F0D-5D4AA0F0EA6D}">
      <dgm:prSet/>
      <dgm:spPr/>
      <dgm:t>
        <a:bodyPr/>
        <a:lstStyle/>
        <a:p>
          <a:endParaRPr lang="en-US"/>
        </a:p>
      </dgm:t>
    </dgm:pt>
    <dgm:pt modelId="{67098D92-178F-4E0C-B056-4F0FDC1DE8EA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NACEP</a:t>
          </a:r>
        </a:p>
      </dgm:t>
    </dgm:pt>
    <dgm:pt modelId="{ADFAF1EB-35B3-4192-BE53-C069DE57FB42}" type="parTrans" cxnId="{1BFA0A0A-BC53-4F61-9F84-0BFC7C79AF8B}">
      <dgm:prSet/>
      <dgm:spPr/>
      <dgm:t>
        <a:bodyPr/>
        <a:lstStyle/>
        <a:p>
          <a:endParaRPr lang="en-US"/>
        </a:p>
      </dgm:t>
    </dgm:pt>
    <dgm:pt modelId="{D383C432-3467-4627-B0E4-318C817871C1}" type="sibTrans" cxnId="{1BFA0A0A-BC53-4F61-9F84-0BFC7C79AF8B}">
      <dgm:prSet/>
      <dgm:spPr/>
      <dgm:t>
        <a:bodyPr/>
        <a:lstStyle/>
        <a:p>
          <a:endParaRPr lang="en-US"/>
        </a:p>
      </dgm:t>
    </dgm:pt>
    <dgm:pt modelId="{E86C2286-08A6-4AA6-BD19-4C2D04694BF6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DEX Analysis and Annotations</a:t>
          </a:r>
        </a:p>
      </dgm:t>
    </dgm:pt>
    <dgm:pt modelId="{901701AD-E234-4516-8352-BE5258E73417}" type="parTrans" cxnId="{87CECA36-87B0-43C0-BCAA-E3BF848C699E}">
      <dgm:prSet/>
      <dgm:spPr/>
      <dgm:t>
        <a:bodyPr/>
        <a:lstStyle/>
        <a:p>
          <a:endParaRPr lang="en-US"/>
        </a:p>
      </dgm:t>
    </dgm:pt>
    <dgm:pt modelId="{900910F8-2735-450F-85D7-9974AE38CF7C}" type="sibTrans" cxnId="{87CECA36-87B0-43C0-BCAA-E3BF848C699E}">
      <dgm:prSet/>
      <dgm:spPr/>
      <dgm:t>
        <a:bodyPr/>
        <a:lstStyle/>
        <a:p>
          <a:endParaRPr lang="en-US"/>
        </a:p>
      </dgm:t>
    </dgm:pt>
    <dgm:pt modelId="{AFA17CFB-75A0-4F21-98D0-7BEE029F4D1B}" type="pres">
      <dgm:prSet presAssocID="{6E58BA19-B540-411E-AC33-CD932E134C5B}" presName="linearFlow" presStyleCnt="0">
        <dgm:presLayoutVars>
          <dgm:resizeHandles val="exact"/>
        </dgm:presLayoutVars>
      </dgm:prSet>
      <dgm:spPr/>
    </dgm:pt>
    <dgm:pt modelId="{076E41D8-B631-4079-9DE2-112C566F7EAB}" type="pres">
      <dgm:prSet presAssocID="{1FD75F31-E4D9-47B0-9302-E2855F30AA57}" presName="node" presStyleLbl="node1" presStyleIdx="0" presStyleCnt="5">
        <dgm:presLayoutVars>
          <dgm:bulletEnabled val="1"/>
        </dgm:presLayoutVars>
      </dgm:prSet>
      <dgm:spPr/>
    </dgm:pt>
    <dgm:pt modelId="{66828BF9-0493-4520-AF59-D8F03A252A79}" type="pres">
      <dgm:prSet presAssocID="{9A0034EB-B2A5-427B-A892-F4F02BA736F0}" presName="sibTrans" presStyleLbl="sibTrans2D1" presStyleIdx="0" presStyleCnt="4"/>
      <dgm:spPr/>
    </dgm:pt>
    <dgm:pt modelId="{85EC4AAC-FF82-4075-8361-C4644078237C}" type="pres">
      <dgm:prSet presAssocID="{9A0034EB-B2A5-427B-A892-F4F02BA736F0}" presName="connectorText" presStyleLbl="sibTrans2D1" presStyleIdx="0" presStyleCnt="4"/>
      <dgm:spPr/>
    </dgm:pt>
    <dgm:pt modelId="{972A1AFC-AD8B-4FA9-8994-19C39A34770D}" type="pres">
      <dgm:prSet presAssocID="{0C468F90-B312-4D65-B8B5-4ECEE63EF28D}" presName="node" presStyleLbl="node1" presStyleIdx="1" presStyleCnt="5">
        <dgm:presLayoutVars>
          <dgm:bulletEnabled val="1"/>
        </dgm:presLayoutVars>
      </dgm:prSet>
      <dgm:spPr/>
    </dgm:pt>
    <dgm:pt modelId="{7E229864-378E-4ECC-9126-FFDD9C180FA0}" type="pres">
      <dgm:prSet presAssocID="{0A12DEAF-7841-4AE5-8534-789098E82AEE}" presName="sibTrans" presStyleLbl="sibTrans2D1" presStyleIdx="1" presStyleCnt="4"/>
      <dgm:spPr/>
    </dgm:pt>
    <dgm:pt modelId="{BC8E4500-7F02-4557-A1F1-D43A2D36FBE2}" type="pres">
      <dgm:prSet presAssocID="{0A12DEAF-7841-4AE5-8534-789098E82AEE}" presName="connectorText" presStyleLbl="sibTrans2D1" presStyleIdx="1" presStyleCnt="4"/>
      <dgm:spPr/>
    </dgm:pt>
    <dgm:pt modelId="{D4295F70-7493-42E9-AE01-42AE7145FAF6}" type="pres">
      <dgm:prSet presAssocID="{70475D53-AD23-49D6-889B-96A1DEF19842}" presName="node" presStyleLbl="node1" presStyleIdx="2" presStyleCnt="5">
        <dgm:presLayoutVars>
          <dgm:bulletEnabled val="1"/>
        </dgm:presLayoutVars>
      </dgm:prSet>
      <dgm:spPr/>
    </dgm:pt>
    <dgm:pt modelId="{ACEB2DC2-6E7B-44A6-BFE5-1B4553FEB317}" type="pres">
      <dgm:prSet presAssocID="{EC6851F0-8416-499A-A371-D602B0D86E2D}" presName="sibTrans" presStyleLbl="sibTrans2D1" presStyleIdx="2" presStyleCnt="4"/>
      <dgm:spPr/>
    </dgm:pt>
    <dgm:pt modelId="{576FA46E-9C48-47EE-8F28-9DF2B91D8372}" type="pres">
      <dgm:prSet presAssocID="{EC6851F0-8416-499A-A371-D602B0D86E2D}" presName="connectorText" presStyleLbl="sibTrans2D1" presStyleIdx="2" presStyleCnt="4"/>
      <dgm:spPr/>
    </dgm:pt>
    <dgm:pt modelId="{1204B6A2-73F1-47F1-B79A-D42211B1722C}" type="pres">
      <dgm:prSet presAssocID="{67098D92-178F-4E0C-B056-4F0FDC1DE8EA}" presName="node" presStyleLbl="node1" presStyleIdx="3" presStyleCnt="5">
        <dgm:presLayoutVars>
          <dgm:bulletEnabled val="1"/>
        </dgm:presLayoutVars>
      </dgm:prSet>
      <dgm:spPr/>
    </dgm:pt>
    <dgm:pt modelId="{BB329D11-6628-4626-849B-43F02A241B9C}" type="pres">
      <dgm:prSet presAssocID="{D383C432-3467-4627-B0E4-318C817871C1}" presName="sibTrans" presStyleLbl="sibTrans2D1" presStyleIdx="3" presStyleCnt="4"/>
      <dgm:spPr/>
    </dgm:pt>
    <dgm:pt modelId="{3EF13814-AB9A-4D66-B373-028BABCF6D58}" type="pres">
      <dgm:prSet presAssocID="{D383C432-3467-4627-B0E4-318C817871C1}" presName="connectorText" presStyleLbl="sibTrans2D1" presStyleIdx="3" presStyleCnt="4"/>
      <dgm:spPr/>
    </dgm:pt>
    <dgm:pt modelId="{226364B4-B179-4DEA-BCD6-276467FA5B3B}" type="pres">
      <dgm:prSet presAssocID="{E86C2286-08A6-4AA6-BD19-4C2D04694BF6}" presName="node" presStyleLbl="node1" presStyleIdx="4" presStyleCnt="5">
        <dgm:presLayoutVars>
          <dgm:bulletEnabled val="1"/>
        </dgm:presLayoutVars>
      </dgm:prSet>
      <dgm:spPr/>
    </dgm:pt>
  </dgm:ptLst>
  <dgm:cxnLst>
    <dgm:cxn modelId="{1BFA0A0A-BC53-4F61-9F84-0BFC7C79AF8B}" srcId="{6E58BA19-B540-411E-AC33-CD932E134C5B}" destId="{67098D92-178F-4E0C-B056-4F0FDC1DE8EA}" srcOrd="3" destOrd="0" parTransId="{ADFAF1EB-35B3-4192-BE53-C069DE57FB42}" sibTransId="{D383C432-3467-4627-B0E4-318C817871C1}"/>
    <dgm:cxn modelId="{3BBB610A-888E-4488-AA95-18C2B56BEE00}" type="presOf" srcId="{D383C432-3467-4627-B0E4-318C817871C1}" destId="{BB329D11-6628-4626-849B-43F02A241B9C}" srcOrd="0" destOrd="0" presId="urn:microsoft.com/office/officeart/2005/8/layout/process2"/>
    <dgm:cxn modelId="{621E6F34-DB03-4468-BD65-8A6F6892A221}" type="presOf" srcId="{EC6851F0-8416-499A-A371-D602B0D86E2D}" destId="{ACEB2DC2-6E7B-44A6-BFE5-1B4553FEB317}" srcOrd="0" destOrd="0" presId="urn:microsoft.com/office/officeart/2005/8/layout/process2"/>
    <dgm:cxn modelId="{87CECA36-87B0-43C0-BCAA-E3BF848C699E}" srcId="{6E58BA19-B540-411E-AC33-CD932E134C5B}" destId="{E86C2286-08A6-4AA6-BD19-4C2D04694BF6}" srcOrd="4" destOrd="0" parTransId="{901701AD-E234-4516-8352-BE5258E73417}" sibTransId="{900910F8-2735-450F-85D7-9974AE38CF7C}"/>
    <dgm:cxn modelId="{0D2E133D-EB0A-47F5-A8BE-14FBF25984FC}" type="presOf" srcId="{67098D92-178F-4E0C-B056-4F0FDC1DE8EA}" destId="{1204B6A2-73F1-47F1-B79A-D42211B1722C}" srcOrd="0" destOrd="0" presId="urn:microsoft.com/office/officeart/2005/8/layout/process2"/>
    <dgm:cxn modelId="{33B3545F-6928-4B1C-8F9F-CFC1E5E2D2ED}" type="presOf" srcId="{0C468F90-B312-4D65-B8B5-4ECEE63EF28D}" destId="{972A1AFC-AD8B-4FA9-8994-19C39A34770D}" srcOrd="0" destOrd="0" presId="urn:microsoft.com/office/officeart/2005/8/layout/process2"/>
    <dgm:cxn modelId="{4A871B42-3031-4010-97F7-82CE6EACCF6E}" srcId="{6E58BA19-B540-411E-AC33-CD932E134C5B}" destId="{1FD75F31-E4D9-47B0-9302-E2855F30AA57}" srcOrd="0" destOrd="0" parTransId="{10930A30-9007-4C9F-8CC8-54DC0B20DB77}" sibTransId="{9A0034EB-B2A5-427B-A892-F4F02BA736F0}"/>
    <dgm:cxn modelId="{E867A946-49AB-4625-8DF5-864E57003B83}" type="presOf" srcId="{70475D53-AD23-49D6-889B-96A1DEF19842}" destId="{D4295F70-7493-42E9-AE01-42AE7145FAF6}" srcOrd="0" destOrd="0" presId="urn:microsoft.com/office/officeart/2005/8/layout/process2"/>
    <dgm:cxn modelId="{0543C395-4CFD-4590-98CA-ADC22BA9FAB8}" type="presOf" srcId="{1FD75F31-E4D9-47B0-9302-E2855F30AA57}" destId="{076E41D8-B631-4079-9DE2-112C566F7EAB}" srcOrd="0" destOrd="0" presId="urn:microsoft.com/office/officeart/2005/8/layout/process2"/>
    <dgm:cxn modelId="{58CC44A0-5445-4A83-B812-4BBA398B0AC8}" type="presOf" srcId="{0A12DEAF-7841-4AE5-8534-789098E82AEE}" destId="{BC8E4500-7F02-4557-A1F1-D43A2D36FBE2}" srcOrd="1" destOrd="0" presId="urn:microsoft.com/office/officeart/2005/8/layout/process2"/>
    <dgm:cxn modelId="{424AC8AA-E6C7-4934-B7F2-B050FA2EF197}" type="presOf" srcId="{EC6851F0-8416-499A-A371-D602B0D86E2D}" destId="{576FA46E-9C48-47EE-8F28-9DF2B91D8372}" srcOrd="1" destOrd="0" presId="urn:microsoft.com/office/officeart/2005/8/layout/process2"/>
    <dgm:cxn modelId="{981175AE-F263-4153-ADF3-7D7BD1114602}" type="presOf" srcId="{0A12DEAF-7841-4AE5-8534-789098E82AEE}" destId="{7E229864-378E-4ECC-9126-FFDD9C180FA0}" srcOrd="0" destOrd="0" presId="urn:microsoft.com/office/officeart/2005/8/layout/process2"/>
    <dgm:cxn modelId="{E7FB36B8-08FD-4E4D-8AF2-F4C62188DEA0}" type="presOf" srcId="{9A0034EB-B2A5-427B-A892-F4F02BA736F0}" destId="{66828BF9-0493-4520-AF59-D8F03A252A79}" srcOrd="0" destOrd="0" presId="urn:microsoft.com/office/officeart/2005/8/layout/process2"/>
    <dgm:cxn modelId="{BB92F4C5-2CAC-45B8-B983-B9DD667BAAE7}" type="presOf" srcId="{E86C2286-08A6-4AA6-BD19-4C2D04694BF6}" destId="{226364B4-B179-4DEA-BCD6-276467FA5B3B}" srcOrd="0" destOrd="0" presId="urn:microsoft.com/office/officeart/2005/8/layout/process2"/>
    <dgm:cxn modelId="{8CFCC3D0-2713-4EBA-9BD9-8D1E36BE8202}" srcId="{6E58BA19-B540-411E-AC33-CD932E134C5B}" destId="{0C468F90-B312-4D65-B8B5-4ECEE63EF28D}" srcOrd="1" destOrd="0" parTransId="{D46599A1-8EEB-482A-80DB-C4BBE3A1ACCA}" sibTransId="{0A12DEAF-7841-4AE5-8534-789098E82AEE}"/>
    <dgm:cxn modelId="{5B98B4DA-17E0-4D7D-83CB-456CEB37C080}" type="presOf" srcId="{9A0034EB-B2A5-427B-A892-F4F02BA736F0}" destId="{85EC4AAC-FF82-4075-8361-C4644078237C}" srcOrd="1" destOrd="0" presId="urn:microsoft.com/office/officeart/2005/8/layout/process2"/>
    <dgm:cxn modelId="{E49EC8E8-A309-4FDB-813E-52C8E81502AF}" type="presOf" srcId="{6E58BA19-B540-411E-AC33-CD932E134C5B}" destId="{AFA17CFB-75A0-4F21-98D0-7BEE029F4D1B}" srcOrd="0" destOrd="0" presId="urn:microsoft.com/office/officeart/2005/8/layout/process2"/>
    <dgm:cxn modelId="{879E43E9-0B3A-42D0-8F0D-5D4AA0F0EA6D}" srcId="{6E58BA19-B540-411E-AC33-CD932E134C5B}" destId="{70475D53-AD23-49D6-889B-96A1DEF19842}" srcOrd="2" destOrd="0" parTransId="{6C0361EE-104B-4139-B674-21F3A6E5D563}" sibTransId="{EC6851F0-8416-499A-A371-D602B0D86E2D}"/>
    <dgm:cxn modelId="{D63B87FF-4C9A-43CE-8895-22B43EC58925}" type="presOf" srcId="{D383C432-3467-4627-B0E4-318C817871C1}" destId="{3EF13814-AB9A-4D66-B373-028BABCF6D58}" srcOrd="1" destOrd="0" presId="urn:microsoft.com/office/officeart/2005/8/layout/process2"/>
    <dgm:cxn modelId="{C0FBC736-1B98-4B31-B7B7-BBCCA61253E6}" type="presParOf" srcId="{AFA17CFB-75A0-4F21-98D0-7BEE029F4D1B}" destId="{076E41D8-B631-4079-9DE2-112C566F7EAB}" srcOrd="0" destOrd="0" presId="urn:microsoft.com/office/officeart/2005/8/layout/process2"/>
    <dgm:cxn modelId="{4DBD4FAA-DC09-408A-A951-3CFA298D4627}" type="presParOf" srcId="{AFA17CFB-75A0-4F21-98D0-7BEE029F4D1B}" destId="{66828BF9-0493-4520-AF59-D8F03A252A79}" srcOrd="1" destOrd="0" presId="urn:microsoft.com/office/officeart/2005/8/layout/process2"/>
    <dgm:cxn modelId="{1D322752-5551-4878-A647-94BEE25015E5}" type="presParOf" srcId="{66828BF9-0493-4520-AF59-D8F03A252A79}" destId="{85EC4AAC-FF82-4075-8361-C4644078237C}" srcOrd="0" destOrd="0" presId="urn:microsoft.com/office/officeart/2005/8/layout/process2"/>
    <dgm:cxn modelId="{2511088E-EB2E-43ED-9A7A-82C7E919D10C}" type="presParOf" srcId="{AFA17CFB-75A0-4F21-98D0-7BEE029F4D1B}" destId="{972A1AFC-AD8B-4FA9-8994-19C39A34770D}" srcOrd="2" destOrd="0" presId="urn:microsoft.com/office/officeart/2005/8/layout/process2"/>
    <dgm:cxn modelId="{1B8533B3-BB7C-4189-B510-4F92A17950DF}" type="presParOf" srcId="{AFA17CFB-75A0-4F21-98D0-7BEE029F4D1B}" destId="{7E229864-378E-4ECC-9126-FFDD9C180FA0}" srcOrd="3" destOrd="0" presId="urn:microsoft.com/office/officeart/2005/8/layout/process2"/>
    <dgm:cxn modelId="{3BCBDED0-948C-4659-8C4B-987BBA6E7568}" type="presParOf" srcId="{7E229864-378E-4ECC-9126-FFDD9C180FA0}" destId="{BC8E4500-7F02-4557-A1F1-D43A2D36FBE2}" srcOrd="0" destOrd="0" presId="urn:microsoft.com/office/officeart/2005/8/layout/process2"/>
    <dgm:cxn modelId="{B3DB5CA7-47C2-4A42-9D3B-875355499BBE}" type="presParOf" srcId="{AFA17CFB-75A0-4F21-98D0-7BEE029F4D1B}" destId="{D4295F70-7493-42E9-AE01-42AE7145FAF6}" srcOrd="4" destOrd="0" presId="urn:microsoft.com/office/officeart/2005/8/layout/process2"/>
    <dgm:cxn modelId="{49D24785-7DC7-4D4A-AD5A-B023999F902A}" type="presParOf" srcId="{AFA17CFB-75A0-4F21-98D0-7BEE029F4D1B}" destId="{ACEB2DC2-6E7B-44A6-BFE5-1B4553FEB317}" srcOrd="5" destOrd="0" presId="urn:microsoft.com/office/officeart/2005/8/layout/process2"/>
    <dgm:cxn modelId="{3CB95428-8A66-4790-8765-F82CD9E8FAB7}" type="presParOf" srcId="{ACEB2DC2-6E7B-44A6-BFE5-1B4553FEB317}" destId="{576FA46E-9C48-47EE-8F28-9DF2B91D8372}" srcOrd="0" destOrd="0" presId="urn:microsoft.com/office/officeart/2005/8/layout/process2"/>
    <dgm:cxn modelId="{5D59D856-4FEE-4900-B591-BED8F569EBB8}" type="presParOf" srcId="{AFA17CFB-75A0-4F21-98D0-7BEE029F4D1B}" destId="{1204B6A2-73F1-47F1-B79A-D42211B1722C}" srcOrd="6" destOrd="0" presId="urn:microsoft.com/office/officeart/2005/8/layout/process2"/>
    <dgm:cxn modelId="{3E993057-958B-463D-B2DD-B2CAD347BFF3}" type="presParOf" srcId="{AFA17CFB-75A0-4F21-98D0-7BEE029F4D1B}" destId="{BB329D11-6628-4626-849B-43F02A241B9C}" srcOrd="7" destOrd="0" presId="urn:microsoft.com/office/officeart/2005/8/layout/process2"/>
    <dgm:cxn modelId="{FD8303FE-DAA7-4A4F-A329-A2D4FD368E3D}" type="presParOf" srcId="{BB329D11-6628-4626-849B-43F02A241B9C}" destId="{3EF13814-AB9A-4D66-B373-028BABCF6D58}" srcOrd="0" destOrd="0" presId="urn:microsoft.com/office/officeart/2005/8/layout/process2"/>
    <dgm:cxn modelId="{769828E2-89A4-4FC3-A3EB-3092B8A3927D}" type="presParOf" srcId="{AFA17CFB-75A0-4F21-98D0-7BEE029F4D1B}" destId="{226364B4-B179-4DEA-BCD6-276467FA5B3B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E41D8-B631-4079-9DE2-112C566F7EAB}">
      <dsp:nvSpPr>
        <dsp:cNvPr id="0" name=""/>
        <dsp:cNvSpPr/>
      </dsp:nvSpPr>
      <dsp:spPr>
        <a:xfrm>
          <a:off x="652462" y="805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Data Gathering</a:t>
          </a:r>
        </a:p>
      </dsp:txBody>
      <dsp:txXfrm>
        <a:off x="680049" y="28392"/>
        <a:ext cx="2028733" cy="886705"/>
      </dsp:txXfrm>
    </dsp:sp>
    <dsp:sp modelId="{66828BF9-0493-4520-AF59-D8F03A252A79}">
      <dsp:nvSpPr>
        <dsp:cNvPr id="0" name=""/>
        <dsp:cNvSpPr/>
      </dsp:nvSpPr>
      <dsp:spPr>
        <a:xfrm rot="5400000">
          <a:off x="1517814" y="966231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1001552"/>
        <a:ext cx="254307" cy="247243"/>
      </dsp:txXfrm>
    </dsp:sp>
    <dsp:sp modelId="{972A1AFC-AD8B-4FA9-8994-19C39A34770D}">
      <dsp:nvSpPr>
        <dsp:cNvPr id="0" name=""/>
        <dsp:cNvSpPr/>
      </dsp:nvSpPr>
      <dsp:spPr>
        <a:xfrm>
          <a:off x="652462" y="1413623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Initial Data Analysis</a:t>
          </a:r>
        </a:p>
      </dsp:txBody>
      <dsp:txXfrm>
        <a:off x="680049" y="1441210"/>
        <a:ext cx="2028733" cy="886705"/>
      </dsp:txXfrm>
    </dsp:sp>
    <dsp:sp modelId="{7E229864-378E-4ECC-9126-FFDD9C180FA0}">
      <dsp:nvSpPr>
        <dsp:cNvPr id="0" name=""/>
        <dsp:cNvSpPr/>
      </dsp:nvSpPr>
      <dsp:spPr>
        <a:xfrm rot="5400000">
          <a:off x="1517814" y="2379049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2414370"/>
        <a:ext cx="254307" cy="247243"/>
      </dsp:txXfrm>
    </dsp:sp>
    <dsp:sp modelId="{D4295F70-7493-42E9-AE01-42AE7145FAF6}">
      <dsp:nvSpPr>
        <dsp:cNvPr id="0" name=""/>
        <dsp:cNvSpPr/>
      </dsp:nvSpPr>
      <dsp:spPr>
        <a:xfrm>
          <a:off x="652462" y="2826442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</a:p>
      </dsp:txBody>
      <dsp:txXfrm>
        <a:off x="680049" y="2854029"/>
        <a:ext cx="2028733" cy="886705"/>
      </dsp:txXfrm>
    </dsp:sp>
    <dsp:sp modelId="{ACEB2DC2-6E7B-44A6-BFE5-1B4553FEB317}">
      <dsp:nvSpPr>
        <dsp:cNvPr id="0" name=""/>
        <dsp:cNvSpPr/>
      </dsp:nvSpPr>
      <dsp:spPr>
        <a:xfrm rot="5400000">
          <a:off x="1517814" y="3791868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3827189"/>
        <a:ext cx="254307" cy="247243"/>
      </dsp:txXfrm>
    </dsp:sp>
    <dsp:sp modelId="{1204B6A2-73F1-47F1-B79A-D42211B1722C}">
      <dsp:nvSpPr>
        <dsp:cNvPr id="0" name=""/>
        <dsp:cNvSpPr/>
      </dsp:nvSpPr>
      <dsp:spPr>
        <a:xfrm>
          <a:off x="652462" y="4239261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NACEP</a:t>
          </a:r>
        </a:p>
      </dsp:txBody>
      <dsp:txXfrm>
        <a:off x="680049" y="4266848"/>
        <a:ext cx="2028733" cy="886705"/>
      </dsp:txXfrm>
    </dsp:sp>
    <dsp:sp modelId="{BB329D11-6628-4626-849B-43F02A241B9C}">
      <dsp:nvSpPr>
        <dsp:cNvPr id="0" name=""/>
        <dsp:cNvSpPr/>
      </dsp:nvSpPr>
      <dsp:spPr>
        <a:xfrm rot="5400000">
          <a:off x="1517814" y="5204687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5240008"/>
        <a:ext cx="254307" cy="247243"/>
      </dsp:txXfrm>
    </dsp:sp>
    <dsp:sp modelId="{226364B4-B179-4DEA-BCD6-276467FA5B3B}">
      <dsp:nvSpPr>
        <dsp:cNvPr id="0" name=""/>
        <dsp:cNvSpPr/>
      </dsp:nvSpPr>
      <dsp:spPr>
        <a:xfrm>
          <a:off x="652462" y="5652079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DEX Analysis and Annotations</a:t>
          </a:r>
        </a:p>
      </dsp:txBody>
      <dsp:txXfrm>
        <a:off x="680049" y="5679666"/>
        <a:ext cx="2028733" cy="886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E70D7-0AB7-4E11-8116-CCC73F5E769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319-9A8A-419D-94B5-1AAB5BE9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667B-8CBE-4DAB-9654-3E33F49025B8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6B4D-CF9C-431D-A637-F3EFEDB72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BENG 183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80E3-A0E5-4912-B944-F663A40AB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of Network Based Co-Expression Expression Patterns to Differential Expression of Genes in Tumorigenic Prostate Epithelial Cells</a:t>
            </a:r>
          </a:p>
        </p:txBody>
      </p:sp>
    </p:spTree>
    <p:extLst>
      <p:ext uri="{BB962C8B-B14F-4D97-AF65-F5344CB8AC3E}">
        <p14:creationId xmlns:p14="http://schemas.microsoft.com/office/powerpoint/2010/main" val="12023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5E20F8-B137-4AD5-95CB-3C928F8C2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55" b="25260"/>
          <a:stretch/>
        </p:blipFill>
        <p:spPr>
          <a:xfrm>
            <a:off x="642633" y="387927"/>
            <a:ext cx="8620733" cy="190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3885E-B857-4C8F-8271-6D1C626F2F2B}"/>
              </a:ext>
            </a:extLst>
          </p:cNvPr>
          <p:cNvSpPr txBox="1"/>
          <p:nvPr/>
        </p:nvSpPr>
        <p:spPr>
          <a:xfrm>
            <a:off x="642632" y="2486891"/>
            <a:ext cx="86207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samples: Immortalized Prostate Epithelial Stem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iPrEC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Generated from primary clinical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prostectomies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Express only basal epithelial cell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Disease samples: Tumorigenic Prostate Epithelial Stem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Overexpression of Erg,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shPten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25,702 initial genes with 6 time periods, 3 replicates per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Datasets downloaded from NCBI Gene Expression Omnibus as read count matrices and converted to TPM</a:t>
            </a:r>
          </a:p>
        </p:txBody>
      </p:sp>
    </p:spTree>
    <p:extLst>
      <p:ext uri="{BB962C8B-B14F-4D97-AF65-F5344CB8AC3E}">
        <p14:creationId xmlns:p14="http://schemas.microsoft.com/office/powerpoint/2010/main" val="4740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D653B6B-6DEE-4F19-BE8F-2D2AC23A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9" y="1690688"/>
            <a:ext cx="9127524" cy="5134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F8182-CC74-4559-B1C0-2422CBD0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9807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Principal Components Analysis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0EA564-B13F-42C4-860D-AEBA64E1691A}"/>
              </a:ext>
            </a:extLst>
          </p:cNvPr>
          <p:cNvGrpSpPr/>
          <p:nvPr/>
        </p:nvGrpSpPr>
        <p:grpSpPr>
          <a:xfrm>
            <a:off x="389239" y="1690687"/>
            <a:ext cx="9127524" cy="5134233"/>
            <a:chOff x="389239" y="1690688"/>
            <a:chExt cx="9127524" cy="513423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8EBEBA2-80E2-4D09-B6A2-73EBC0AB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9" y="1690688"/>
              <a:ext cx="9127524" cy="513423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728623-5F13-4B70-9C30-D715BE643D85}"/>
                </a:ext>
              </a:extLst>
            </p:cNvPr>
            <p:cNvSpPr/>
            <p:nvPr/>
          </p:nvSpPr>
          <p:spPr>
            <a:xfrm rot="195523">
              <a:off x="1157864" y="2022735"/>
              <a:ext cx="4396145" cy="623644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9F1518-4619-471A-B4F7-B85BE14D6919}"/>
                </a:ext>
              </a:extLst>
            </p:cNvPr>
            <p:cNvSpPr/>
            <p:nvPr/>
          </p:nvSpPr>
          <p:spPr>
            <a:xfrm rot="854353">
              <a:off x="3007594" y="2320127"/>
              <a:ext cx="2859623" cy="551428"/>
            </a:xfrm>
            <a:prstGeom prst="ellipse">
              <a:avLst/>
            </a:prstGeom>
            <a:solidFill>
              <a:srgbClr val="F564E3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29DCEC-54A3-4F85-B92F-A5F1779BBD2D}"/>
                </a:ext>
              </a:extLst>
            </p:cNvPr>
            <p:cNvSpPr/>
            <p:nvPr/>
          </p:nvSpPr>
          <p:spPr>
            <a:xfrm rot="1452406">
              <a:off x="4474155" y="2378139"/>
              <a:ext cx="2119017" cy="651214"/>
            </a:xfrm>
            <a:prstGeom prst="ellipse">
              <a:avLst/>
            </a:pr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DF5BB3-69B8-4716-8A7B-FA85E627A18C}"/>
                </a:ext>
              </a:extLst>
            </p:cNvPr>
            <p:cNvSpPr/>
            <p:nvPr/>
          </p:nvSpPr>
          <p:spPr>
            <a:xfrm rot="948200">
              <a:off x="4998811" y="2764530"/>
              <a:ext cx="1785462" cy="518794"/>
            </a:xfrm>
            <a:prstGeom prst="ellipse">
              <a:avLst/>
            </a:pr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D3B4A748-8A39-46B3-9885-8AFEB8CEAD46}"/>
                </a:ext>
              </a:extLst>
            </p:cNvPr>
            <p:cNvSpPr/>
            <p:nvPr/>
          </p:nvSpPr>
          <p:spPr>
            <a:xfrm rot="19782882">
              <a:off x="4764949" y="3515804"/>
              <a:ext cx="2328297" cy="91895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432 w 2397832"/>
                <a:gd name="connsiteY0" fmla="*/ 520220 h 925798"/>
                <a:gd name="connsiteX1" fmla="*/ 1199132 w 2397832"/>
                <a:gd name="connsiteY1" fmla="*/ 0 h 925798"/>
                <a:gd name="connsiteX2" fmla="*/ 2397832 w 2397832"/>
                <a:gd name="connsiteY2" fmla="*/ 520220 h 925798"/>
                <a:gd name="connsiteX3" fmla="*/ 1308021 w 2397832"/>
                <a:gd name="connsiteY3" fmla="*/ 925798 h 925798"/>
                <a:gd name="connsiteX4" fmla="*/ 432 w 2397832"/>
                <a:gd name="connsiteY4" fmla="*/ 520220 h 925798"/>
                <a:gd name="connsiteX0" fmla="*/ 5074 w 2402474"/>
                <a:gd name="connsiteY0" fmla="*/ 477317 h 882895"/>
                <a:gd name="connsiteX1" fmla="*/ 990000 w 2402474"/>
                <a:gd name="connsiteY1" fmla="*/ 0 h 882895"/>
                <a:gd name="connsiteX2" fmla="*/ 2402474 w 2402474"/>
                <a:gd name="connsiteY2" fmla="*/ 477317 h 882895"/>
                <a:gd name="connsiteX3" fmla="*/ 1312663 w 2402474"/>
                <a:gd name="connsiteY3" fmla="*/ 882895 h 882895"/>
                <a:gd name="connsiteX4" fmla="*/ 5074 w 2402474"/>
                <a:gd name="connsiteY4" fmla="*/ 477317 h 882895"/>
                <a:gd name="connsiteX0" fmla="*/ 5425 w 2402825"/>
                <a:gd name="connsiteY0" fmla="*/ 510568 h 916146"/>
                <a:gd name="connsiteX1" fmla="*/ 990351 w 2402825"/>
                <a:gd name="connsiteY1" fmla="*/ 33251 h 916146"/>
                <a:gd name="connsiteX2" fmla="*/ 2402825 w 2402825"/>
                <a:gd name="connsiteY2" fmla="*/ 510568 h 916146"/>
                <a:gd name="connsiteX3" fmla="*/ 1313014 w 2402825"/>
                <a:gd name="connsiteY3" fmla="*/ 916146 h 916146"/>
                <a:gd name="connsiteX4" fmla="*/ 5425 w 2402825"/>
                <a:gd name="connsiteY4" fmla="*/ 510568 h 916146"/>
                <a:gd name="connsiteX0" fmla="*/ 5425 w 2434809"/>
                <a:gd name="connsiteY0" fmla="*/ 519144 h 924722"/>
                <a:gd name="connsiteX1" fmla="*/ 990351 w 2434809"/>
                <a:gd name="connsiteY1" fmla="*/ 41827 h 924722"/>
                <a:gd name="connsiteX2" fmla="*/ 2402825 w 2434809"/>
                <a:gd name="connsiteY2" fmla="*/ 519144 h 924722"/>
                <a:gd name="connsiteX3" fmla="*/ 1313014 w 2434809"/>
                <a:gd name="connsiteY3" fmla="*/ 924722 h 924722"/>
                <a:gd name="connsiteX4" fmla="*/ 5425 w 2434809"/>
                <a:gd name="connsiteY4" fmla="*/ 519144 h 924722"/>
                <a:gd name="connsiteX0" fmla="*/ 3126 w 2344982"/>
                <a:gd name="connsiteY0" fmla="*/ 478593 h 884425"/>
                <a:gd name="connsiteX1" fmla="*/ 988052 w 2344982"/>
                <a:gd name="connsiteY1" fmla="*/ 1276 h 884425"/>
                <a:gd name="connsiteX2" fmla="*/ 2319095 w 2344982"/>
                <a:gd name="connsiteY2" fmla="*/ 420552 h 884425"/>
                <a:gd name="connsiteX3" fmla="*/ 1310715 w 2344982"/>
                <a:gd name="connsiteY3" fmla="*/ 884171 h 884425"/>
                <a:gd name="connsiteX4" fmla="*/ 3126 w 2344982"/>
                <a:gd name="connsiteY4" fmla="*/ 478593 h 884425"/>
                <a:gd name="connsiteX0" fmla="*/ 3126 w 2356078"/>
                <a:gd name="connsiteY0" fmla="*/ 491777 h 897609"/>
                <a:gd name="connsiteX1" fmla="*/ 988052 w 2356078"/>
                <a:gd name="connsiteY1" fmla="*/ 14460 h 897609"/>
                <a:gd name="connsiteX2" fmla="*/ 2319095 w 2356078"/>
                <a:gd name="connsiteY2" fmla="*/ 433736 h 897609"/>
                <a:gd name="connsiteX3" fmla="*/ 1310715 w 2356078"/>
                <a:gd name="connsiteY3" fmla="*/ 897355 h 897609"/>
                <a:gd name="connsiteX4" fmla="*/ 3126 w 2356078"/>
                <a:gd name="connsiteY4" fmla="*/ 491777 h 897609"/>
                <a:gd name="connsiteX0" fmla="*/ 3106 w 2328296"/>
                <a:gd name="connsiteY0" fmla="*/ 512411 h 918958"/>
                <a:gd name="connsiteX1" fmla="*/ 988032 w 2328296"/>
                <a:gd name="connsiteY1" fmla="*/ 35094 h 918958"/>
                <a:gd name="connsiteX2" fmla="*/ 2290430 w 2328296"/>
                <a:gd name="connsiteY2" fmla="*/ 395704 h 918958"/>
                <a:gd name="connsiteX3" fmla="*/ 1310695 w 2328296"/>
                <a:gd name="connsiteY3" fmla="*/ 917989 h 918958"/>
                <a:gd name="connsiteX4" fmla="*/ 3106 w 2328296"/>
                <a:gd name="connsiteY4" fmla="*/ 512411 h 91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8296" h="918958">
                  <a:moveTo>
                    <a:pt x="3106" y="512411"/>
                  </a:moveTo>
                  <a:cubicBezTo>
                    <a:pt x="-50671" y="365262"/>
                    <a:pt x="606811" y="54545"/>
                    <a:pt x="988032" y="35094"/>
                  </a:cubicBezTo>
                  <a:cubicBezTo>
                    <a:pt x="1369253" y="15643"/>
                    <a:pt x="2067027" y="-137403"/>
                    <a:pt x="2290430" y="395704"/>
                  </a:cubicBezTo>
                  <a:cubicBezTo>
                    <a:pt x="2513833" y="928811"/>
                    <a:pt x="1691916" y="898538"/>
                    <a:pt x="1310695" y="917989"/>
                  </a:cubicBezTo>
                  <a:cubicBezTo>
                    <a:pt x="929474" y="937440"/>
                    <a:pt x="56883" y="659560"/>
                    <a:pt x="3106" y="512411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7068B6-BD4B-48FF-9065-E057E98B5C23}"/>
                </a:ext>
              </a:extLst>
            </p:cNvPr>
            <p:cNvSpPr/>
            <p:nvPr/>
          </p:nvSpPr>
          <p:spPr>
            <a:xfrm rot="19982892">
              <a:off x="5772028" y="3669209"/>
              <a:ext cx="898719" cy="239722"/>
            </a:xfrm>
            <a:prstGeom prst="ellipse">
              <a:avLst/>
            </a:pr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0CA511-5DCD-473D-83BD-E0D2936A0C54}"/>
                </a:ext>
              </a:extLst>
            </p:cNvPr>
            <p:cNvSpPr/>
            <p:nvPr/>
          </p:nvSpPr>
          <p:spPr>
            <a:xfrm rot="1335587">
              <a:off x="6360329" y="5051963"/>
              <a:ext cx="1155153" cy="371538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C888AFF2-C064-436A-8935-25DCDE423929}"/>
                </a:ext>
              </a:extLst>
            </p:cNvPr>
            <p:cNvSpPr/>
            <p:nvPr/>
          </p:nvSpPr>
          <p:spPr>
            <a:xfrm rot="1713555">
              <a:off x="5583569" y="4783017"/>
              <a:ext cx="1754010" cy="973972"/>
            </a:xfrm>
            <a:custGeom>
              <a:avLst/>
              <a:gdLst>
                <a:gd name="connsiteX0" fmla="*/ 0 w 2119017"/>
                <a:gd name="connsiteY0" fmla="*/ 325607 h 651213"/>
                <a:gd name="connsiteX1" fmla="*/ 1059509 w 2119017"/>
                <a:gd name="connsiteY1" fmla="*/ 0 h 651213"/>
                <a:gd name="connsiteX2" fmla="*/ 2119018 w 2119017"/>
                <a:gd name="connsiteY2" fmla="*/ 325607 h 651213"/>
                <a:gd name="connsiteX3" fmla="*/ 1059509 w 2119017"/>
                <a:gd name="connsiteY3" fmla="*/ 651214 h 651213"/>
                <a:gd name="connsiteX4" fmla="*/ 0 w 2119017"/>
                <a:gd name="connsiteY4" fmla="*/ 325607 h 651213"/>
                <a:gd name="connsiteX0" fmla="*/ 0 w 2071118"/>
                <a:gd name="connsiteY0" fmla="*/ 432138 h 655491"/>
                <a:gd name="connsiteX1" fmla="*/ 1011609 w 2071118"/>
                <a:gd name="connsiteY1" fmla="*/ 1295 h 655491"/>
                <a:gd name="connsiteX2" fmla="*/ 2071118 w 2071118"/>
                <a:gd name="connsiteY2" fmla="*/ 326902 h 655491"/>
                <a:gd name="connsiteX3" fmla="*/ 1011609 w 2071118"/>
                <a:gd name="connsiteY3" fmla="*/ 652509 h 655491"/>
                <a:gd name="connsiteX4" fmla="*/ 0 w 2071118"/>
                <a:gd name="connsiteY4" fmla="*/ 432138 h 655491"/>
                <a:gd name="connsiteX0" fmla="*/ 169 w 2071287"/>
                <a:gd name="connsiteY0" fmla="*/ 432138 h 893874"/>
                <a:gd name="connsiteX1" fmla="*/ 1011778 w 2071287"/>
                <a:gd name="connsiteY1" fmla="*/ 1295 h 893874"/>
                <a:gd name="connsiteX2" fmla="*/ 2071287 w 2071287"/>
                <a:gd name="connsiteY2" fmla="*/ 326902 h 893874"/>
                <a:gd name="connsiteX3" fmla="*/ 1086513 w 2071287"/>
                <a:gd name="connsiteY3" fmla="*/ 893202 h 893874"/>
                <a:gd name="connsiteX4" fmla="*/ 169 w 2071287"/>
                <a:gd name="connsiteY4" fmla="*/ 432138 h 893874"/>
                <a:gd name="connsiteX0" fmla="*/ 5848 w 2076966"/>
                <a:gd name="connsiteY0" fmla="*/ 481312 h 943065"/>
                <a:gd name="connsiteX1" fmla="*/ 1590800 w 2076966"/>
                <a:gd name="connsiteY1" fmla="*/ 1016 h 943065"/>
                <a:gd name="connsiteX2" fmla="*/ 2076966 w 2076966"/>
                <a:gd name="connsiteY2" fmla="*/ 376076 h 943065"/>
                <a:gd name="connsiteX3" fmla="*/ 1092192 w 2076966"/>
                <a:gd name="connsiteY3" fmla="*/ 942376 h 943065"/>
                <a:gd name="connsiteX4" fmla="*/ 5848 w 2076966"/>
                <a:gd name="connsiteY4" fmla="*/ 481312 h 943065"/>
                <a:gd name="connsiteX0" fmla="*/ 5848 w 2076966"/>
                <a:gd name="connsiteY0" fmla="*/ 482950 h 944703"/>
                <a:gd name="connsiteX1" fmla="*/ 1590800 w 2076966"/>
                <a:gd name="connsiteY1" fmla="*/ 2654 h 944703"/>
                <a:gd name="connsiteX2" fmla="*/ 2076966 w 2076966"/>
                <a:gd name="connsiteY2" fmla="*/ 377714 h 944703"/>
                <a:gd name="connsiteX3" fmla="*/ 1092192 w 2076966"/>
                <a:gd name="connsiteY3" fmla="*/ 944014 h 944703"/>
                <a:gd name="connsiteX4" fmla="*/ 5848 w 2076966"/>
                <a:gd name="connsiteY4" fmla="*/ 482950 h 944703"/>
                <a:gd name="connsiteX0" fmla="*/ 4621 w 2075739"/>
                <a:gd name="connsiteY0" fmla="*/ 506543 h 968304"/>
                <a:gd name="connsiteX1" fmla="*/ 1529767 w 2075739"/>
                <a:gd name="connsiteY1" fmla="*/ 2525 h 968304"/>
                <a:gd name="connsiteX2" fmla="*/ 2075739 w 2075739"/>
                <a:gd name="connsiteY2" fmla="*/ 401307 h 968304"/>
                <a:gd name="connsiteX3" fmla="*/ 1090965 w 2075739"/>
                <a:gd name="connsiteY3" fmla="*/ 967607 h 968304"/>
                <a:gd name="connsiteX4" fmla="*/ 4621 w 2075739"/>
                <a:gd name="connsiteY4" fmla="*/ 506543 h 968304"/>
                <a:gd name="connsiteX0" fmla="*/ 4287 w 1699603"/>
                <a:gd name="connsiteY0" fmla="*/ 504019 h 965083"/>
                <a:gd name="connsiteX1" fmla="*/ 1529433 w 1699603"/>
                <a:gd name="connsiteY1" fmla="*/ 1 h 965083"/>
                <a:gd name="connsiteX2" fmla="*/ 1662433 w 1699603"/>
                <a:gd name="connsiteY2" fmla="*/ 501633 h 965083"/>
                <a:gd name="connsiteX3" fmla="*/ 1090631 w 1699603"/>
                <a:gd name="connsiteY3" fmla="*/ 965083 h 965083"/>
                <a:gd name="connsiteX4" fmla="*/ 4287 w 1699603"/>
                <a:gd name="connsiteY4" fmla="*/ 504019 h 965083"/>
                <a:gd name="connsiteX0" fmla="*/ 4237 w 1666849"/>
                <a:gd name="connsiteY0" fmla="*/ 504244 h 965652"/>
                <a:gd name="connsiteX1" fmla="*/ 1529383 w 1666849"/>
                <a:gd name="connsiteY1" fmla="*/ 226 h 965652"/>
                <a:gd name="connsiteX2" fmla="*/ 1594608 w 1666849"/>
                <a:gd name="connsiteY2" fmla="*/ 566885 h 965652"/>
                <a:gd name="connsiteX3" fmla="*/ 1090581 w 1666849"/>
                <a:gd name="connsiteY3" fmla="*/ 965308 h 965652"/>
                <a:gd name="connsiteX4" fmla="*/ 4237 w 1666849"/>
                <a:gd name="connsiteY4" fmla="*/ 504244 h 965652"/>
                <a:gd name="connsiteX0" fmla="*/ 4237 w 1693844"/>
                <a:gd name="connsiteY0" fmla="*/ 504244 h 965652"/>
                <a:gd name="connsiteX1" fmla="*/ 1529383 w 1693844"/>
                <a:gd name="connsiteY1" fmla="*/ 226 h 965652"/>
                <a:gd name="connsiteX2" fmla="*/ 1594608 w 1693844"/>
                <a:gd name="connsiteY2" fmla="*/ 566885 h 965652"/>
                <a:gd name="connsiteX3" fmla="*/ 1090581 w 1693844"/>
                <a:gd name="connsiteY3" fmla="*/ 965308 h 965652"/>
                <a:gd name="connsiteX4" fmla="*/ 4237 w 1693844"/>
                <a:gd name="connsiteY4" fmla="*/ 504244 h 965652"/>
                <a:gd name="connsiteX0" fmla="*/ 4237 w 1693844"/>
                <a:gd name="connsiteY0" fmla="*/ 504244 h 965685"/>
                <a:gd name="connsiteX1" fmla="*/ 1529383 w 1693844"/>
                <a:gd name="connsiteY1" fmla="*/ 226 h 965685"/>
                <a:gd name="connsiteX2" fmla="*/ 1594608 w 1693844"/>
                <a:gd name="connsiteY2" fmla="*/ 566885 h 965685"/>
                <a:gd name="connsiteX3" fmla="*/ 1090581 w 1693844"/>
                <a:gd name="connsiteY3" fmla="*/ 965308 h 965685"/>
                <a:gd name="connsiteX4" fmla="*/ 4237 w 1693844"/>
                <a:gd name="connsiteY4" fmla="*/ 504244 h 965685"/>
                <a:gd name="connsiteX0" fmla="*/ 4234 w 1691826"/>
                <a:gd name="connsiteY0" fmla="*/ 504197 h 965549"/>
                <a:gd name="connsiteX1" fmla="*/ 1529380 w 1691826"/>
                <a:gd name="connsiteY1" fmla="*/ 179 h 965549"/>
                <a:gd name="connsiteX2" fmla="*/ 1590668 w 1691826"/>
                <a:gd name="connsiteY2" fmla="*/ 559603 h 965549"/>
                <a:gd name="connsiteX3" fmla="*/ 1090578 w 1691826"/>
                <a:gd name="connsiteY3" fmla="*/ 965261 h 965549"/>
                <a:gd name="connsiteX4" fmla="*/ 4234 w 1691826"/>
                <a:gd name="connsiteY4" fmla="*/ 504197 h 965549"/>
                <a:gd name="connsiteX0" fmla="*/ 4706 w 1707234"/>
                <a:gd name="connsiteY0" fmla="*/ 508773 h 970125"/>
                <a:gd name="connsiteX1" fmla="*/ 1555497 w 1707234"/>
                <a:gd name="connsiteY1" fmla="*/ 176 h 970125"/>
                <a:gd name="connsiteX2" fmla="*/ 1591140 w 1707234"/>
                <a:gd name="connsiteY2" fmla="*/ 564179 h 970125"/>
                <a:gd name="connsiteX3" fmla="*/ 1091050 w 1707234"/>
                <a:gd name="connsiteY3" fmla="*/ 969837 h 970125"/>
                <a:gd name="connsiteX4" fmla="*/ 4706 w 1707234"/>
                <a:gd name="connsiteY4" fmla="*/ 508773 h 970125"/>
                <a:gd name="connsiteX0" fmla="*/ 4706 w 1700345"/>
                <a:gd name="connsiteY0" fmla="*/ 515509 h 976861"/>
                <a:gd name="connsiteX1" fmla="*/ 1555497 w 1700345"/>
                <a:gd name="connsiteY1" fmla="*/ 6912 h 976861"/>
                <a:gd name="connsiteX2" fmla="*/ 1591140 w 1700345"/>
                <a:gd name="connsiteY2" fmla="*/ 570915 h 976861"/>
                <a:gd name="connsiteX3" fmla="*/ 1091050 w 1700345"/>
                <a:gd name="connsiteY3" fmla="*/ 976573 h 976861"/>
                <a:gd name="connsiteX4" fmla="*/ 4706 w 1700345"/>
                <a:gd name="connsiteY4" fmla="*/ 515509 h 976861"/>
                <a:gd name="connsiteX0" fmla="*/ 5796 w 1736931"/>
                <a:gd name="connsiteY0" fmla="*/ 517407 h 978759"/>
                <a:gd name="connsiteX1" fmla="*/ 1611816 w 1736931"/>
                <a:gd name="connsiteY1" fmla="*/ 6888 h 978759"/>
                <a:gd name="connsiteX2" fmla="*/ 1592230 w 1736931"/>
                <a:gd name="connsiteY2" fmla="*/ 572813 h 978759"/>
                <a:gd name="connsiteX3" fmla="*/ 1092140 w 1736931"/>
                <a:gd name="connsiteY3" fmla="*/ 978471 h 978759"/>
                <a:gd name="connsiteX4" fmla="*/ 5796 w 1736931"/>
                <a:gd name="connsiteY4" fmla="*/ 517407 h 978759"/>
                <a:gd name="connsiteX0" fmla="*/ 5813 w 1750915"/>
                <a:gd name="connsiteY0" fmla="*/ 510835 h 972460"/>
                <a:gd name="connsiteX1" fmla="*/ 1611833 w 1750915"/>
                <a:gd name="connsiteY1" fmla="*/ 316 h 972460"/>
                <a:gd name="connsiteX2" fmla="*/ 1609242 w 1750915"/>
                <a:gd name="connsiteY2" fmla="*/ 585732 h 972460"/>
                <a:gd name="connsiteX3" fmla="*/ 1092157 w 1750915"/>
                <a:gd name="connsiteY3" fmla="*/ 971899 h 972460"/>
                <a:gd name="connsiteX4" fmla="*/ 5813 w 1750915"/>
                <a:gd name="connsiteY4" fmla="*/ 510835 h 972460"/>
                <a:gd name="connsiteX0" fmla="*/ 5813 w 1752968"/>
                <a:gd name="connsiteY0" fmla="*/ 510835 h 972417"/>
                <a:gd name="connsiteX1" fmla="*/ 1611833 w 1752968"/>
                <a:gd name="connsiteY1" fmla="*/ 316 h 972417"/>
                <a:gd name="connsiteX2" fmla="*/ 1609242 w 1752968"/>
                <a:gd name="connsiteY2" fmla="*/ 585732 h 972417"/>
                <a:gd name="connsiteX3" fmla="*/ 1092157 w 1752968"/>
                <a:gd name="connsiteY3" fmla="*/ 971899 h 972417"/>
                <a:gd name="connsiteX4" fmla="*/ 5813 w 1752968"/>
                <a:gd name="connsiteY4" fmla="*/ 510835 h 972417"/>
                <a:gd name="connsiteX0" fmla="*/ 5788 w 1742325"/>
                <a:gd name="connsiteY0" fmla="*/ 510730 h 972120"/>
                <a:gd name="connsiteX1" fmla="*/ 1611808 w 1742325"/>
                <a:gd name="connsiteY1" fmla="*/ 211 h 972120"/>
                <a:gd name="connsiteX2" fmla="*/ 1582367 w 1742325"/>
                <a:gd name="connsiteY2" fmla="*/ 571499 h 972120"/>
                <a:gd name="connsiteX3" fmla="*/ 1092132 w 1742325"/>
                <a:gd name="connsiteY3" fmla="*/ 971794 h 972120"/>
                <a:gd name="connsiteX4" fmla="*/ 5788 w 1742325"/>
                <a:gd name="connsiteY4" fmla="*/ 510730 h 972120"/>
                <a:gd name="connsiteX0" fmla="*/ 5687 w 1740645"/>
                <a:gd name="connsiteY0" fmla="*/ 510730 h 973216"/>
                <a:gd name="connsiteX1" fmla="*/ 1611707 w 1740645"/>
                <a:gd name="connsiteY1" fmla="*/ 211 h 973216"/>
                <a:gd name="connsiteX2" fmla="*/ 1582266 w 1740645"/>
                <a:gd name="connsiteY2" fmla="*/ 571499 h 973216"/>
                <a:gd name="connsiteX3" fmla="*/ 1095836 w 1740645"/>
                <a:gd name="connsiteY3" fmla="*/ 972917 h 973216"/>
                <a:gd name="connsiteX4" fmla="*/ 5687 w 1740645"/>
                <a:gd name="connsiteY4" fmla="*/ 510730 h 973216"/>
                <a:gd name="connsiteX0" fmla="*/ 5644 w 1740602"/>
                <a:gd name="connsiteY0" fmla="*/ 510730 h 977323"/>
                <a:gd name="connsiteX1" fmla="*/ 1611664 w 1740602"/>
                <a:gd name="connsiteY1" fmla="*/ 211 h 977323"/>
                <a:gd name="connsiteX2" fmla="*/ 1582223 w 1740602"/>
                <a:gd name="connsiteY2" fmla="*/ 571499 h 977323"/>
                <a:gd name="connsiteX3" fmla="*/ 1095793 w 1740602"/>
                <a:gd name="connsiteY3" fmla="*/ 972917 h 977323"/>
                <a:gd name="connsiteX4" fmla="*/ 5644 w 1740602"/>
                <a:gd name="connsiteY4" fmla="*/ 510730 h 977323"/>
                <a:gd name="connsiteX0" fmla="*/ 5729 w 1731513"/>
                <a:gd name="connsiteY0" fmla="*/ 468212 h 974203"/>
                <a:gd name="connsiteX1" fmla="*/ 1603204 w 1731513"/>
                <a:gd name="connsiteY1" fmla="*/ 667 h 974203"/>
                <a:gd name="connsiteX2" fmla="*/ 1573763 w 1731513"/>
                <a:gd name="connsiteY2" fmla="*/ 571955 h 974203"/>
                <a:gd name="connsiteX3" fmla="*/ 1087333 w 1731513"/>
                <a:gd name="connsiteY3" fmla="*/ 973373 h 974203"/>
                <a:gd name="connsiteX4" fmla="*/ 5729 w 1731513"/>
                <a:gd name="connsiteY4" fmla="*/ 468212 h 974203"/>
                <a:gd name="connsiteX0" fmla="*/ 5626 w 1754010"/>
                <a:gd name="connsiteY0" fmla="*/ 476367 h 973972"/>
                <a:gd name="connsiteX1" fmla="*/ 1624151 w 1754010"/>
                <a:gd name="connsiteY1" fmla="*/ 557 h 973972"/>
                <a:gd name="connsiteX2" fmla="*/ 1594710 w 1754010"/>
                <a:gd name="connsiteY2" fmla="*/ 571845 h 973972"/>
                <a:gd name="connsiteX3" fmla="*/ 1108280 w 1754010"/>
                <a:gd name="connsiteY3" fmla="*/ 973263 h 973972"/>
                <a:gd name="connsiteX4" fmla="*/ 5626 w 1754010"/>
                <a:gd name="connsiteY4" fmla="*/ 476367 h 97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010" h="973972">
                  <a:moveTo>
                    <a:pt x="5626" y="476367"/>
                  </a:moveTo>
                  <a:cubicBezTo>
                    <a:pt x="91604" y="314249"/>
                    <a:pt x="1359304" y="-15356"/>
                    <a:pt x="1624151" y="557"/>
                  </a:cubicBezTo>
                  <a:cubicBezTo>
                    <a:pt x="1888998" y="16470"/>
                    <a:pt x="1680688" y="409727"/>
                    <a:pt x="1594710" y="571845"/>
                  </a:cubicBezTo>
                  <a:cubicBezTo>
                    <a:pt x="1508732" y="733963"/>
                    <a:pt x="1373127" y="989176"/>
                    <a:pt x="1108280" y="973263"/>
                  </a:cubicBezTo>
                  <a:cubicBezTo>
                    <a:pt x="843433" y="957350"/>
                    <a:pt x="-80352" y="638485"/>
                    <a:pt x="5626" y="476367"/>
                  </a:cubicBezTo>
                  <a:close/>
                </a:path>
              </a:pathLst>
            </a:cu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0E1657A6-D197-4B0F-99F7-6906E32244BD}"/>
                </a:ext>
              </a:extLst>
            </p:cNvPr>
            <p:cNvSpPr/>
            <p:nvPr/>
          </p:nvSpPr>
          <p:spPr>
            <a:xfrm rot="19782882">
              <a:off x="3459590" y="5127447"/>
              <a:ext cx="3613385" cy="152838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0 w 3605738"/>
                <a:gd name="connsiteY0" fmla="*/ 580626 h 1990809"/>
                <a:gd name="connsiteX1" fmla="*/ 1198700 w 3605738"/>
                <a:gd name="connsiteY1" fmla="*/ 60406 h 1990809"/>
                <a:gd name="connsiteX2" fmla="*/ 3605738 w 3605738"/>
                <a:gd name="connsiteY2" fmla="*/ 1934552 h 1990809"/>
                <a:gd name="connsiteX3" fmla="*/ 1198700 w 3605738"/>
                <a:gd name="connsiteY3" fmla="*/ 1100846 h 1990809"/>
                <a:gd name="connsiteX4" fmla="*/ 0 w 3605738"/>
                <a:gd name="connsiteY4" fmla="*/ 580626 h 1990809"/>
                <a:gd name="connsiteX0" fmla="*/ 0 w 3613089"/>
                <a:gd name="connsiteY0" fmla="*/ 580626 h 1978404"/>
                <a:gd name="connsiteX1" fmla="*/ 1198700 w 3613089"/>
                <a:gd name="connsiteY1" fmla="*/ 60406 h 1978404"/>
                <a:gd name="connsiteX2" fmla="*/ 3605738 w 3613089"/>
                <a:gd name="connsiteY2" fmla="*/ 1934552 h 1978404"/>
                <a:gd name="connsiteX3" fmla="*/ 1198700 w 3613089"/>
                <a:gd name="connsiteY3" fmla="*/ 1100846 h 1978404"/>
                <a:gd name="connsiteX4" fmla="*/ 0 w 3613089"/>
                <a:gd name="connsiteY4" fmla="*/ 580626 h 1978404"/>
                <a:gd name="connsiteX0" fmla="*/ 0 w 3622536"/>
                <a:gd name="connsiteY0" fmla="*/ 582861 h 2015478"/>
                <a:gd name="connsiteX1" fmla="*/ 1198700 w 3622536"/>
                <a:gd name="connsiteY1" fmla="*/ 62641 h 2015478"/>
                <a:gd name="connsiteX2" fmla="*/ 3615213 w 3622536"/>
                <a:gd name="connsiteY2" fmla="*/ 1972866 h 2015478"/>
                <a:gd name="connsiteX3" fmla="*/ 1198700 w 3622536"/>
                <a:gd name="connsiteY3" fmla="*/ 1103081 h 2015478"/>
                <a:gd name="connsiteX4" fmla="*/ 0 w 3622536"/>
                <a:gd name="connsiteY4" fmla="*/ 582861 h 2015478"/>
                <a:gd name="connsiteX0" fmla="*/ 41572 w 3708576"/>
                <a:gd name="connsiteY0" fmla="*/ 32 h 1390050"/>
                <a:gd name="connsiteX1" fmla="*/ 2667334 w 3708576"/>
                <a:gd name="connsiteY1" fmla="*/ 499896 h 1390050"/>
                <a:gd name="connsiteX2" fmla="*/ 3656785 w 3708576"/>
                <a:gd name="connsiteY2" fmla="*/ 1390037 h 1390050"/>
                <a:gd name="connsiteX3" fmla="*/ 1240272 w 3708576"/>
                <a:gd name="connsiteY3" fmla="*/ 520252 h 1390050"/>
                <a:gd name="connsiteX4" fmla="*/ 41572 w 3708576"/>
                <a:gd name="connsiteY4" fmla="*/ 32 h 1390050"/>
                <a:gd name="connsiteX0" fmla="*/ 41572 w 3706739"/>
                <a:gd name="connsiteY0" fmla="*/ 35 h 1390053"/>
                <a:gd name="connsiteX1" fmla="*/ 2667334 w 3706739"/>
                <a:gd name="connsiteY1" fmla="*/ 499899 h 1390053"/>
                <a:gd name="connsiteX2" fmla="*/ 3656785 w 3706739"/>
                <a:gd name="connsiteY2" fmla="*/ 1390040 h 1390053"/>
                <a:gd name="connsiteX3" fmla="*/ 1240272 w 3706739"/>
                <a:gd name="connsiteY3" fmla="*/ 520255 h 1390053"/>
                <a:gd name="connsiteX4" fmla="*/ 41572 w 3706739"/>
                <a:gd name="connsiteY4" fmla="*/ 35 h 1390053"/>
                <a:gd name="connsiteX0" fmla="*/ 43056 w 3711810"/>
                <a:gd name="connsiteY0" fmla="*/ 3 h 1390008"/>
                <a:gd name="connsiteX1" fmla="*/ 2700666 w 3711810"/>
                <a:gd name="connsiteY1" fmla="*/ 515073 h 1390008"/>
                <a:gd name="connsiteX2" fmla="*/ 3658269 w 3711810"/>
                <a:gd name="connsiteY2" fmla="*/ 1390008 h 1390008"/>
                <a:gd name="connsiteX3" fmla="*/ 1241756 w 3711810"/>
                <a:gd name="connsiteY3" fmla="*/ 520223 h 1390008"/>
                <a:gd name="connsiteX4" fmla="*/ 43056 w 3711810"/>
                <a:gd name="connsiteY4" fmla="*/ 3 h 1390008"/>
                <a:gd name="connsiteX0" fmla="*/ 2034 w 3624164"/>
                <a:gd name="connsiteY0" fmla="*/ 9838 h 1410738"/>
                <a:gd name="connsiteX1" fmla="*/ 2659644 w 3624164"/>
                <a:gd name="connsiteY1" fmla="*/ 524908 h 1410738"/>
                <a:gd name="connsiteX2" fmla="*/ 3617247 w 3624164"/>
                <a:gd name="connsiteY2" fmla="*/ 1399843 h 1410738"/>
                <a:gd name="connsiteX3" fmla="*/ 2245204 w 3624164"/>
                <a:gd name="connsiteY3" fmla="*/ 949976 h 1410738"/>
                <a:gd name="connsiteX4" fmla="*/ 2034 w 3624164"/>
                <a:gd name="connsiteY4" fmla="*/ 9838 h 1410738"/>
                <a:gd name="connsiteX0" fmla="*/ 2044 w 3624174"/>
                <a:gd name="connsiteY0" fmla="*/ 9838 h 1410915"/>
                <a:gd name="connsiteX1" fmla="*/ 2659654 w 3624174"/>
                <a:gd name="connsiteY1" fmla="*/ 524908 h 1410915"/>
                <a:gd name="connsiteX2" fmla="*/ 3617257 w 3624174"/>
                <a:gd name="connsiteY2" fmla="*/ 1399843 h 1410915"/>
                <a:gd name="connsiteX3" fmla="*/ 2245214 w 3624174"/>
                <a:gd name="connsiteY3" fmla="*/ 949976 h 1410915"/>
                <a:gd name="connsiteX4" fmla="*/ 2044 w 3624174"/>
                <a:gd name="connsiteY4" fmla="*/ 9838 h 1410915"/>
                <a:gd name="connsiteX0" fmla="*/ 2054 w 3603466"/>
                <a:gd name="connsiteY0" fmla="*/ 8484 h 1451565"/>
                <a:gd name="connsiteX1" fmla="*/ 2638547 w 3603466"/>
                <a:gd name="connsiteY1" fmla="*/ 565525 h 1451565"/>
                <a:gd name="connsiteX2" fmla="*/ 3596150 w 3603466"/>
                <a:gd name="connsiteY2" fmla="*/ 1440460 h 1451565"/>
                <a:gd name="connsiteX3" fmla="*/ 2224107 w 3603466"/>
                <a:gd name="connsiteY3" fmla="*/ 990593 h 1451565"/>
                <a:gd name="connsiteX4" fmla="*/ 2054 w 3603466"/>
                <a:gd name="connsiteY4" fmla="*/ 8484 h 1451565"/>
                <a:gd name="connsiteX0" fmla="*/ 6278 w 3607690"/>
                <a:gd name="connsiteY0" fmla="*/ 54765 h 1497846"/>
                <a:gd name="connsiteX1" fmla="*/ 2642771 w 3607690"/>
                <a:gd name="connsiteY1" fmla="*/ 611806 h 1497846"/>
                <a:gd name="connsiteX2" fmla="*/ 3600374 w 3607690"/>
                <a:gd name="connsiteY2" fmla="*/ 1486741 h 1497846"/>
                <a:gd name="connsiteX3" fmla="*/ 2228331 w 3607690"/>
                <a:gd name="connsiteY3" fmla="*/ 1036874 h 1497846"/>
                <a:gd name="connsiteX4" fmla="*/ 6278 w 3607690"/>
                <a:gd name="connsiteY4" fmla="*/ 54765 h 1497846"/>
                <a:gd name="connsiteX0" fmla="*/ 6278 w 3620531"/>
                <a:gd name="connsiteY0" fmla="*/ 54765 h 1526602"/>
                <a:gd name="connsiteX1" fmla="*/ 2642771 w 3620531"/>
                <a:gd name="connsiteY1" fmla="*/ 611806 h 1526602"/>
                <a:gd name="connsiteX2" fmla="*/ 3600374 w 3620531"/>
                <a:gd name="connsiteY2" fmla="*/ 1486741 h 1526602"/>
                <a:gd name="connsiteX3" fmla="*/ 2228331 w 3620531"/>
                <a:gd name="connsiteY3" fmla="*/ 1036874 h 1526602"/>
                <a:gd name="connsiteX4" fmla="*/ 6278 w 3620531"/>
                <a:gd name="connsiteY4" fmla="*/ 54765 h 1526602"/>
                <a:gd name="connsiteX0" fmla="*/ 2212 w 3604071"/>
                <a:gd name="connsiteY0" fmla="*/ 10611 h 1458932"/>
                <a:gd name="connsiteX1" fmla="*/ 2638705 w 3604071"/>
                <a:gd name="connsiteY1" fmla="*/ 567652 h 1458932"/>
                <a:gd name="connsiteX2" fmla="*/ 3596308 w 3604071"/>
                <a:gd name="connsiteY2" fmla="*/ 1442587 h 1458932"/>
                <a:gd name="connsiteX3" fmla="*/ 2209889 w 3604071"/>
                <a:gd name="connsiteY3" fmla="*/ 1052203 h 1458932"/>
                <a:gd name="connsiteX4" fmla="*/ 2212 w 3604071"/>
                <a:gd name="connsiteY4" fmla="*/ 10611 h 1458932"/>
                <a:gd name="connsiteX0" fmla="*/ 2212 w 3611973"/>
                <a:gd name="connsiteY0" fmla="*/ 10611 h 1486855"/>
                <a:gd name="connsiteX1" fmla="*/ 2638705 w 3611973"/>
                <a:gd name="connsiteY1" fmla="*/ 567652 h 1486855"/>
                <a:gd name="connsiteX2" fmla="*/ 3596308 w 3611973"/>
                <a:gd name="connsiteY2" fmla="*/ 1442587 h 1486855"/>
                <a:gd name="connsiteX3" fmla="*/ 2209889 w 3611973"/>
                <a:gd name="connsiteY3" fmla="*/ 1052203 h 1486855"/>
                <a:gd name="connsiteX4" fmla="*/ 2212 w 3611973"/>
                <a:gd name="connsiteY4" fmla="*/ 10611 h 1486855"/>
                <a:gd name="connsiteX0" fmla="*/ 3623 w 3613384"/>
                <a:gd name="connsiteY0" fmla="*/ 52144 h 1528388"/>
                <a:gd name="connsiteX1" fmla="*/ 2640116 w 3613384"/>
                <a:gd name="connsiteY1" fmla="*/ 609185 h 1528388"/>
                <a:gd name="connsiteX2" fmla="*/ 3597719 w 3613384"/>
                <a:gd name="connsiteY2" fmla="*/ 1484120 h 1528388"/>
                <a:gd name="connsiteX3" fmla="*/ 2211300 w 3613384"/>
                <a:gd name="connsiteY3" fmla="*/ 1093736 h 1528388"/>
                <a:gd name="connsiteX4" fmla="*/ 3623 w 3613384"/>
                <a:gd name="connsiteY4" fmla="*/ 52144 h 152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384" h="1528388">
                  <a:moveTo>
                    <a:pt x="3623" y="52144"/>
                  </a:moveTo>
                  <a:cubicBezTo>
                    <a:pt x="96048" y="-169105"/>
                    <a:pt x="2041100" y="370522"/>
                    <a:pt x="2640116" y="609185"/>
                  </a:cubicBezTo>
                  <a:cubicBezTo>
                    <a:pt x="3239132" y="847848"/>
                    <a:pt x="3705936" y="1323003"/>
                    <a:pt x="3597719" y="1484120"/>
                  </a:cubicBezTo>
                  <a:cubicBezTo>
                    <a:pt x="3489502" y="1645237"/>
                    <a:pt x="2810316" y="1332399"/>
                    <a:pt x="2211300" y="1093736"/>
                  </a:cubicBezTo>
                  <a:cubicBezTo>
                    <a:pt x="1612284" y="855073"/>
                    <a:pt x="-88802" y="273393"/>
                    <a:pt x="3623" y="52144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CD7DC3F7-298D-4178-9479-46D3945BA338}"/>
                </a:ext>
              </a:extLst>
            </p:cNvPr>
            <p:cNvSpPr/>
            <p:nvPr/>
          </p:nvSpPr>
          <p:spPr>
            <a:xfrm rot="948200">
              <a:off x="5380518" y="5507446"/>
              <a:ext cx="1241771" cy="513225"/>
            </a:xfrm>
            <a:custGeom>
              <a:avLst/>
              <a:gdLst>
                <a:gd name="connsiteX0" fmla="*/ 0 w 1785462"/>
                <a:gd name="connsiteY0" fmla="*/ 259397 h 518794"/>
                <a:gd name="connsiteX1" fmla="*/ 892731 w 1785462"/>
                <a:gd name="connsiteY1" fmla="*/ 0 h 518794"/>
                <a:gd name="connsiteX2" fmla="*/ 1785462 w 1785462"/>
                <a:gd name="connsiteY2" fmla="*/ 259397 h 518794"/>
                <a:gd name="connsiteX3" fmla="*/ 892731 w 1785462"/>
                <a:gd name="connsiteY3" fmla="*/ 518794 h 518794"/>
                <a:gd name="connsiteX4" fmla="*/ 0 w 1785462"/>
                <a:gd name="connsiteY4" fmla="*/ 259397 h 518794"/>
                <a:gd name="connsiteX0" fmla="*/ 0 w 1294342"/>
                <a:gd name="connsiteY0" fmla="*/ 259766 h 519419"/>
                <a:gd name="connsiteX1" fmla="*/ 892731 w 1294342"/>
                <a:gd name="connsiteY1" fmla="*/ 369 h 519419"/>
                <a:gd name="connsiteX2" fmla="*/ 1294342 w 1294342"/>
                <a:gd name="connsiteY2" fmla="*/ 219998 h 519419"/>
                <a:gd name="connsiteX3" fmla="*/ 892731 w 1294342"/>
                <a:gd name="connsiteY3" fmla="*/ 519163 h 519419"/>
                <a:gd name="connsiteX4" fmla="*/ 0 w 1294342"/>
                <a:gd name="connsiteY4" fmla="*/ 259766 h 519419"/>
                <a:gd name="connsiteX0" fmla="*/ 5498 w 1299840"/>
                <a:gd name="connsiteY0" fmla="*/ 259766 h 549568"/>
                <a:gd name="connsiteX1" fmla="*/ 898229 w 1299840"/>
                <a:gd name="connsiteY1" fmla="*/ 369 h 549568"/>
                <a:gd name="connsiteX2" fmla="*/ 1299840 w 1299840"/>
                <a:gd name="connsiteY2" fmla="*/ 219998 h 549568"/>
                <a:gd name="connsiteX3" fmla="*/ 558654 w 1299840"/>
                <a:gd name="connsiteY3" fmla="*/ 549411 h 549568"/>
                <a:gd name="connsiteX4" fmla="*/ 5498 w 1299840"/>
                <a:gd name="connsiteY4" fmla="*/ 259766 h 549568"/>
                <a:gd name="connsiteX0" fmla="*/ 7401 w 1301743"/>
                <a:gd name="connsiteY0" fmla="*/ 259766 h 555050"/>
                <a:gd name="connsiteX1" fmla="*/ 900132 w 1301743"/>
                <a:gd name="connsiteY1" fmla="*/ 369 h 555050"/>
                <a:gd name="connsiteX2" fmla="*/ 1301743 w 1301743"/>
                <a:gd name="connsiteY2" fmla="*/ 219998 h 555050"/>
                <a:gd name="connsiteX3" fmla="*/ 560557 w 1301743"/>
                <a:gd name="connsiteY3" fmla="*/ 549411 h 555050"/>
                <a:gd name="connsiteX4" fmla="*/ 7401 w 1301743"/>
                <a:gd name="connsiteY4" fmla="*/ 259766 h 555050"/>
                <a:gd name="connsiteX0" fmla="*/ 9101 w 1303443"/>
                <a:gd name="connsiteY0" fmla="*/ 259766 h 555085"/>
                <a:gd name="connsiteX1" fmla="*/ 901832 w 1303443"/>
                <a:gd name="connsiteY1" fmla="*/ 369 h 555085"/>
                <a:gd name="connsiteX2" fmla="*/ 1303443 w 1303443"/>
                <a:gd name="connsiteY2" fmla="*/ 219998 h 555085"/>
                <a:gd name="connsiteX3" fmla="*/ 562257 w 1303443"/>
                <a:gd name="connsiteY3" fmla="*/ 549411 h 555085"/>
                <a:gd name="connsiteX4" fmla="*/ 9101 w 1303443"/>
                <a:gd name="connsiteY4" fmla="*/ 259766 h 555085"/>
                <a:gd name="connsiteX0" fmla="*/ 9673 w 1304015"/>
                <a:gd name="connsiteY0" fmla="*/ 259766 h 554056"/>
                <a:gd name="connsiteX1" fmla="*/ 902404 w 1304015"/>
                <a:gd name="connsiteY1" fmla="*/ 369 h 554056"/>
                <a:gd name="connsiteX2" fmla="*/ 1304015 w 1304015"/>
                <a:gd name="connsiteY2" fmla="*/ 219998 h 554056"/>
                <a:gd name="connsiteX3" fmla="*/ 562829 w 1304015"/>
                <a:gd name="connsiteY3" fmla="*/ 549411 h 554056"/>
                <a:gd name="connsiteX4" fmla="*/ 9673 w 1304015"/>
                <a:gd name="connsiteY4" fmla="*/ 259766 h 554056"/>
                <a:gd name="connsiteX0" fmla="*/ 10864 w 1305206"/>
                <a:gd name="connsiteY0" fmla="*/ 259766 h 556220"/>
                <a:gd name="connsiteX1" fmla="*/ 903595 w 1305206"/>
                <a:gd name="connsiteY1" fmla="*/ 369 h 556220"/>
                <a:gd name="connsiteX2" fmla="*/ 1305206 w 1305206"/>
                <a:gd name="connsiteY2" fmla="*/ 219998 h 556220"/>
                <a:gd name="connsiteX3" fmla="*/ 564020 w 1305206"/>
                <a:gd name="connsiteY3" fmla="*/ 549411 h 556220"/>
                <a:gd name="connsiteX4" fmla="*/ 10864 w 1305206"/>
                <a:gd name="connsiteY4" fmla="*/ 259766 h 556220"/>
                <a:gd name="connsiteX0" fmla="*/ 9026 w 1303368"/>
                <a:gd name="connsiteY0" fmla="*/ 259766 h 553318"/>
                <a:gd name="connsiteX1" fmla="*/ 901757 w 1303368"/>
                <a:gd name="connsiteY1" fmla="*/ 369 h 553318"/>
                <a:gd name="connsiteX2" fmla="*/ 1303368 w 1303368"/>
                <a:gd name="connsiteY2" fmla="*/ 219998 h 553318"/>
                <a:gd name="connsiteX3" fmla="*/ 562182 w 1303368"/>
                <a:gd name="connsiteY3" fmla="*/ 549411 h 553318"/>
                <a:gd name="connsiteX4" fmla="*/ 9026 w 1303368"/>
                <a:gd name="connsiteY4" fmla="*/ 259766 h 553318"/>
                <a:gd name="connsiteX0" fmla="*/ 6150 w 1244445"/>
                <a:gd name="connsiteY0" fmla="*/ 224723 h 549051"/>
                <a:gd name="connsiteX1" fmla="*/ 842834 w 1244445"/>
                <a:gd name="connsiteY1" fmla="*/ 7 h 549051"/>
                <a:gd name="connsiteX2" fmla="*/ 1244445 w 1244445"/>
                <a:gd name="connsiteY2" fmla="*/ 219636 h 549051"/>
                <a:gd name="connsiteX3" fmla="*/ 503259 w 1244445"/>
                <a:gd name="connsiteY3" fmla="*/ 549049 h 549051"/>
                <a:gd name="connsiteX4" fmla="*/ 6150 w 1244445"/>
                <a:gd name="connsiteY4" fmla="*/ 224723 h 549051"/>
                <a:gd name="connsiteX0" fmla="*/ 3476 w 1241771"/>
                <a:gd name="connsiteY0" fmla="*/ 188897 h 513225"/>
                <a:gd name="connsiteX1" fmla="*/ 746801 w 1241771"/>
                <a:gd name="connsiteY1" fmla="*/ 13 h 513225"/>
                <a:gd name="connsiteX2" fmla="*/ 1241771 w 1241771"/>
                <a:gd name="connsiteY2" fmla="*/ 183810 h 513225"/>
                <a:gd name="connsiteX3" fmla="*/ 500585 w 1241771"/>
                <a:gd name="connsiteY3" fmla="*/ 513223 h 513225"/>
                <a:gd name="connsiteX4" fmla="*/ 3476 w 1241771"/>
                <a:gd name="connsiteY4" fmla="*/ 188897 h 51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771" h="513225">
                  <a:moveTo>
                    <a:pt x="3476" y="188897"/>
                  </a:moveTo>
                  <a:cubicBezTo>
                    <a:pt x="44512" y="103362"/>
                    <a:pt x="540419" y="861"/>
                    <a:pt x="746801" y="13"/>
                  </a:cubicBezTo>
                  <a:cubicBezTo>
                    <a:pt x="953183" y="-835"/>
                    <a:pt x="1241771" y="40549"/>
                    <a:pt x="1241771" y="183810"/>
                  </a:cubicBezTo>
                  <a:cubicBezTo>
                    <a:pt x="1241771" y="327071"/>
                    <a:pt x="706967" y="512375"/>
                    <a:pt x="500585" y="513223"/>
                  </a:cubicBezTo>
                  <a:cubicBezTo>
                    <a:pt x="294203" y="514071"/>
                    <a:pt x="-37560" y="274432"/>
                    <a:pt x="3476" y="188897"/>
                  </a:cubicBezTo>
                  <a:close/>
                </a:path>
              </a:pathLst>
            </a:cu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1" name="Oval 14">
              <a:extLst>
                <a:ext uri="{FF2B5EF4-FFF2-40B4-BE49-F238E27FC236}">
                  <a16:creationId xmlns:a16="http://schemas.microsoft.com/office/drawing/2014/main" id="{73122179-70FD-4C9A-9B9B-6014EF7A7B82}"/>
                </a:ext>
              </a:extLst>
            </p:cNvPr>
            <p:cNvSpPr/>
            <p:nvPr/>
          </p:nvSpPr>
          <p:spPr>
            <a:xfrm>
              <a:off x="5926682" y="5538309"/>
              <a:ext cx="749586" cy="305621"/>
            </a:xfrm>
            <a:custGeom>
              <a:avLst/>
              <a:gdLst>
                <a:gd name="connsiteX0" fmla="*/ 0 w 898719"/>
                <a:gd name="connsiteY0" fmla="*/ 119861 h 239722"/>
                <a:gd name="connsiteX1" fmla="*/ 449360 w 898719"/>
                <a:gd name="connsiteY1" fmla="*/ 0 h 239722"/>
                <a:gd name="connsiteX2" fmla="*/ 898720 w 898719"/>
                <a:gd name="connsiteY2" fmla="*/ 119861 h 239722"/>
                <a:gd name="connsiteX3" fmla="*/ 449360 w 898719"/>
                <a:gd name="connsiteY3" fmla="*/ 239722 h 239722"/>
                <a:gd name="connsiteX4" fmla="*/ 0 w 898719"/>
                <a:gd name="connsiteY4" fmla="*/ 119861 h 239722"/>
                <a:gd name="connsiteX0" fmla="*/ 0 w 741557"/>
                <a:gd name="connsiteY0" fmla="*/ 119861 h 239722"/>
                <a:gd name="connsiteX1" fmla="*/ 292197 w 741557"/>
                <a:gd name="connsiteY1" fmla="*/ 0 h 239722"/>
                <a:gd name="connsiteX2" fmla="*/ 741557 w 741557"/>
                <a:gd name="connsiteY2" fmla="*/ 119861 h 239722"/>
                <a:gd name="connsiteX3" fmla="*/ 292197 w 741557"/>
                <a:gd name="connsiteY3" fmla="*/ 239722 h 239722"/>
                <a:gd name="connsiteX4" fmla="*/ 0 w 741557"/>
                <a:gd name="connsiteY4" fmla="*/ 119861 h 239722"/>
                <a:gd name="connsiteX0" fmla="*/ 9727 w 751284"/>
                <a:gd name="connsiteY0" fmla="*/ 146404 h 292808"/>
                <a:gd name="connsiteX1" fmla="*/ 301924 w 751284"/>
                <a:gd name="connsiteY1" fmla="*/ 26543 h 292808"/>
                <a:gd name="connsiteX2" fmla="*/ 751284 w 751284"/>
                <a:gd name="connsiteY2" fmla="*/ 146404 h 292808"/>
                <a:gd name="connsiteX3" fmla="*/ 301924 w 751284"/>
                <a:gd name="connsiteY3" fmla="*/ 266265 h 292808"/>
                <a:gd name="connsiteX4" fmla="*/ 9727 w 751284"/>
                <a:gd name="connsiteY4" fmla="*/ 146404 h 292808"/>
                <a:gd name="connsiteX0" fmla="*/ 44 w 741601"/>
                <a:gd name="connsiteY0" fmla="*/ 160342 h 280203"/>
                <a:gd name="connsiteX1" fmla="*/ 311291 w 741601"/>
                <a:gd name="connsiteY1" fmla="*/ 0 h 280203"/>
                <a:gd name="connsiteX2" fmla="*/ 741601 w 741601"/>
                <a:gd name="connsiteY2" fmla="*/ 160342 h 280203"/>
                <a:gd name="connsiteX3" fmla="*/ 292241 w 741601"/>
                <a:gd name="connsiteY3" fmla="*/ 280203 h 280203"/>
                <a:gd name="connsiteX4" fmla="*/ 44 w 741601"/>
                <a:gd name="connsiteY4" fmla="*/ 160342 h 280203"/>
                <a:gd name="connsiteX0" fmla="*/ 44 w 741601"/>
                <a:gd name="connsiteY0" fmla="*/ 164101 h 283962"/>
                <a:gd name="connsiteX1" fmla="*/ 311291 w 741601"/>
                <a:gd name="connsiteY1" fmla="*/ 3759 h 283962"/>
                <a:gd name="connsiteX2" fmla="*/ 741601 w 741601"/>
                <a:gd name="connsiteY2" fmla="*/ 164101 h 283962"/>
                <a:gd name="connsiteX3" fmla="*/ 292241 w 741601"/>
                <a:gd name="connsiteY3" fmla="*/ 283962 h 283962"/>
                <a:gd name="connsiteX4" fmla="*/ 44 w 741601"/>
                <a:gd name="connsiteY4" fmla="*/ 164101 h 283962"/>
                <a:gd name="connsiteX0" fmla="*/ 11 w 741568"/>
                <a:gd name="connsiteY0" fmla="*/ 164145 h 295913"/>
                <a:gd name="connsiteX1" fmla="*/ 311258 w 741568"/>
                <a:gd name="connsiteY1" fmla="*/ 3803 h 295913"/>
                <a:gd name="connsiteX2" fmla="*/ 741568 w 741568"/>
                <a:gd name="connsiteY2" fmla="*/ 164145 h 295913"/>
                <a:gd name="connsiteX3" fmla="*/ 301733 w 741568"/>
                <a:gd name="connsiteY3" fmla="*/ 295913 h 295913"/>
                <a:gd name="connsiteX4" fmla="*/ 11 w 741568"/>
                <a:gd name="connsiteY4" fmla="*/ 164145 h 295913"/>
                <a:gd name="connsiteX0" fmla="*/ 50 w 741607"/>
                <a:gd name="connsiteY0" fmla="*/ 164145 h 298251"/>
                <a:gd name="connsiteX1" fmla="*/ 311297 w 741607"/>
                <a:gd name="connsiteY1" fmla="*/ 3803 h 298251"/>
                <a:gd name="connsiteX2" fmla="*/ 741607 w 741607"/>
                <a:gd name="connsiteY2" fmla="*/ 164145 h 298251"/>
                <a:gd name="connsiteX3" fmla="*/ 301772 w 741607"/>
                <a:gd name="connsiteY3" fmla="*/ 295913 h 298251"/>
                <a:gd name="connsiteX4" fmla="*/ 50 w 741607"/>
                <a:gd name="connsiteY4" fmla="*/ 164145 h 298251"/>
                <a:gd name="connsiteX0" fmla="*/ 8030 w 749587"/>
                <a:gd name="connsiteY0" fmla="*/ 167556 h 305621"/>
                <a:gd name="connsiteX1" fmla="*/ 319277 w 749587"/>
                <a:gd name="connsiteY1" fmla="*/ 7214 h 305621"/>
                <a:gd name="connsiteX2" fmla="*/ 749587 w 749587"/>
                <a:gd name="connsiteY2" fmla="*/ 167556 h 305621"/>
                <a:gd name="connsiteX3" fmla="*/ 309752 w 749587"/>
                <a:gd name="connsiteY3" fmla="*/ 299324 h 305621"/>
                <a:gd name="connsiteX4" fmla="*/ 8030 w 749587"/>
                <a:gd name="connsiteY4" fmla="*/ 167556 h 30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587" h="305621">
                  <a:moveTo>
                    <a:pt x="8030" y="167556"/>
                  </a:moveTo>
                  <a:cubicBezTo>
                    <a:pt x="-40390" y="35527"/>
                    <a:pt x="138534" y="-21361"/>
                    <a:pt x="319277" y="7214"/>
                  </a:cubicBezTo>
                  <a:cubicBezTo>
                    <a:pt x="500020" y="35789"/>
                    <a:pt x="749587" y="101359"/>
                    <a:pt x="749587" y="167556"/>
                  </a:cubicBezTo>
                  <a:cubicBezTo>
                    <a:pt x="749587" y="233753"/>
                    <a:pt x="578601" y="280274"/>
                    <a:pt x="309752" y="299324"/>
                  </a:cubicBezTo>
                  <a:cubicBezTo>
                    <a:pt x="40903" y="318374"/>
                    <a:pt x="56450" y="299585"/>
                    <a:pt x="8030" y="167556"/>
                  </a:cubicBezTo>
                  <a:close/>
                </a:path>
              </a:pathLst>
            </a:cu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568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E1EA-AB78-46D0-8851-C042B300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Filtering by Expression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2EA7-471C-4869-88C0-C8CAE862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NACEP is very computationally expensive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to drastically reduce dataset size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 Retention Criteria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17% of samples have TPM &gt;= 39 (average TPM)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(gene variance) &gt;= 2.4</a:t>
            </a:r>
          </a:p>
        </p:txBody>
      </p:sp>
    </p:spTree>
    <p:extLst>
      <p:ext uri="{BB962C8B-B14F-4D97-AF65-F5344CB8AC3E}">
        <p14:creationId xmlns:p14="http://schemas.microsoft.com/office/powerpoint/2010/main" val="281422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130314-49C1-4640-BF0B-272BD8F52140}"/>
              </a:ext>
            </a:extLst>
          </p:cNvPr>
          <p:cNvGraphicFramePr>
            <a:graphicFrameLocks noGrp="1"/>
          </p:cNvGraphicFramePr>
          <p:nvPr/>
        </p:nvGraphicFramePr>
        <p:xfrm>
          <a:off x="1651000" y="1227666"/>
          <a:ext cx="6603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1296335350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463003195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18522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6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2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97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4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34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0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1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E71F-6806-4437-B5F7-25B72D6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797A-398E-4835-BE48-D33D47D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7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906000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5847E-8CD1-494C-9535-65958977E438}"/>
              </a:ext>
            </a:extLst>
          </p:cNvPr>
          <p:cNvSpPr txBox="1"/>
          <p:nvPr/>
        </p:nvSpPr>
        <p:spPr>
          <a:xfrm>
            <a:off x="5786674" y="6457890"/>
            <a:ext cx="41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Huang et al., Bioinformatics (2010)</a:t>
            </a:r>
          </a:p>
        </p:txBody>
      </p:sp>
    </p:spTree>
    <p:extLst>
      <p:ext uri="{BB962C8B-B14F-4D97-AF65-F5344CB8AC3E}">
        <p14:creationId xmlns:p14="http://schemas.microsoft.com/office/powerpoint/2010/main" val="83494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906000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E06722-2CD2-4D47-8138-BA9E3EACC44E}"/>
              </a:ext>
            </a:extLst>
          </p:cNvPr>
          <p:cNvSpPr/>
          <p:nvPr/>
        </p:nvSpPr>
        <p:spPr>
          <a:xfrm>
            <a:off x="3214255" y="1766889"/>
            <a:ext cx="6691745" cy="5118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686F1-96DB-468F-920F-31BE8F9AA4DE}"/>
              </a:ext>
            </a:extLst>
          </p:cNvPr>
          <p:cNvSpPr txBox="1"/>
          <p:nvPr/>
        </p:nvSpPr>
        <p:spPr>
          <a:xfrm>
            <a:off x="3498273" y="2008909"/>
            <a:ext cx="5726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Infinite-mixture model for clustering time-course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clusters is determined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 memberships are missing data, generated by Chinese Restaurant Process</a:t>
            </a:r>
          </a:p>
        </p:txBody>
      </p:sp>
    </p:spTree>
    <p:extLst>
      <p:ext uri="{BB962C8B-B14F-4D97-AF65-F5344CB8AC3E}">
        <p14:creationId xmlns:p14="http://schemas.microsoft.com/office/powerpoint/2010/main" val="100065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5" r="21888"/>
          <a:stretch/>
        </p:blipFill>
        <p:spPr bwMode="auto">
          <a:xfrm>
            <a:off x="0" y="1690690"/>
            <a:ext cx="4274128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64E102-FE50-4B83-9249-C7120334EE9D}"/>
                  </a:ext>
                </a:extLst>
              </p:cNvPr>
              <p:cNvSpPr txBox="1"/>
              <p:nvPr/>
            </p:nvSpPr>
            <p:spPr>
              <a:xfrm>
                <a:off x="4274128" y="2135299"/>
                <a:ext cx="4950835" cy="3822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Mixed-effects model of temporal gene expression patterns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𝑐𝑗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’s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expression under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condition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under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replicate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sz="16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gene effect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noise parameter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mean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modeled as a B-spline (smooth function that passes through control points)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Generates expression levels under generated clusters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64E102-FE50-4B83-9249-C7120334E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28" y="2135299"/>
                <a:ext cx="4950835" cy="3822841"/>
              </a:xfrm>
              <a:prstGeom prst="rect">
                <a:avLst/>
              </a:prstGeom>
              <a:blipFill>
                <a:blip r:embed="rId3"/>
                <a:stretch>
                  <a:fillRect l="-1108" t="-638" r="-1724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96A1765-89CA-4AB2-BD65-BBB3E47DE66C}"/>
              </a:ext>
            </a:extLst>
          </p:cNvPr>
          <p:cNvSpPr/>
          <p:nvPr/>
        </p:nvSpPr>
        <p:spPr>
          <a:xfrm>
            <a:off x="1281545" y="2750127"/>
            <a:ext cx="1745673" cy="3629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5" r="21888"/>
          <a:stretch/>
        </p:blipFill>
        <p:spPr bwMode="auto">
          <a:xfrm>
            <a:off x="0" y="1690690"/>
            <a:ext cx="4274128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4E102-FE50-4B83-9249-C7120334EE9D}"/>
              </a:ext>
            </a:extLst>
          </p:cNvPr>
          <p:cNvSpPr txBox="1"/>
          <p:nvPr/>
        </p:nvSpPr>
        <p:spPr>
          <a:xfrm>
            <a:off x="4274128" y="2135299"/>
            <a:ext cx="4950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 assignment probabilities calculated from Bayesian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NACEP model is rewritten in Bayesian form with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Process prior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Bayesian posterior probabilities = probability for any gene belonging to any cluster for all genes and all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Gibbs sampling algorithm makes model inferences</a:t>
            </a:r>
          </a:p>
        </p:txBody>
      </p:sp>
    </p:spTree>
    <p:extLst>
      <p:ext uri="{BB962C8B-B14F-4D97-AF65-F5344CB8AC3E}">
        <p14:creationId xmlns:p14="http://schemas.microsoft.com/office/powerpoint/2010/main" val="55080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4E102-FE50-4B83-9249-C7120334EE9D}"/>
              </a:ext>
            </a:extLst>
          </p:cNvPr>
          <p:cNvSpPr txBox="1"/>
          <p:nvPr/>
        </p:nvSpPr>
        <p:spPr>
          <a:xfrm>
            <a:off x="4955165" y="2055817"/>
            <a:ext cx="4950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Gibbs Sampling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collection of all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Estimates parameters for Bayesian form of NACEP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Runs until parameters converge OR specified number of iterations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61A8E-0D84-406E-ACD7-83DC1B3AA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8803" r="9580" b="11585"/>
          <a:stretch/>
        </p:blipFill>
        <p:spPr>
          <a:xfrm>
            <a:off x="0" y="2055817"/>
            <a:ext cx="4957096" cy="4802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F2F8BE-275C-4BAF-A3D0-6CC28393CC54}"/>
              </a:ext>
            </a:extLst>
          </p:cNvPr>
          <p:cNvSpPr txBox="1"/>
          <p:nvPr/>
        </p:nvSpPr>
        <p:spPr>
          <a:xfrm>
            <a:off x="5786674" y="6457890"/>
            <a:ext cx="41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Huang et al., Bioinformatics (2010)</a:t>
            </a:r>
          </a:p>
        </p:txBody>
      </p:sp>
    </p:spTree>
    <p:extLst>
      <p:ext uri="{BB962C8B-B14F-4D97-AF65-F5344CB8AC3E}">
        <p14:creationId xmlns:p14="http://schemas.microsoft.com/office/powerpoint/2010/main" val="31067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52"/>
          <a:stretch/>
        </p:blipFill>
        <p:spPr bwMode="auto">
          <a:xfrm>
            <a:off x="681037" y="1690690"/>
            <a:ext cx="2154382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83334-FCB0-4ADE-A076-2F42DEA9A733}"/>
              </a:ext>
            </a:extLst>
          </p:cNvPr>
          <p:cNvSpPr txBox="1"/>
          <p:nvPr/>
        </p:nvSpPr>
        <p:spPr>
          <a:xfrm>
            <a:off x="4274128" y="2135299"/>
            <a:ext cx="4950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Differences between experimental conditions are calculated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Distance is calculated as weighted average of differences between temporal patterns per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Weights = posterior probability of gene-cluster membership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Differentially expressed genes are ranked by statistical significance (FDR-corrected for multiple hypothesis testing)</a:t>
            </a:r>
          </a:p>
        </p:txBody>
      </p:sp>
    </p:spTree>
    <p:extLst>
      <p:ext uri="{BB962C8B-B14F-4D97-AF65-F5344CB8AC3E}">
        <p14:creationId xmlns:p14="http://schemas.microsoft.com/office/powerpoint/2010/main" val="226393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A9F3-1B77-4A3A-BFDA-A0127358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Analysis of Tumorigenic Prostate Epithelial Cells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B58A-2CC8-45C1-9A01-3064561BD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Incorporating time-course data in differential expression analysis with NACEP </a:t>
            </a:r>
          </a:p>
        </p:txBody>
      </p:sp>
    </p:spTree>
    <p:extLst>
      <p:ext uri="{BB962C8B-B14F-4D97-AF65-F5344CB8AC3E}">
        <p14:creationId xmlns:p14="http://schemas.microsoft.com/office/powerpoint/2010/main" val="253829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FCD9DB-064E-48FD-8E83-5B344C241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55" b="25260"/>
          <a:stretch/>
        </p:blipFill>
        <p:spPr>
          <a:xfrm>
            <a:off x="5536180" y="131618"/>
            <a:ext cx="4369820" cy="96563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89D5A1-E963-4A7A-BAA6-6BAF9567C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66474"/>
              </p:ext>
            </p:extLst>
          </p:nvPr>
        </p:nvGraphicFramePr>
        <p:xfrm>
          <a:off x="0" y="131618"/>
          <a:ext cx="3388833" cy="6594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F4B4065-F0DE-42BB-A061-FFB965211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81" y="295349"/>
            <a:ext cx="1390650" cy="6381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61BEDA-E57D-4DF3-A960-C77FD15841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08564" y="614437"/>
            <a:ext cx="1058617" cy="0"/>
          </a:xfrm>
          <a:prstGeom prst="straightConnector1">
            <a:avLst/>
          </a:prstGeom>
          <a:ln w="38100">
            <a:solidFill>
              <a:srgbClr val="E96F1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1EB926-FE09-4BE3-8C81-FA16BC0C15B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57831" y="614436"/>
            <a:ext cx="834260" cy="1"/>
          </a:xfrm>
          <a:prstGeom prst="straightConnector1">
            <a:avLst/>
          </a:prstGeom>
          <a:ln w="38100">
            <a:solidFill>
              <a:srgbClr val="E96F1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16DA6A-0375-48D1-BD44-7B1039DC48CD}"/>
              </a:ext>
            </a:extLst>
          </p:cNvPr>
          <p:cNvSpPr txBox="1"/>
          <p:nvPr/>
        </p:nvSpPr>
        <p:spPr>
          <a:xfrm>
            <a:off x="4237916" y="1640613"/>
            <a:ext cx="4558506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Principal Components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706C7-36AA-4279-976B-86FAD8B3401D}"/>
              </a:ext>
            </a:extLst>
          </p:cNvPr>
          <p:cNvSpPr txBox="1"/>
          <p:nvPr/>
        </p:nvSpPr>
        <p:spPr>
          <a:xfrm>
            <a:off x="4237916" y="3228945"/>
            <a:ext cx="4558506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 data by expression and variance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51237-DCD5-4EDE-B060-00A8C1F74F6F}"/>
              </a:ext>
            </a:extLst>
          </p:cNvPr>
          <p:cNvSpPr txBox="1"/>
          <p:nvPr/>
        </p:nvSpPr>
        <p:spPr>
          <a:xfrm>
            <a:off x="4237916" y="4617222"/>
            <a:ext cx="45585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 NACEP on filtered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102C80-7620-43C2-9294-55EC4B338D66}"/>
              </a:ext>
            </a:extLst>
          </p:cNvPr>
          <p:cNvSpPr txBox="1"/>
          <p:nvPr/>
        </p:nvSpPr>
        <p:spPr>
          <a:xfrm>
            <a:off x="4237916" y="6006650"/>
            <a:ext cx="4558506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 diff. expr. genes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9DBF2-8BD9-4BD6-9221-8544C97C08C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708564" y="1840668"/>
            <a:ext cx="1529352" cy="11764"/>
          </a:xfrm>
          <a:prstGeom prst="straightConnector1">
            <a:avLst/>
          </a:prstGeom>
          <a:ln w="38100">
            <a:solidFill>
              <a:srgbClr val="AAAAA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868F69-CF29-48EC-AF46-FFEBAB812C1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708564" y="3429000"/>
            <a:ext cx="1529352" cy="0"/>
          </a:xfrm>
          <a:prstGeom prst="straightConnector1">
            <a:avLst/>
          </a:prstGeom>
          <a:ln w="38100">
            <a:solidFill>
              <a:srgbClr val="FFC72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85054-11B0-4553-B41A-3D8A8E6E4AF5}"/>
              </a:ext>
            </a:extLst>
          </p:cNvPr>
          <p:cNvCxnSpPr>
            <a:cxnSpLocks/>
          </p:cNvCxnSpPr>
          <p:nvPr/>
        </p:nvCxnSpPr>
        <p:spPr>
          <a:xfrm>
            <a:off x="2708564" y="4817277"/>
            <a:ext cx="1529352" cy="0"/>
          </a:xfrm>
          <a:prstGeom prst="straightConnector1">
            <a:avLst/>
          </a:prstGeom>
          <a:ln w="38100">
            <a:solidFill>
              <a:srgbClr val="609FD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CFFED8-4F34-410D-8880-6F4282FC6A99}"/>
              </a:ext>
            </a:extLst>
          </p:cNvPr>
          <p:cNvCxnSpPr>
            <a:cxnSpLocks/>
          </p:cNvCxnSpPr>
          <p:nvPr/>
        </p:nvCxnSpPr>
        <p:spPr>
          <a:xfrm>
            <a:off x="2708564" y="6206705"/>
            <a:ext cx="1529352" cy="0"/>
          </a:xfrm>
          <a:prstGeom prst="straightConnector1">
            <a:avLst/>
          </a:prstGeom>
          <a:ln w="38100">
            <a:solidFill>
              <a:srgbClr val="74B44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4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</TotalTime>
  <Words>429</Words>
  <Application>Microsoft Office PowerPoint</Application>
  <PresentationFormat>A4 Paper (210x297 mm)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BENG 183 Final Project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Analysis of Tumorigenic Prostate Epithelial Cells</vt:lpstr>
      <vt:lpstr>PowerPoint Presentation</vt:lpstr>
      <vt:lpstr>PowerPoint Presentation</vt:lpstr>
      <vt:lpstr>Sample Principal Components Analysis</vt:lpstr>
      <vt:lpstr>Filtering by Expression and Variance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 183 Final Project</dc:title>
  <dc:creator>Kevin Chau</dc:creator>
  <cp:lastModifiedBy>Kevin Chau</cp:lastModifiedBy>
  <cp:revision>65</cp:revision>
  <dcterms:created xsi:type="dcterms:W3CDTF">2017-10-20T23:43:15Z</dcterms:created>
  <dcterms:modified xsi:type="dcterms:W3CDTF">2017-11-17T22:54:37Z</dcterms:modified>
</cp:coreProperties>
</file>