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79" r:id="rId11"/>
    <p:sldId id="280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5" r:id="rId20"/>
    <p:sldId id="273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15-07-2017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78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15-07-2017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27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15-07-2017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19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15-07-2017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85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15-07-2017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41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15-07-2017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91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15-07-2017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08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15-07-2017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33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15-07-2017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07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7ED955C-40D2-4926-94AF-5D175A139372}" type="datetimeFigureOut">
              <a:rPr lang="en-IN" smtClean="0"/>
              <a:t>15-07-2017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46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15-07-2017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01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ED955C-40D2-4926-94AF-5D175A139372}" type="datetimeFigureOut">
              <a:rPr lang="en-IN" smtClean="0"/>
              <a:t>15-07-2017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66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Big Data &amp; Hadoop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/>
              <a:t>Kamal Kant</a:t>
            </a:r>
          </a:p>
          <a:p>
            <a:r>
              <a:rPr lang="en-IN" altLang="en-US" dirty="0"/>
              <a:t>S170026</a:t>
            </a:r>
          </a:p>
          <a:p>
            <a:endParaRPr lang="en-IN" dirty="0"/>
          </a:p>
        </p:txBody>
      </p:sp>
      <p:pic>
        <p:nvPicPr>
          <p:cNvPr id="1026" name="Picture 2" descr="Image result for big data with hadoo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7" t="19261" r="17651" b="6485"/>
          <a:stretch/>
        </p:blipFill>
        <p:spPr bwMode="auto">
          <a:xfrm>
            <a:off x="3592284" y="141825"/>
            <a:ext cx="4702629" cy="290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75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Hadoop HDFS</a:t>
            </a:r>
            <a:endParaRPr lang="en-IN" dirty="0"/>
          </a:p>
        </p:txBody>
      </p:sp>
      <p:pic>
        <p:nvPicPr>
          <p:cNvPr id="12290" name="Picture 2" descr="Image result for hdf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558" y="1916402"/>
            <a:ext cx="6267635" cy="433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07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HDFS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Distributed Storage – Data is stored in distributed manner</a:t>
            </a:r>
          </a:p>
          <a:p>
            <a:r>
              <a:rPr lang="en-IN" dirty="0" smtClean="0"/>
              <a:t>Blocks </a:t>
            </a:r>
            <a:r>
              <a:rPr lang="en-IN" dirty="0"/>
              <a:t>– Data is split into blocks</a:t>
            </a:r>
          </a:p>
          <a:p>
            <a:r>
              <a:rPr lang="en-IN" dirty="0" smtClean="0"/>
              <a:t>Replication </a:t>
            </a:r>
            <a:r>
              <a:rPr lang="en-IN" dirty="0"/>
              <a:t>– Blocks are replicated at different nodes</a:t>
            </a:r>
          </a:p>
          <a:p>
            <a:r>
              <a:rPr lang="en-IN" dirty="0" smtClean="0"/>
              <a:t>High </a:t>
            </a:r>
            <a:r>
              <a:rPr lang="en-IN" dirty="0"/>
              <a:t>Availability – Data is highly available due to replication</a:t>
            </a:r>
          </a:p>
          <a:p>
            <a:r>
              <a:rPr lang="en-IN" dirty="0" smtClean="0"/>
              <a:t>Data </a:t>
            </a:r>
            <a:r>
              <a:rPr lang="en-IN" dirty="0"/>
              <a:t>Reliability – Data is stored reliably in HDFS</a:t>
            </a:r>
          </a:p>
          <a:p>
            <a:r>
              <a:rPr lang="en-IN" dirty="0" smtClean="0"/>
              <a:t>Fault </a:t>
            </a:r>
            <a:r>
              <a:rPr lang="en-IN" dirty="0"/>
              <a:t>tolerant – Data replication provides fault tolerance feature</a:t>
            </a:r>
          </a:p>
          <a:p>
            <a:r>
              <a:rPr lang="en-IN" dirty="0" smtClean="0"/>
              <a:t>Scalability </a:t>
            </a:r>
            <a:r>
              <a:rPr lang="en-IN" dirty="0"/>
              <a:t>– Nodes in HDFS cluster can be increased on the fly</a:t>
            </a:r>
          </a:p>
          <a:p>
            <a:r>
              <a:rPr lang="en-IN" dirty="0" smtClean="0"/>
              <a:t>High </a:t>
            </a:r>
            <a:r>
              <a:rPr lang="en-IN" dirty="0"/>
              <a:t>throughput access to application – Parallel processing provides high throughput access to application</a:t>
            </a:r>
          </a:p>
        </p:txBody>
      </p:sp>
      <p:pic>
        <p:nvPicPr>
          <p:cNvPr id="4" name="Picture 6" descr="Image result for hdf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4" t="23055" r="23797" b="30834"/>
          <a:stretch/>
        </p:blipFill>
        <p:spPr bwMode="auto">
          <a:xfrm>
            <a:off x="9066945" y="29770"/>
            <a:ext cx="3125055" cy="117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955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MapReduce</a:t>
            </a:r>
            <a:r>
              <a:rPr lang="en-IN" dirty="0"/>
              <a:t>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This framework includes</a:t>
            </a:r>
          </a:p>
          <a:p>
            <a:pPr marL="806958" lvl="1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000" dirty="0"/>
              <a:t>User defined &lt;</a:t>
            </a:r>
            <a:r>
              <a:rPr lang="en-IN" sz="2000" dirty="0" err="1"/>
              <a:t>key,value</a:t>
            </a:r>
            <a:r>
              <a:rPr lang="en-IN" sz="2000" dirty="0"/>
              <a:t>&gt;</a:t>
            </a:r>
          </a:p>
          <a:p>
            <a:pPr marL="806958" lvl="1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000" dirty="0"/>
              <a:t>User also defines Map Reduce function</a:t>
            </a:r>
          </a:p>
          <a:p>
            <a:pPr marL="806958" lvl="1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000" dirty="0"/>
              <a:t>Hadoop handles the </a:t>
            </a:r>
            <a:r>
              <a:rPr lang="en-IN" sz="2000" dirty="0" smtClean="0"/>
              <a:t>logistics</a:t>
            </a:r>
            <a:endParaRPr lang="en-IN" sz="2000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Parallel processing is provided 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Divides the input into map and reduce task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Communicating intermediate results to Reducers</a:t>
            </a:r>
          </a:p>
          <a:p>
            <a:endParaRPr lang="en-IN" dirty="0"/>
          </a:p>
        </p:txBody>
      </p:sp>
      <p:sp>
        <p:nvSpPr>
          <p:cNvPr id="4" name="AutoShape 4" descr="Image result for phases of map redu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54" y="4193177"/>
            <a:ext cx="7346226" cy="211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01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err="1" smtClean="0"/>
              <a:t>MapReduce</a:t>
            </a:r>
            <a:r>
              <a:rPr lang="en-IN" altLang="en-US" dirty="0" smtClean="0"/>
              <a:t> </a:t>
            </a:r>
            <a:r>
              <a:rPr lang="en-IN" altLang="en-US" dirty="0"/>
              <a:t>vs Yarn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0" y="2272936"/>
            <a:ext cx="4506686" cy="3613091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IN" b="1" dirty="0" err="1"/>
              <a:t>Mapreduce</a:t>
            </a:r>
            <a:r>
              <a:rPr lang="en-IN" b="1" dirty="0"/>
              <a:t> 1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IN" dirty="0" err="1"/>
              <a:t>JobTracker</a:t>
            </a:r>
            <a:r>
              <a:rPr lang="en-IN" dirty="0"/>
              <a:t> takes care of job scheduling and task progress monitoring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IN" dirty="0"/>
              <a:t>Slots – in </a:t>
            </a:r>
            <a:r>
              <a:rPr lang="en-IN" dirty="0" err="1"/>
              <a:t>TaskTracker</a:t>
            </a:r>
            <a:r>
              <a:rPr lang="en-IN" dirty="0"/>
              <a:t> node where Map Reduce task runs </a:t>
            </a:r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53200" y="2272936"/>
            <a:ext cx="4106091" cy="35961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n-IN" b="1" dirty="0"/>
              <a:t>Yarn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IN" dirty="0"/>
              <a:t>The </a:t>
            </a:r>
            <a:r>
              <a:rPr lang="en-IN" dirty="0" err="1"/>
              <a:t>ResourceManager</a:t>
            </a:r>
            <a:r>
              <a:rPr lang="en-IN" dirty="0"/>
              <a:t> 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IN" dirty="0"/>
              <a:t>Schedules the tasks/launches Application masters in </a:t>
            </a:r>
            <a:r>
              <a:rPr lang="en-IN" dirty="0" err="1"/>
              <a:t>NodeManager</a:t>
            </a:r>
            <a:r>
              <a:rPr lang="en-IN" dirty="0"/>
              <a:t> and </a:t>
            </a:r>
            <a:r>
              <a:rPr lang="en-IN" dirty="0" err="1"/>
              <a:t>ApplicationMaster</a:t>
            </a:r>
            <a:r>
              <a:rPr lang="en-IN" dirty="0"/>
              <a:t> does task progress monitoring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IN" dirty="0"/>
              <a:t>Containers – in </a:t>
            </a:r>
            <a:r>
              <a:rPr lang="en-IN" dirty="0" err="1"/>
              <a:t>NodeManager</a:t>
            </a:r>
            <a:r>
              <a:rPr lang="en-IN" dirty="0"/>
              <a:t> node where Application master and Map reduce task runs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IN" dirty="0"/>
              <a:t> 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706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Apache Pig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Pig  consists of  high level scripting/procedural language  </a:t>
            </a:r>
            <a:r>
              <a:rPr lang="en-IN" sz="2400" dirty="0" err="1" smtClean="0"/>
              <a:t>PigLatin</a:t>
            </a:r>
            <a:endParaRPr lang="en-IN" sz="2400" dirty="0"/>
          </a:p>
          <a:p>
            <a:pPr lvl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Used for Extract –Transform-Load(ETL) data sets</a:t>
            </a:r>
          </a:p>
          <a:p>
            <a:pPr lvl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 smtClean="0"/>
              <a:t>Pig </a:t>
            </a:r>
            <a:r>
              <a:rPr lang="en-IN" sz="2400" dirty="0"/>
              <a:t>enables to solve queries fast without knowing Java</a:t>
            </a:r>
          </a:p>
          <a:p>
            <a:pPr lvl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Execution </a:t>
            </a:r>
            <a:r>
              <a:rPr lang="en-IN" sz="2400" dirty="0" smtClean="0"/>
              <a:t>modes	</a:t>
            </a:r>
            <a:endParaRPr lang="en-IN" sz="2400" dirty="0"/>
          </a:p>
          <a:p>
            <a:pPr marL="806958" lvl="1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400" dirty="0"/>
              <a:t>Local mode – read </a:t>
            </a:r>
            <a:r>
              <a:rPr lang="en-IN" sz="2400" dirty="0" smtClean="0"/>
              <a:t>and </a:t>
            </a:r>
            <a:r>
              <a:rPr lang="en-IN" sz="2400" dirty="0"/>
              <a:t>write data using local system</a:t>
            </a:r>
          </a:p>
          <a:p>
            <a:pPr marL="806958" lvl="1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400" dirty="0" err="1"/>
              <a:t>MapReduce</a:t>
            </a:r>
            <a:r>
              <a:rPr lang="en-IN" sz="2400" dirty="0"/>
              <a:t> mode – read and write data using HDFS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266" y="58097"/>
            <a:ext cx="1498827" cy="178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53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Hive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IN" sz="2400" dirty="0"/>
              <a:t>Hive is SQL based Data warehouse system for </a:t>
            </a:r>
            <a:r>
              <a:rPr lang="en-US" sz="2400" dirty="0"/>
              <a:t>data summarization, ad-hoc query, and analysis of large datasets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/>
              <a:t>uses a SQL-like language called </a:t>
            </a:r>
            <a:r>
              <a:rPr lang="en-US" sz="2400" dirty="0" err="1"/>
              <a:t>HiveQL</a:t>
            </a:r>
            <a:r>
              <a:rPr lang="en-US" sz="2400" dirty="0"/>
              <a:t> (HQL).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/>
              <a:t>Hive is not a relational database, but a query engine that supports the parts of SQL specific to querying data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/>
              <a:t>By default hive uses derby database to store </a:t>
            </a:r>
            <a:r>
              <a:rPr lang="en-US" sz="2400" dirty="0" err="1"/>
              <a:t>metastore</a:t>
            </a:r>
            <a:r>
              <a:rPr lang="en-US" sz="2400" dirty="0"/>
              <a:t>.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/>
              <a:t>The location of </a:t>
            </a:r>
            <a:r>
              <a:rPr lang="en-US" sz="2400" dirty="0" err="1"/>
              <a:t>metastore</a:t>
            </a:r>
            <a:r>
              <a:rPr lang="en-US" sz="2400" dirty="0"/>
              <a:t> is </a:t>
            </a:r>
            <a:r>
              <a:rPr lang="en-US" sz="2400" dirty="0" err="1"/>
              <a:t>metastore_db</a:t>
            </a:r>
            <a:endParaRPr lang="en-US" sz="2400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748" y="0"/>
            <a:ext cx="1841863" cy="165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79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Pig vs hive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23067"/>
            <a:ext cx="4794069" cy="3391022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IN" b="1" dirty="0" smtClean="0"/>
              <a:t>Pig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dirty="0" smtClean="0"/>
              <a:t>Procedural </a:t>
            </a:r>
            <a:r>
              <a:rPr lang="en-IN" dirty="0"/>
              <a:t>Data Flow Language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dirty="0"/>
              <a:t>For Programming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dirty="0"/>
              <a:t>Pig is SQL like but varies to a great extent.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dirty="0"/>
              <a:t>Hive enables developers not familiar with </a:t>
            </a:r>
            <a:r>
              <a:rPr lang="en-US" dirty="0" err="1"/>
              <a:t>MapReduce</a:t>
            </a:r>
            <a:r>
              <a:rPr lang="en-US" dirty="0"/>
              <a:t> to write data queries that are translated into </a:t>
            </a:r>
            <a:r>
              <a:rPr lang="en-US" dirty="0" err="1"/>
              <a:t>MapReduce</a:t>
            </a:r>
            <a:r>
              <a:rPr lang="en-US" dirty="0"/>
              <a:t> jobs in Hadoop.</a:t>
            </a:r>
            <a:endParaRPr lang="en-IN" dirty="0"/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79178" y="2538066"/>
            <a:ext cx="4794069" cy="33610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n-IN" b="1" dirty="0" smtClean="0"/>
              <a:t>Hive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dirty="0" smtClean="0"/>
              <a:t>Declarative </a:t>
            </a:r>
            <a:r>
              <a:rPr lang="en-IN" dirty="0" err="1"/>
              <a:t>SQLish</a:t>
            </a:r>
            <a:r>
              <a:rPr lang="en-IN" dirty="0"/>
              <a:t> Language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dirty="0"/>
              <a:t>For creating reports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dirty="0"/>
              <a:t>Directly leverages SQL and is easy to learn for database experts.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dirty="0"/>
              <a:t>Its compiler translates Pig Latin into sequences of </a:t>
            </a:r>
            <a:r>
              <a:rPr lang="en-US" dirty="0" err="1"/>
              <a:t>MapReduce</a:t>
            </a:r>
            <a:r>
              <a:rPr lang="en-US" dirty="0"/>
              <a:t> programs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6122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err="1" smtClean="0"/>
              <a:t>Sqoop</a:t>
            </a:r>
            <a:r>
              <a:rPr lang="en-IN" altLang="en-US" dirty="0" smtClean="0"/>
              <a:t>	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682" y="122601"/>
            <a:ext cx="4162425" cy="1095375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2129246"/>
            <a:ext cx="10058400" cy="37398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err="1" smtClean="0"/>
              <a:t>Sqoop</a:t>
            </a:r>
            <a:r>
              <a:rPr lang="en-US" altLang="en-US" dirty="0" smtClean="0"/>
              <a:t> acts like a intermediate layer between Hadoop and relational database systems.  You can import data and export data between relational database systems and Hadoop and its eco-systems directly using </a:t>
            </a:r>
            <a:r>
              <a:rPr lang="en-US" altLang="en-US" dirty="0" err="1" smtClean="0"/>
              <a:t>sqoop</a:t>
            </a:r>
            <a:r>
              <a:rPr lang="en-US" altLang="en-US" dirty="0" smtClean="0"/>
              <a:t>.</a:t>
            </a:r>
          </a:p>
          <a:p>
            <a:r>
              <a:rPr lang="en-US" altLang="en-US" dirty="0" err="1" smtClean="0"/>
              <a:t>Sqoop</a:t>
            </a:r>
            <a:r>
              <a:rPr lang="en-US" altLang="en-US" dirty="0" smtClean="0"/>
              <a:t> works with relational databases such as Teradata, </a:t>
            </a:r>
            <a:r>
              <a:rPr lang="en-US" altLang="en-US" dirty="0" err="1" smtClean="0"/>
              <a:t>Netezza</a:t>
            </a:r>
            <a:r>
              <a:rPr lang="en-US" altLang="en-US" dirty="0" smtClean="0"/>
              <a:t>, Oracle, MySQL, </a:t>
            </a:r>
            <a:r>
              <a:rPr lang="en-US" altLang="en-US" dirty="0" err="1" smtClean="0"/>
              <a:t>Postgres</a:t>
            </a:r>
            <a:r>
              <a:rPr lang="en-US" altLang="en-US" dirty="0" smtClean="0"/>
              <a:t>, and HSQLDB</a:t>
            </a:r>
          </a:p>
          <a:p>
            <a:r>
              <a:rPr lang="en-US" altLang="en-US" dirty="0" smtClean="0"/>
              <a:t>Uses JDBC to connect with relational databases</a:t>
            </a:r>
            <a:endParaRPr lang="en-IN" alt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048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Flume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03566"/>
            <a:ext cx="10058400" cy="3465528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US" dirty="0"/>
              <a:t>Data need to process generating from data sources like applications servers, social networking sites, cloud servers, and enterprise servers. This data will be in the form of </a:t>
            </a:r>
            <a:r>
              <a:rPr lang="en-US" b="1" dirty="0"/>
              <a:t>log files</a:t>
            </a:r>
            <a:r>
              <a:rPr lang="en-US" dirty="0"/>
              <a:t> and </a:t>
            </a:r>
            <a:r>
              <a:rPr lang="en-US" b="1" dirty="0"/>
              <a:t>events</a:t>
            </a:r>
            <a:r>
              <a:rPr lang="en-US" dirty="0"/>
              <a:t>.</a:t>
            </a:r>
            <a:endParaRPr lang="en-IN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dirty="0"/>
          </a:p>
          <a:p>
            <a:pPr>
              <a:spcAft>
                <a:spcPts val="0"/>
              </a:spcAft>
              <a:defRPr/>
            </a:pPr>
            <a:r>
              <a:rPr lang="en-US" dirty="0"/>
              <a:t>Apache Flume is a distributed, reliable, and available service for efficiently collecting, aggregating, and moving large amounts of streaming data/</a:t>
            </a:r>
            <a:r>
              <a:rPr lang="en-US" dirty="0" err="1"/>
              <a:t>logdata</a:t>
            </a:r>
            <a:r>
              <a:rPr lang="en-US" dirty="0"/>
              <a:t> into the Hadoop Distributed File System (HDFS).</a:t>
            </a:r>
          </a:p>
          <a:p>
            <a:endParaRPr lang="en-I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821" y="0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92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err="1"/>
              <a:t>Hbase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77440"/>
            <a:ext cx="10058400" cy="3491654"/>
          </a:xfrm>
        </p:spPr>
        <p:txBody>
          <a:bodyPr/>
          <a:lstStyle/>
          <a:p>
            <a:pPr algn="just"/>
            <a:r>
              <a:rPr lang="en-US" altLang="en-US" sz="2400" dirty="0"/>
              <a:t>Hadoop Database or HBASE is a non-relational (NoSQL) database that runs on top of HDFS.</a:t>
            </a:r>
          </a:p>
          <a:p>
            <a:pPr algn="just"/>
            <a:r>
              <a:rPr lang="en-US" altLang="en-US" sz="2400" dirty="0"/>
              <a:t> HBASE was created for large table which have billions of rows and millions of columns with fault tolerance capability and horizontal scalability and based on Google Big Table. 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038" y="115336"/>
            <a:ext cx="4775614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0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BIG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xtremely </a:t>
            </a:r>
            <a:r>
              <a:rPr lang="en-US" dirty="0"/>
              <a:t>large data sets that may be </a:t>
            </a:r>
            <a:r>
              <a:rPr lang="en-US" dirty="0" smtClean="0"/>
              <a:t>analyzed </a:t>
            </a:r>
            <a:r>
              <a:rPr lang="en-US" dirty="0"/>
              <a:t>computationally to reveal patterns, trends, and associations, especially relating to human </a:t>
            </a:r>
            <a:r>
              <a:rPr lang="en-US" dirty="0" smtClean="0"/>
              <a:t>behavior </a:t>
            </a:r>
            <a:r>
              <a:rPr lang="en-US" dirty="0"/>
              <a:t>and interactions.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that is </a:t>
            </a:r>
            <a:r>
              <a:rPr lang="en-US" dirty="0" smtClean="0"/>
              <a:t>too </a:t>
            </a:r>
            <a:r>
              <a:rPr lang="en-US" dirty="0"/>
              <a:t>big to be processed by a single machine. </a:t>
            </a:r>
            <a:endParaRPr lang="en-US" dirty="0" smtClean="0"/>
          </a:p>
          <a:p>
            <a:r>
              <a:rPr lang="en-IN" b="1" dirty="0" smtClean="0"/>
              <a:t>How Big :</a:t>
            </a:r>
          </a:p>
          <a:p>
            <a:pPr>
              <a:spcAft>
                <a:spcPts val="0"/>
              </a:spcAft>
              <a:defRPr/>
            </a:pPr>
            <a:r>
              <a:rPr lang="en-IN" dirty="0"/>
              <a:t>Facebook hosts more than 240 billion photos , growing at 7 PB per months</a:t>
            </a:r>
          </a:p>
          <a:p>
            <a:pPr>
              <a:spcAft>
                <a:spcPts val="0"/>
              </a:spcAft>
              <a:defRPr/>
            </a:pPr>
            <a:r>
              <a:rPr lang="en-IN" dirty="0"/>
              <a:t>The New York Stock Exchange generates 4-5 PB per day </a:t>
            </a:r>
            <a:endParaRPr lang="en-IN" dirty="0" smtClean="0"/>
          </a:p>
          <a:p>
            <a:pPr>
              <a:spcAft>
                <a:spcPts val="0"/>
              </a:spcAft>
              <a:defRPr/>
            </a:pPr>
            <a:endParaRPr lang="en-IN" dirty="0"/>
          </a:p>
          <a:p>
            <a:pPr>
              <a:spcAft>
                <a:spcPts val="0"/>
              </a:spcAft>
              <a:defRPr/>
            </a:pPr>
            <a:r>
              <a:rPr lang="en-US" dirty="0"/>
              <a:t>Traditional data processing application software is inadequate to deal with such </a:t>
            </a:r>
            <a:r>
              <a:rPr lang="en-US" dirty="0" smtClean="0"/>
              <a:t>large data.</a:t>
            </a:r>
            <a:endParaRPr lang="en-US" dirty="0"/>
          </a:p>
          <a:p>
            <a:pPr>
              <a:spcAft>
                <a:spcPts val="0"/>
              </a:spcAft>
              <a:defRPr/>
            </a:pPr>
            <a:endParaRPr lang="en-IN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34573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OOZIE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341" y="286603"/>
            <a:ext cx="4371975" cy="104775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2168434"/>
            <a:ext cx="10058400" cy="21161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/>
              <a:t>Apache </a:t>
            </a:r>
            <a:r>
              <a:rPr lang="en-US" altLang="en-US" sz="2400" dirty="0" err="1" smtClean="0"/>
              <a:t>Oozie</a:t>
            </a:r>
            <a:r>
              <a:rPr lang="en-US" altLang="en-US" sz="2400" dirty="0" smtClean="0"/>
              <a:t> is a Java Web application used to schedule Apache Hadoop jobs. </a:t>
            </a:r>
          </a:p>
          <a:p>
            <a:endParaRPr lang="en-US" altLang="en-US" sz="2400" dirty="0" smtClean="0"/>
          </a:p>
          <a:p>
            <a:r>
              <a:rPr lang="en-US" altLang="en-US" sz="2400" dirty="0" err="1" smtClean="0"/>
              <a:t>Oozie</a:t>
            </a:r>
            <a:r>
              <a:rPr lang="en-US" altLang="en-US" sz="2400" dirty="0" smtClean="0"/>
              <a:t> combines multiple jobs sequentially into one logical unit of work.</a:t>
            </a:r>
            <a:endParaRPr lang="en-IN" altLang="en-US" sz="24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813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err="1"/>
              <a:t>ZooKeeper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55185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 err="1"/>
              <a:t>ZooKeeper</a:t>
            </a:r>
            <a:r>
              <a:rPr lang="en-US" sz="2400" dirty="0"/>
              <a:t> is a centralized service for maintaining configuration information, naming, providing distributed synchronization, and providing group services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err="1"/>
              <a:t>ZooKeeper's</a:t>
            </a:r>
            <a:r>
              <a:rPr lang="en-US" sz="2400" dirty="0"/>
              <a:t> architecture supports high availability through redundant </a:t>
            </a:r>
            <a:r>
              <a:rPr lang="en-US" sz="2400" dirty="0" smtClean="0"/>
              <a:t>services</a:t>
            </a:r>
          </a:p>
          <a:p>
            <a:r>
              <a:rPr lang="en-US" sz="2400" dirty="0" err="1" smtClean="0"/>
              <a:t>ZooKeeper</a:t>
            </a:r>
            <a:r>
              <a:rPr lang="en-US" sz="2400" dirty="0" smtClean="0"/>
              <a:t> </a:t>
            </a:r>
            <a:r>
              <a:rPr lang="en-US" sz="2400" dirty="0"/>
              <a:t>nodes store their data in a hierarchical name space, much like a file system or a </a:t>
            </a:r>
            <a:r>
              <a:rPr lang="en-US" sz="2400" dirty="0"/>
              <a:t> </a:t>
            </a:r>
            <a:r>
              <a:rPr lang="en-US" sz="2400" dirty="0" smtClean="0"/>
              <a:t>tree data </a:t>
            </a:r>
            <a:r>
              <a:rPr lang="en-US" sz="2400" dirty="0"/>
              <a:t>structure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462" y="0"/>
            <a:ext cx="2152843" cy="173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0828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8688"/>
          </a:xfrm>
        </p:spPr>
        <p:txBody>
          <a:bodyPr/>
          <a:lstStyle/>
          <a:p>
            <a:r>
              <a:rPr lang="en-IN" dirty="0" smtClean="0"/>
              <a:t>Summery of Hadoop Tools</a:t>
            </a:r>
            <a:endParaRPr lang="en-IN" dirty="0"/>
          </a:p>
        </p:txBody>
      </p:sp>
      <p:sp>
        <p:nvSpPr>
          <p:cNvPr id="5" name="Content Placeholder 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Hive: Hadoop processing with SQL</a:t>
            </a:r>
          </a:p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Pig: Hadoop processing with scripting</a:t>
            </a:r>
          </a:p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HBase: Database model built on top of Hadoop</a:t>
            </a:r>
          </a:p>
          <a:p>
            <a:pPr marL="342900" lvl="1" indent="-342900">
              <a:spcBef>
                <a:spcPts val="1000"/>
              </a:spcBef>
              <a:buSzPct val="5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Sqoop: For importing and exporting data from RDBMS to HDFS and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vice-versa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Flume: Designed for large scale data movement</a:t>
            </a:r>
          </a:p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Oozie: Scheduler system to run and manage Hadoop jobs.</a:t>
            </a:r>
          </a:p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Zookeeper: Co-ordinate and manage service in a distributed environment.</a:t>
            </a:r>
          </a:p>
        </p:txBody>
      </p:sp>
    </p:spTree>
    <p:extLst>
      <p:ext uri="{BB962C8B-B14F-4D97-AF65-F5344CB8AC3E}">
        <p14:creationId xmlns:p14="http://schemas.microsoft.com/office/powerpoint/2010/main" val="110348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olidFill>
                  <a:srgbClr val="514843"/>
                </a:solidFill>
                <a:latin typeface="Plantagenet Cherokee"/>
              </a:rPr>
              <a:t>Description of project (H1B – Case Study)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6991"/>
            <a:ext cx="10058400" cy="4023360"/>
          </a:xfrm>
        </p:spPr>
        <p:txBody>
          <a:bodyPr/>
          <a:lstStyle/>
          <a:p>
            <a:pP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The H1B is an employment-based, non-immigrant visa category for temporary foreign workers in the United States</a:t>
            </a:r>
            <a:r>
              <a:rPr lang="en-US" dirty="0" smtClean="0"/>
              <a:t>.</a:t>
            </a:r>
          </a:p>
          <a:p>
            <a:pP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For a foreign national to apply for H1B visa, an US employer must offer a job and petition for H1B </a:t>
            </a:r>
            <a:r>
              <a:rPr lang="en-US" dirty="0" smtClean="0"/>
              <a:t>visa </a:t>
            </a:r>
            <a:r>
              <a:rPr lang="en-US" dirty="0"/>
              <a:t>with the US immigration department</a:t>
            </a:r>
            <a:r>
              <a:rPr lang="en-US" dirty="0" smtClean="0"/>
              <a:t>.</a:t>
            </a:r>
          </a:p>
          <a:p>
            <a:pP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This is the most common visa status applied for and held by international students once they complete college/ higher education (Masters, Ph.D.) and work in a full-time position</a:t>
            </a:r>
            <a:r>
              <a:rPr lang="en-US" dirty="0" smtClean="0"/>
              <a:t>.</a:t>
            </a:r>
          </a:p>
          <a:p>
            <a:pP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We will be performing analysis on the H1B visa applicants between the years </a:t>
            </a:r>
            <a:r>
              <a:rPr lang="en-US" dirty="0" smtClean="0"/>
              <a:t>2011-2016</a:t>
            </a:r>
          </a:p>
          <a:p>
            <a:pP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The dataset has nearly 3 million of records</a:t>
            </a:r>
            <a:r>
              <a:rPr lang="en-US" dirty="0" smtClean="0"/>
              <a:t>.</a:t>
            </a:r>
          </a:p>
          <a:p>
            <a:pP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The dataset is unstructured form.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271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02563"/>
          </a:xfrm>
        </p:spPr>
        <p:txBody>
          <a:bodyPr/>
          <a:lstStyle/>
          <a:p>
            <a:r>
              <a:rPr lang="en-IN" altLang="en-US" dirty="0"/>
              <a:t>Characteristics</a:t>
            </a:r>
            <a:endParaRPr lang="en-IN" dirty="0"/>
          </a:p>
        </p:txBody>
      </p:sp>
      <p:pic>
        <p:nvPicPr>
          <p:cNvPr id="2050" name="Picture 2" descr="Related imag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" t="4522" r="1612" b="2061"/>
          <a:stretch/>
        </p:blipFill>
        <p:spPr bwMode="auto">
          <a:xfrm>
            <a:off x="2651760" y="1778887"/>
            <a:ext cx="6740434" cy="450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48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Data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Image result for types of data structured unstructured semi structu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953" y="2754672"/>
            <a:ext cx="7185750" cy="271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79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Importance Of Big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/>
              <a:t>Cost reductions and Time reduction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/>
              <a:t>New product development and optimized offerings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/>
              <a:t>Smart decision making.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/>
              <a:t>Determining root causes of failures, issues and defects in near-real time.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/>
              <a:t>Generating coupons at the point of sale, based on the customer’s buying habits.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/>
              <a:t>Detecting fraudulent behaviour before it affects the organization.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478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Apache Hadoop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47256"/>
            <a:ext cx="10058400" cy="3321837"/>
          </a:xfrm>
        </p:spPr>
        <p:txBody>
          <a:bodyPr/>
          <a:lstStyle/>
          <a:p>
            <a:r>
              <a:rPr lang="en-US" sz="2800" dirty="0" smtClean="0"/>
              <a:t>Apache </a:t>
            </a:r>
            <a:r>
              <a:rPr lang="en-US" sz="2800" dirty="0"/>
              <a:t>Hadoop </a:t>
            </a:r>
            <a:r>
              <a:rPr lang="en-US" sz="2800" dirty="0" smtClean="0"/>
              <a:t>is </a:t>
            </a:r>
            <a:r>
              <a:rPr lang="en-US" sz="2800" dirty="0"/>
              <a:t>an open-source software framework used for distributed storage and processing of dataset of big data using the </a:t>
            </a:r>
            <a:r>
              <a:rPr lang="en-US" sz="2800" dirty="0" err="1"/>
              <a:t>MapReduce</a:t>
            </a:r>
            <a:r>
              <a:rPr lang="en-US" sz="2800" dirty="0"/>
              <a:t> programming model.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consists of computer clusters built from commodity hardware.</a:t>
            </a:r>
          </a:p>
          <a:p>
            <a:endParaRPr lang="en-IN" dirty="0"/>
          </a:p>
        </p:txBody>
      </p:sp>
      <p:pic>
        <p:nvPicPr>
          <p:cNvPr id="4" name="Picture 10" descr="Image result for apache hado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248" y="24892"/>
            <a:ext cx="4793752" cy="171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63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Benefits of Hadoop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Scalability </a:t>
            </a:r>
          </a:p>
          <a:p>
            <a:pPr marL="806958" lvl="1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400" dirty="0"/>
              <a:t>Scale out : Adding more nodes to a cluster </a:t>
            </a:r>
          </a:p>
          <a:p>
            <a:pPr marL="806958" lvl="1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400" dirty="0"/>
              <a:t>Scale up: Adding more CPU/ram/external hardware to the existing </a:t>
            </a:r>
            <a:r>
              <a:rPr lang="en-IN" sz="2400" dirty="0" smtClean="0"/>
              <a:t>nodes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  <a:defRPr/>
            </a:pPr>
            <a:endParaRPr lang="en-IN" sz="2800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Reliability – In case of node failure </a:t>
            </a:r>
            <a:r>
              <a:rPr lang="en-US" sz="2400" dirty="0"/>
              <a:t>processing is re-directed to the remaining nodes in the cluster and data is automatically re-replicated in preparation for future node failures</a:t>
            </a:r>
            <a:r>
              <a:rPr lang="en-US" sz="2400" dirty="0" smtClean="0"/>
              <a:t>.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Flexibility – Don’t have to create schemas on write, Schemas created on </a:t>
            </a:r>
            <a:r>
              <a:rPr lang="en-IN" sz="2400" dirty="0" smtClean="0"/>
              <a:t>read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IN" sz="2400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Low cost - </a:t>
            </a:r>
            <a:r>
              <a:rPr lang="en-US" sz="2400" dirty="0"/>
              <a:t>Hadoop is open source and runs on low-cost commodity hardware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249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Hadoop Ecosystem</a:t>
            </a:r>
            <a:endParaRPr lang="en-IN" dirty="0"/>
          </a:p>
        </p:txBody>
      </p:sp>
      <p:pic>
        <p:nvPicPr>
          <p:cNvPr id="4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96246" y="1867989"/>
            <a:ext cx="6260468" cy="4379822"/>
          </a:xfrm>
        </p:spPr>
      </p:pic>
    </p:spTree>
    <p:extLst>
      <p:ext uri="{BB962C8B-B14F-4D97-AF65-F5344CB8AC3E}">
        <p14:creationId xmlns:p14="http://schemas.microsoft.com/office/powerpoint/2010/main" val="224897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Hadoop Master/Slave Architecture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17" b="8486"/>
          <a:stretch/>
        </p:blipFill>
        <p:spPr bwMode="auto">
          <a:xfrm>
            <a:off x="1727143" y="2377440"/>
            <a:ext cx="8798673" cy="325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0594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</TotalTime>
  <Words>989</Words>
  <Application>Microsoft Office PowerPoint</Application>
  <PresentationFormat>Widescreen</PresentationFormat>
  <Paragraphs>120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Plantagenet Cherokee</vt:lpstr>
      <vt:lpstr>Wingdings</vt:lpstr>
      <vt:lpstr>Retrospect</vt:lpstr>
      <vt:lpstr>Big Data &amp; Hadoop</vt:lpstr>
      <vt:lpstr>BIG DATA </vt:lpstr>
      <vt:lpstr>Characteristics</vt:lpstr>
      <vt:lpstr>Types of Data </vt:lpstr>
      <vt:lpstr>Importance Of Big Data</vt:lpstr>
      <vt:lpstr>Apache Hadoop </vt:lpstr>
      <vt:lpstr>Benefits of Hadoop</vt:lpstr>
      <vt:lpstr>Hadoop Ecosystem</vt:lpstr>
      <vt:lpstr>Hadoop Master/Slave Architecture</vt:lpstr>
      <vt:lpstr>Hadoop HDFS</vt:lpstr>
      <vt:lpstr>Features of HDFS</vt:lpstr>
      <vt:lpstr>MapReduce framework</vt:lpstr>
      <vt:lpstr>MapReduce vs Yarn</vt:lpstr>
      <vt:lpstr>Apache Pig</vt:lpstr>
      <vt:lpstr>Hive</vt:lpstr>
      <vt:lpstr>Pig vs hive</vt:lpstr>
      <vt:lpstr>Sqoop </vt:lpstr>
      <vt:lpstr>Flume</vt:lpstr>
      <vt:lpstr>Hbase</vt:lpstr>
      <vt:lpstr>OOZIE</vt:lpstr>
      <vt:lpstr>ZooKeeper</vt:lpstr>
      <vt:lpstr>Summery of Hadoop Tools</vt:lpstr>
      <vt:lpstr>Description of project (H1B – Case Study)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&amp; Hadoop</dc:title>
  <dc:creator>Kamal Kant</dc:creator>
  <cp:lastModifiedBy>Kamal Kant</cp:lastModifiedBy>
  <cp:revision>10</cp:revision>
  <dcterms:created xsi:type="dcterms:W3CDTF">2017-07-15T13:28:18Z</dcterms:created>
  <dcterms:modified xsi:type="dcterms:W3CDTF">2017-07-15T14:57:51Z</dcterms:modified>
</cp:coreProperties>
</file>