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2" r:id="rId8"/>
    <p:sldId id="290" r:id="rId9"/>
    <p:sldId id="264" r:id="rId10"/>
    <p:sldId id="291" r:id="rId11"/>
    <p:sldId id="263" r:id="rId12"/>
    <p:sldId id="265" r:id="rId13"/>
    <p:sldId id="279" r:id="rId14"/>
    <p:sldId id="280" r:id="rId15"/>
    <p:sldId id="266" r:id="rId16"/>
    <p:sldId id="286" r:id="rId17"/>
    <p:sldId id="287" r:id="rId18"/>
    <p:sldId id="269" r:id="rId19"/>
    <p:sldId id="267" r:id="rId20"/>
    <p:sldId id="270" r:id="rId21"/>
    <p:sldId id="271" r:id="rId22"/>
    <p:sldId id="272" r:id="rId23"/>
    <p:sldId id="275" r:id="rId24"/>
    <p:sldId id="273" r:id="rId25"/>
    <p:sldId id="276" r:id="rId26"/>
    <p:sldId id="278" r:id="rId27"/>
    <p:sldId id="288" r:id="rId28"/>
    <p:sldId id="283" r:id="rId29"/>
    <p:sldId id="281" r:id="rId30"/>
    <p:sldId id="284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%20Kant\Downloads\h1b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mal%20Kant\Downloads\h1b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H1B Visa application</a:t>
            </a:r>
          </a:p>
        </c:rich>
      </c:tx>
      <c:layout>
        <c:manualLayout>
          <c:xMode val="edge"/>
          <c:yMode val="edge"/>
          <c:x val="0.3557082239720035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1"/>
          <c:order val="0"/>
          <c:tx>
            <c:strRef>
              <c:f>Sheet1!$B$20</c:f>
              <c:strCache>
                <c:ptCount val="1"/>
                <c:pt idx="0">
                  <c:v>total applications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Sheet1!$A$21:$A$26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Sheet1!$B$21:$B$26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C-40A2-BD71-06AF62364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6233440"/>
        <c:axId val="1106235520"/>
        <c:axId val="0"/>
      </c:bar3DChart>
      <c:catAx>
        <c:axId val="110623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5520"/>
        <c:crosses val="autoZero"/>
        <c:auto val="1"/>
        <c:lblAlgn val="ctr"/>
        <c:lblOffset val="100"/>
        <c:noMultiLvlLbl val="0"/>
      </c:catAx>
      <c:valAx>
        <c:axId val="110623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23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H1b</a:t>
            </a:r>
            <a:r>
              <a:rPr lang="en-IN" baseline="0"/>
              <a:t> visa application</a:t>
            </a:r>
            <a:endParaRPr lang="en-IN"/>
          </a:p>
        </c:rich>
      </c:tx>
      <c:layout>
        <c:manualLayout>
          <c:xMode val="edge"/>
          <c:yMode val="edge"/>
          <c:x val="0.40949300087489071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Sheet1!$B$4</c:f>
              <c:strCache>
                <c:ptCount val="1"/>
                <c:pt idx="0">
                  <c:v>certified withdrawn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Sheet1!$B$5:$B$10</c:f>
              <c:numCache>
                <c:formatCode>General</c:formatCode>
                <c:ptCount val="6"/>
                <c:pt idx="0">
                  <c:v>11596</c:v>
                </c:pt>
                <c:pt idx="1">
                  <c:v>31118</c:v>
                </c:pt>
                <c:pt idx="2">
                  <c:v>35432</c:v>
                </c:pt>
                <c:pt idx="3">
                  <c:v>36350</c:v>
                </c:pt>
                <c:pt idx="4">
                  <c:v>41071</c:v>
                </c:pt>
                <c:pt idx="5">
                  <c:v>47092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29-444C-B09F-5B51AD68DEF7}"/>
            </c:ext>
          </c:extLst>
        </c:ser>
        <c:ser>
          <c:idx val="2"/>
          <c:order val="1"/>
          <c:tx>
            <c:strRef>
              <c:f>Sheet1!$C$4</c:f>
              <c:strCache>
                <c:ptCount val="1"/>
                <c:pt idx="0">
                  <c:v>withdrawn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Sheet1!$C$5:$C$10</c:f>
              <c:numCache>
                <c:formatCode>General</c:formatCode>
                <c:ptCount val="6"/>
                <c:pt idx="0">
                  <c:v>10105</c:v>
                </c:pt>
                <c:pt idx="1">
                  <c:v>10725</c:v>
                </c:pt>
                <c:pt idx="2">
                  <c:v>11590</c:v>
                </c:pt>
                <c:pt idx="3">
                  <c:v>16034</c:v>
                </c:pt>
                <c:pt idx="4">
                  <c:v>19455</c:v>
                </c:pt>
                <c:pt idx="5">
                  <c:v>21890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29-444C-B09F-5B51AD68DEF7}"/>
            </c:ext>
          </c:extLst>
        </c:ser>
        <c:ser>
          <c:idx val="3"/>
          <c:order val="2"/>
          <c:tx>
            <c:strRef>
              <c:f>Sheet1!$D$4</c:f>
              <c:strCache>
                <c:ptCount val="1"/>
                <c:pt idx="0">
                  <c:v>certified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Sheet1!$D$5:$D$10</c:f>
              <c:numCache>
                <c:formatCode>General</c:formatCode>
                <c:ptCount val="6"/>
                <c:pt idx="0">
                  <c:v>307936</c:v>
                </c:pt>
                <c:pt idx="1">
                  <c:v>352668</c:v>
                </c:pt>
                <c:pt idx="2">
                  <c:v>382951</c:v>
                </c:pt>
                <c:pt idx="3">
                  <c:v>455144</c:v>
                </c:pt>
                <c:pt idx="4">
                  <c:v>547278</c:v>
                </c:pt>
                <c:pt idx="5">
                  <c:v>569646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29-444C-B09F-5B51AD68DEF7}"/>
            </c:ext>
          </c:extLst>
        </c:ser>
        <c:ser>
          <c:idx val="4"/>
          <c:order val="3"/>
          <c:tx>
            <c:strRef>
              <c:f>Sheet1!$E$4</c:f>
              <c:strCache>
                <c:ptCount val="1"/>
                <c:pt idx="0">
                  <c:v>denied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Sheet1!$A$5:$A$10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Sheet1!$E$5:$E$10</c:f>
              <c:numCache>
                <c:formatCode>General</c:formatCode>
                <c:ptCount val="6"/>
                <c:pt idx="0">
                  <c:v>29130</c:v>
                </c:pt>
                <c:pt idx="1">
                  <c:v>21096</c:v>
                </c:pt>
                <c:pt idx="2">
                  <c:v>12141</c:v>
                </c:pt>
                <c:pt idx="3">
                  <c:v>11899</c:v>
                </c:pt>
                <c:pt idx="4">
                  <c:v>10923</c:v>
                </c:pt>
                <c:pt idx="5">
                  <c:v>9175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729-444C-B09F-5B51AD68D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9856336"/>
        <c:axId val="1512970432"/>
      </c:lineChart>
      <c:catAx>
        <c:axId val="157985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970432"/>
        <c:crosses val="autoZero"/>
        <c:auto val="1"/>
        <c:lblAlgn val="ctr"/>
        <c:lblOffset val="100"/>
        <c:noMultiLvlLbl val="0"/>
      </c:catAx>
      <c:valAx>
        <c:axId val="151297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85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2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4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9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8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46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ED955C-40D2-4926-94AF-5D175A139372}" type="datetimeFigureOut">
              <a:rPr lang="en-IN" smtClean="0"/>
              <a:t>17-07-2017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3563FA-22A9-4F4E-ACA8-0045A576F8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Big Data &amp; Hadoop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Kamal Kant</a:t>
            </a:r>
          </a:p>
          <a:p>
            <a:r>
              <a:rPr lang="en-IN" altLang="en-US" dirty="0"/>
              <a:t>S170026</a:t>
            </a:r>
          </a:p>
          <a:p>
            <a:endParaRPr lang="en-IN" dirty="0"/>
          </a:p>
        </p:txBody>
      </p:sp>
      <p:pic>
        <p:nvPicPr>
          <p:cNvPr id="1026" name="Picture 2" descr="Image result for big data with hado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7" t="19261" r="17651" b="6485"/>
          <a:stretch/>
        </p:blipFill>
        <p:spPr bwMode="auto">
          <a:xfrm>
            <a:off x="3897084" y="41536"/>
            <a:ext cx="5006284" cy="308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75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333" y="2016081"/>
            <a:ext cx="83462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pic>
        <p:nvPicPr>
          <p:cNvPr id="4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6246" y="1867989"/>
            <a:ext cx="6260468" cy="4379822"/>
          </a:xfrm>
        </p:spPr>
      </p:pic>
    </p:spTree>
    <p:extLst>
      <p:ext uri="{BB962C8B-B14F-4D97-AF65-F5344CB8AC3E}">
        <p14:creationId xmlns:p14="http://schemas.microsoft.com/office/powerpoint/2010/main" val="224897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Master/Slave Architecture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8486"/>
          <a:stretch/>
        </p:blipFill>
        <p:spPr bwMode="auto">
          <a:xfrm>
            <a:off x="1727143" y="2377440"/>
            <a:ext cx="8798673" cy="32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5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HDFS</a:t>
            </a:r>
            <a:endParaRPr lang="en-IN" dirty="0"/>
          </a:p>
        </p:txBody>
      </p:sp>
      <p:pic>
        <p:nvPicPr>
          <p:cNvPr id="12290" name="Picture 2" descr="Image result for hd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8" y="1916402"/>
            <a:ext cx="6267635" cy="43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7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Distributed Storage – Data is stored in distributed manner</a:t>
            </a:r>
          </a:p>
          <a:p>
            <a:r>
              <a:rPr lang="en-IN" dirty="0" smtClean="0"/>
              <a:t>Blocks </a:t>
            </a:r>
            <a:r>
              <a:rPr lang="en-IN" dirty="0"/>
              <a:t>– Data is split into blocks</a:t>
            </a:r>
          </a:p>
          <a:p>
            <a:r>
              <a:rPr lang="en-IN" dirty="0" smtClean="0"/>
              <a:t>Replication </a:t>
            </a:r>
            <a:r>
              <a:rPr lang="en-IN" dirty="0"/>
              <a:t>– Blocks are replicated at different nodes</a:t>
            </a:r>
          </a:p>
          <a:p>
            <a:r>
              <a:rPr lang="en-IN" dirty="0" smtClean="0"/>
              <a:t>High </a:t>
            </a:r>
            <a:r>
              <a:rPr lang="en-IN" dirty="0"/>
              <a:t>Availability – Data is highly available due to replication</a:t>
            </a:r>
          </a:p>
          <a:p>
            <a:r>
              <a:rPr lang="en-IN" dirty="0" smtClean="0"/>
              <a:t>Data </a:t>
            </a:r>
            <a:r>
              <a:rPr lang="en-IN" dirty="0"/>
              <a:t>Reliability – Data is stored reliably in HDFS</a:t>
            </a:r>
          </a:p>
          <a:p>
            <a:r>
              <a:rPr lang="en-IN" dirty="0" smtClean="0"/>
              <a:t>Fault </a:t>
            </a:r>
            <a:r>
              <a:rPr lang="en-IN" dirty="0"/>
              <a:t>tolerant – Data replication provides fault tolerance feature</a:t>
            </a:r>
          </a:p>
          <a:p>
            <a:r>
              <a:rPr lang="en-IN" dirty="0" smtClean="0"/>
              <a:t>Scalability </a:t>
            </a:r>
            <a:r>
              <a:rPr lang="en-IN" dirty="0"/>
              <a:t>– Nodes in HDFS cluster can be increased on the fly</a:t>
            </a:r>
          </a:p>
          <a:p>
            <a:r>
              <a:rPr lang="en-IN" dirty="0" smtClean="0"/>
              <a:t>High </a:t>
            </a:r>
            <a:r>
              <a:rPr lang="en-IN" dirty="0"/>
              <a:t>throughput access to application – Parallel processing provides high throughput access to application</a:t>
            </a:r>
          </a:p>
        </p:txBody>
      </p:sp>
      <p:pic>
        <p:nvPicPr>
          <p:cNvPr id="4" name="Picture 6" descr="Image result for hdf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23055" r="23797" b="30834"/>
          <a:stretch/>
        </p:blipFill>
        <p:spPr bwMode="auto">
          <a:xfrm>
            <a:off x="9066945" y="29770"/>
            <a:ext cx="3125055" cy="11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5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MapReduce</a:t>
            </a:r>
            <a:r>
              <a:rPr lang="en-IN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This framework includes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defined &lt;</a:t>
            </a:r>
            <a:r>
              <a:rPr lang="en-IN" sz="2000" dirty="0" err="1"/>
              <a:t>key,value</a:t>
            </a:r>
            <a:r>
              <a:rPr lang="en-IN" sz="2000" dirty="0"/>
              <a:t>&gt;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User also defines Map Reduce function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000" dirty="0"/>
              <a:t>Hadoop handles the </a:t>
            </a:r>
            <a:r>
              <a:rPr lang="en-IN" sz="2000" dirty="0" smtClean="0"/>
              <a:t>logistics</a:t>
            </a:r>
            <a:endParaRPr lang="en-IN" sz="20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Parallel processing is provided 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Divides the input into map and reduce task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Communicating intermediate results to Reducers</a:t>
            </a:r>
          </a:p>
          <a:p>
            <a:endParaRPr lang="en-IN" dirty="0"/>
          </a:p>
        </p:txBody>
      </p:sp>
      <p:sp>
        <p:nvSpPr>
          <p:cNvPr id="4" name="AutoShape 4" descr="Image result for phases of map redu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54" y="4193177"/>
            <a:ext cx="7346226" cy="2114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3" b="27430"/>
          <a:stretch/>
        </p:blipFill>
        <p:spPr>
          <a:xfrm>
            <a:off x="9165363" y="77652"/>
            <a:ext cx="2786065" cy="11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0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Illustration</a:t>
            </a:r>
            <a:endParaRPr lang="en-IN" dirty="0"/>
          </a:p>
        </p:txBody>
      </p:sp>
      <p:pic>
        <p:nvPicPr>
          <p:cNvPr id="3074" name="Picture 2" descr="Image result for mapreduce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894114"/>
            <a:ext cx="6831875" cy="431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2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Tools	</a:t>
            </a:r>
            <a:endParaRPr lang="en-IN" dirty="0"/>
          </a:p>
        </p:txBody>
      </p:sp>
      <p:pic>
        <p:nvPicPr>
          <p:cNvPr id="4098" name="Picture 2" descr="Image result for hadoop too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38" y="1737360"/>
            <a:ext cx="4120787" cy="41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15291" y="2031717"/>
            <a:ext cx="531658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Sqoop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Hbase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Oozie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ZooKeeper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Avro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Imphala</a:t>
            </a:r>
            <a:endParaRPr lang="en-I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MongoDB</a:t>
            </a:r>
          </a:p>
          <a:p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638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IN" sz="2400" dirty="0"/>
              <a:t>Hive is SQL based Data warehouse system for </a:t>
            </a:r>
            <a:r>
              <a:rPr lang="en-US" sz="2400" dirty="0"/>
              <a:t>data summarization, ad-hoc query, and analysis of large datasets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uses a SQL-like language called </a:t>
            </a:r>
            <a:r>
              <a:rPr lang="en-US" sz="2400" dirty="0" err="1"/>
              <a:t>HiveQL</a:t>
            </a:r>
            <a:r>
              <a:rPr lang="en-US" sz="2400" dirty="0"/>
              <a:t> (HQL).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Hive is not a relational database, but a query engine that supports the parts of SQL specific to querying data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By default hive uses derby database to store </a:t>
            </a:r>
            <a:r>
              <a:rPr lang="en-US" sz="2400" dirty="0" err="1"/>
              <a:t>metastore</a:t>
            </a:r>
            <a:r>
              <a:rPr lang="en-US" sz="2400" dirty="0"/>
              <a:t>.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The location of </a:t>
            </a:r>
            <a:r>
              <a:rPr lang="en-US" sz="2400" dirty="0" err="1"/>
              <a:t>metastore</a:t>
            </a:r>
            <a:r>
              <a:rPr lang="en-US" sz="2400" dirty="0"/>
              <a:t> is </a:t>
            </a:r>
            <a:r>
              <a:rPr lang="en-US" sz="2400" dirty="0" err="1"/>
              <a:t>metastore_db</a:t>
            </a:r>
            <a:endParaRPr lang="en-US" sz="2400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748" y="0"/>
            <a:ext cx="1841863" cy="16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7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Pig  consists of  high level scripting/procedural language  </a:t>
            </a:r>
            <a:r>
              <a:rPr lang="en-IN" sz="2400" dirty="0" err="1" smtClean="0"/>
              <a:t>PigLatin</a:t>
            </a:r>
            <a:endParaRPr lang="en-IN" sz="2400" dirty="0"/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Used for Extract –Transform-Load(ETL) data sets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 smtClean="0"/>
              <a:t>Pig </a:t>
            </a:r>
            <a:r>
              <a:rPr lang="en-IN" sz="2400" dirty="0"/>
              <a:t>enables to solve queries fast without knowing Java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Execution </a:t>
            </a:r>
            <a:r>
              <a:rPr lang="en-IN" sz="2400" dirty="0" smtClean="0"/>
              <a:t>modes	</a:t>
            </a:r>
            <a:endParaRPr lang="en-IN" sz="2400" dirty="0"/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Local mode – read </a:t>
            </a:r>
            <a:r>
              <a:rPr lang="en-IN" sz="2400" dirty="0" smtClean="0"/>
              <a:t>and </a:t>
            </a:r>
            <a:r>
              <a:rPr lang="en-IN" sz="2400" dirty="0"/>
              <a:t>write data using local system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 err="1"/>
              <a:t>MapReduce</a:t>
            </a:r>
            <a:r>
              <a:rPr lang="en-IN" sz="2400" dirty="0"/>
              <a:t> mode – read and write data using HDFS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66" y="58097"/>
            <a:ext cx="1498827" cy="17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xtremely </a:t>
            </a:r>
            <a:r>
              <a:rPr lang="en-US" dirty="0"/>
              <a:t>large data sets that may be </a:t>
            </a:r>
            <a:r>
              <a:rPr lang="en-US" dirty="0" smtClean="0"/>
              <a:t>analyzed </a:t>
            </a:r>
            <a:r>
              <a:rPr lang="en-US" dirty="0"/>
              <a:t>computationally to reveal patterns, trends, and associations, especially relating to human </a:t>
            </a:r>
            <a:r>
              <a:rPr lang="en-US" dirty="0" smtClean="0"/>
              <a:t>behavior </a:t>
            </a:r>
            <a:r>
              <a:rPr lang="en-US" dirty="0"/>
              <a:t>and interactions.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that is </a:t>
            </a:r>
            <a:r>
              <a:rPr lang="en-US" dirty="0" smtClean="0"/>
              <a:t>too </a:t>
            </a:r>
            <a:r>
              <a:rPr lang="en-US" dirty="0"/>
              <a:t>big to be processed by a single machine. </a:t>
            </a:r>
            <a:endParaRPr lang="en-US" dirty="0" smtClean="0"/>
          </a:p>
          <a:p>
            <a:r>
              <a:rPr lang="en-IN" b="1" dirty="0" smtClean="0"/>
              <a:t>How Big :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Facebook hosts more than 240 billion photos , growing at 7 PB per months</a:t>
            </a:r>
          </a:p>
          <a:p>
            <a:pPr>
              <a:spcAft>
                <a:spcPts val="0"/>
              </a:spcAft>
              <a:defRPr/>
            </a:pPr>
            <a:r>
              <a:rPr lang="en-IN" dirty="0"/>
              <a:t>The New York Stock Exchange generates 4-5 PB per day </a:t>
            </a:r>
            <a:endParaRPr lang="en-IN" dirty="0" smtClean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pPr>
              <a:spcAft>
                <a:spcPts val="0"/>
              </a:spcAft>
              <a:defRPr/>
            </a:pPr>
            <a:r>
              <a:rPr lang="en-US" dirty="0"/>
              <a:t>Traditional data processing application software is inadequate to deal with such </a:t>
            </a:r>
            <a:r>
              <a:rPr lang="en-US" dirty="0" smtClean="0"/>
              <a:t>large data.</a:t>
            </a:r>
            <a:endParaRPr lang="en-US" dirty="0"/>
          </a:p>
          <a:p>
            <a:pPr>
              <a:spcAft>
                <a:spcPts val="0"/>
              </a:spcAft>
              <a:defRPr/>
            </a:pP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57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Pig vs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3067"/>
            <a:ext cx="4794069" cy="339102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Pig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Procedural </a:t>
            </a:r>
            <a:r>
              <a:rPr lang="en-IN" dirty="0"/>
              <a:t>Data Flow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Programming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Pig is SQL like but varies to a great extent.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Hive enables developers not familiar with </a:t>
            </a:r>
            <a:r>
              <a:rPr lang="en-US" dirty="0" err="1"/>
              <a:t>MapReduce</a:t>
            </a:r>
            <a:r>
              <a:rPr lang="en-US" dirty="0"/>
              <a:t> to write data queries that are translated into </a:t>
            </a:r>
            <a:r>
              <a:rPr lang="en-US" dirty="0" err="1"/>
              <a:t>MapReduce</a:t>
            </a:r>
            <a:r>
              <a:rPr lang="en-US" dirty="0"/>
              <a:t> jobs in Hadoop.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9178" y="2538066"/>
            <a:ext cx="4794069" cy="33610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  <a:defRPr/>
            </a:pPr>
            <a:r>
              <a:rPr lang="en-IN" b="1" dirty="0" smtClean="0"/>
              <a:t>Hive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 smtClean="0"/>
              <a:t>Declarative </a:t>
            </a:r>
            <a:r>
              <a:rPr lang="en-IN" dirty="0" err="1"/>
              <a:t>SQLish</a:t>
            </a:r>
            <a:r>
              <a:rPr lang="en-IN" dirty="0"/>
              <a:t> Language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For creating reports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Directly leverages SQL and is easy to learn for database experts.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/>
              <a:t>Its compiler translates Pig Latin into sequences of </a:t>
            </a:r>
            <a:r>
              <a:rPr lang="en-US" dirty="0" err="1"/>
              <a:t>MapReduce</a:t>
            </a:r>
            <a:r>
              <a:rPr lang="en-US" dirty="0"/>
              <a:t>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12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 smtClean="0"/>
              <a:t>Sqoop</a:t>
            </a:r>
            <a:r>
              <a:rPr lang="en-IN" altLang="en-US" dirty="0" smtClean="0"/>
              <a:t>	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682" y="122601"/>
            <a:ext cx="4162425" cy="109537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129246"/>
            <a:ext cx="10058400" cy="3739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err="1" smtClean="0"/>
              <a:t>Sqoop</a:t>
            </a:r>
            <a:r>
              <a:rPr lang="en-US" altLang="en-US" sz="2400" dirty="0" smtClean="0"/>
              <a:t> acts like a intermediate layer between Hadoop and relational database systems.  You can import data and export data between relational database systems and Hadoop and its eco-systems directly using </a:t>
            </a:r>
            <a:r>
              <a:rPr lang="en-US" altLang="en-US" sz="2400" dirty="0" err="1" smtClean="0"/>
              <a:t>sqoop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err="1" smtClean="0"/>
              <a:t>Sqoop</a:t>
            </a:r>
            <a:r>
              <a:rPr lang="en-US" altLang="en-US" sz="2400" dirty="0" smtClean="0"/>
              <a:t> works with relational databases such as Teradata, </a:t>
            </a:r>
            <a:r>
              <a:rPr lang="en-US" altLang="en-US" sz="2400" dirty="0" err="1" smtClean="0"/>
              <a:t>Netezza</a:t>
            </a:r>
            <a:r>
              <a:rPr lang="en-US" altLang="en-US" sz="2400" dirty="0" smtClean="0"/>
              <a:t>, Oracle, MySQL, </a:t>
            </a:r>
            <a:r>
              <a:rPr lang="en-US" altLang="en-US" sz="2400" dirty="0" err="1" smtClean="0"/>
              <a:t>Postgres</a:t>
            </a:r>
            <a:r>
              <a:rPr lang="en-US" altLang="en-US" sz="2400" dirty="0" smtClean="0"/>
              <a:t>, and HSQLDB</a:t>
            </a:r>
          </a:p>
          <a:p>
            <a:r>
              <a:rPr lang="en-US" altLang="en-US" sz="2400" dirty="0" smtClean="0"/>
              <a:t>Uses JDBC to connect with relational databases</a:t>
            </a:r>
            <a:endParaRPr lang="en-IN" alt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48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03566"/>
            <a:ext cx="10058400" cy="346552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sz="2400" dirty="0"/>
              <a:t>Data need to process generating from data sources like applications servers, social networking sites, cloud servers, and enterprise servers. This data will be in the form of </a:t>
            </a:r>
            <a:r>
              <a:rPr lang="en-US" sz="2400" b="1" dirty="0"/>
              <a:t>log files</a:t>
            </a:r>
            <a:r>
              <a:rPr lang="en-US" sz="2400" dirty="0"/>
              <a:t> and </a:t>
            </a:r>
            <a:r>
              <a:rPr lang="en-US" sz="2400" b="1" dirty="0"/>
              <a:t>events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spcAft>
                <a:spcPts val="0"/>
              </a:spcAft>
              <a:buNone/>
              <a:defRPr/>
            </a:pPr>
            <a:endParaRPr lang="en-US" sz="2400" dirty="0"/>
          </a:p>
          <a:p>
            <a:pPr>
              <a:spcAft>
                <a:spcPts val="0"/>
              </a:spcAft>
              <a:defRPr/>
            </a:pPr>
            <a:r>
              <a:rPr lang="en-US" sz="2400" dirty="0"/>
              <a:t>Apache Flume is a distributed, reliable, and available service for efficiently collecting, aggregating, and moving large amounts of streaming data/</a:t>
            </a:r>
            <a:r>
              <a:rPr lang="en-US" sz="2400" dirty="0" err="1"/>
              <a:t>logdata</a:t>
            </a:r>
            <a:r>
              <a:rPr lang="en-US" sz="2400" dirty="0"/>
              <a:t> into the Hadoop Distributed File System (HDFS).</a:t>
            </a:r>
          </a:p>
          <a:p>
            <a:endParaRPr lang="en-I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21" y="0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Hbase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77440"/>
            <a:ext cx="10058400" cy="3491654"/>
          </a:xfrm>
        </p:spPr>
        <p:txBody>
          <a:bodyPr/>
          <a:lstStyle/>
          <a:p>
            <a:pPr algn="just"/>
            <a:r>
              <a:rPr lang="en-US" altLang="en-US" sz="2400" dirty="0"/>
              <a:t>Hadoop Database or HBASE is a non-relational (NoSQL) database that runs on top of HDFS.</a:t>
            </a:r>
          </a:p>
          <a:p>
            <a:pPr algn="just"/>
            <a:r>
              <a:rPr lang="en-US" altLang="en-US" sz="2400" dirty="0"/>
              <a:t> HBASE was created for large table which have billions of rows and millions of columns with fault tolerance capability and horizontal scalability and based on Google Big Table. 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38" y="115336"/>
            <a:ext cx="477561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0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OOZIE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41" y="286603"/>
            <a:ext cx="4371975" cy="104775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2168434"/>
            <a:ext cx="10058400" cy="21161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Apache </a:t>
            </a:r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is a Java Web application used to schedule Apache Hadoop jobs. </a:t>
            </a:r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Oozie</a:t>
            </a:r>
            <a:r>
              <a:rPr lang="en-US" altLang="en-US" sz="2400" dirty="0" smtClean="0"/>
              <a:t> combines multiple jobs sequentially into one logical unit of work.</a:t>
            </a:r>
            <a:endParaRPr lang="en-IN" alt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13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err="1"/>
              <a:t>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518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err="1"/>
              <a:t>ZooKeeper</a:t>
            </a:r>
            <a:r>
              <a:rPr lang="en-US" sz="2400" dirty="0"/>
              <a:t> is a centralized service for maintaining configuration information, naming, providing distributed synchronization, and providing group services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/>
              <a:t>ZooKeeper's</a:t>
            </a:r>
            <a:r>
              <a:rPr lang="en-US" sz="2400" dirty="0"/>
              <a:t> architecture supports high availability through redundant </a:t>
            </a:r>
            <a:r>
              <a:rPr lang="en-US" sz="2400" dirty="0" smtClean="0"/>
              <a:t>services</a:t>
            </a:r>
          </a:p>
          <a:p>
            <a:r>
              <a:rPr lang="en-US" sz="2400" dirty="0" err="1" smtClean="0"/>
              <a:t>ZooKeeper</a:t>
            </a:r>
            <a:r>
              <a:rPr lang="en-US" sz="2400" dirty="0" smtClean="0"/>
              <a:t> </a:t>
            </a:r>
            <a:r>
              <a:rPr lang="en-US" sz="2400" dirty="0"/>
              <a:t>nodes store their data in a hierarchical name space, much like a file system or a  </a:t>
            </a:r>
            <a:r>
              <a:rPr lang="en-US" sz="2400" dirty="0" smtClean="0"/>
              <a:t>tree data </a:t>
            </a:r>
            <a:r>
              <a:rPr lang="en-US" sz="2400" dirty="0"/>
              <a:t>structure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462" y="0"/>
            <a:ext cx="2152843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082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514843"/>
                </a:solidFill>
                <a:latin typeface="Plantagenet Cherokee"/>
              </a:rPr>
              <a:t>Description of project (H1B – Case Study)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/>
          <a:lstStyle/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H1B is an employment-based, non-immigrant visa category for temporary foreign workers in the United States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For a foreign national to apply for H1B visa, an US employer must offer a job and petition for H1B </a:t>
            </a:r>
            <a:r>
              <a:rPr lang="en-US" dirty="0" smtClean="0"/>
              <a:t>visa </a:t>
            </a:r>
            <a:r>
              <a:rPr lang="en-US" dirty="0"/>
              <a:t>with the US immigration department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will be performing analysis on the H1B visa applicants between the years </a:t>
            </a:r>
            <a:r>
              <a:rPr lang="en-US" dirty="0" smtClean="0"/>
              <a:t>2011-2016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has nearly 3 million of records</a:t>
            </a:r>
            <a:r>
              <a:rPr lang="en-US" dirty="0" smtClean="0"/>
              <a:t>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 is in </a:t>
            </a:r>
            <a:r>
              <a:rPr lang="en-US" dirty="0" smtClean="0"/>
              <a:t>.csv </a:t>
            </a:r>
            <a:r>
              <a:rPr lang="en-US" dirty="0"/>
              <a:t>format and off </a:t>
            </a:r>
            <a:r>
              <a:rPr lang="en-US" dirty="0" smtClean="0"/>
              <a:t>492MB.</a:t>
            </a:r>
          </a:p>
          <a:p>
            <a:pPr>
              <a:buSzPct val="50000"/>
              <a:buFont typeface="Wingdings" panose="05000000000000000000" pitchFamily="2" charset="2"/>
              <a:buChar char="Ø"/>
            </a:pPr>
            <a:r>
              <a:rPr lang="en-US" dirty="0"/>
              <a:t>The dataset is unstructured form.</a:t>
            </a:r>
            <a:endParaRPr lang="en-IN" dirty="0"/>
          </a:p>
        </p:txBody>
      </p:sp>
      <p:pic>
        <p:nvPicPr>
          <p:cNvPr id="7170" name="Picture 2" descr="Image result for h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37982" cy="9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15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6991"/>
            <a:ext cx="10058400" cy="4023360"/>
          </a:xfrm>
        </p:spPr>
        <p:txBody>
          <a:bodyPr/>
          <a:lstStyle/>
          <a:p>
            <a:r>
              <a:rPr lang="en-IN" b="1" dirty="0" smtClean="0"/>
              <a:t>Total analysis to be performed were 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Pre-processing of data (cleansing)  is done through Hive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</a:t>
            </a:r>
            <a:r>
              <a:rPr lang="en-IN" dirty="0" err="1" smtClean="0"/>
              <a:t>MapReduce</a:t>
            </a:r>
            <a:r>
              <a:rPr lang="en-IN" dirty="0" smtClean="0"/>
              <a:t> (4)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Pig (3)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Hive (3)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</a:t>
            </a:r>
            <a:r>
              <a:rPr lang="en-IN" dirty="0" err="1" smtClean="0"/>
              <a:t>Sqoop</a:t>
            </a:r>
            <a:r>
              <a:rPr lang="en-IN" dirty="0" smtClean="0"/>
              <a:t> (1)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 Menu is build on shell-scripting</a:t>
            </a:r>
          </a:p>
        </p:txBody>
      </p:sp>
      <p:pic>
        <p:nvPicPr>
          <p:cNvPr id="11266" name="Picture 2" descr="Image result for implemen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584" y="281125"/>
            <a:ext cx="2825096" cy="145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imple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10" y="4107976"/>
            <a:ext cx="3278479" cy="2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823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1946"/>
            <a:ext cx="10058400" cy="4023360"/>
          </a:xfrm>
        </p:spPr>
        <p:txBody>
          <a:bodyPr/>
          <a:lstStyle/>
          <a:p>
            <a:r>
              <a:rPr lang="en-IN" dirty="0"/>
              <a:t>Total number of application increases over year.</a:t>
            </a:r>
          </a:p>
          <a:p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17820853"/>
              </p:ext>
            </p:extLst>
          </p:nvPr>
        </p:nvGraphicFramePr>
        <p:xfrm>
          <a:off x="3043518" y="2554941"/>
          <a:ext cx="5925670" cy="3697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194" name="Picture 2" descr="Image result for h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" y="0"/>
            <a:ext cx="1473958" cy="73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879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043052"/>
              </p:ext>
            </p:extLst>
          </p:nvPr>
        </p:nvGraphicFramePr>
        <p:xfrm>
          <a:off x="2979551" y="2622176"/>
          <a:ext cx="6218237" cy="353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259541" y="1948705"/>
            <a:ext cx="9896139" cy="56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Certified visa increases over year and denied percentage decreases.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218" name="Picture 2" descr="Image result for h1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6662" cy="7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51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2563"/>
          </a:xfrm>
        </p:spPr>
        <p:txBody>
          <a:bodyPr/>
          <a:lstStyle/>
          <a:p>
            <a:r>
              <a:rPr lang="en-IN" altLang="en-US" dirty="0"/>
              <a:t>Characteristics</a:t>
            </a:r>
            <a:endParaRPr lang="en-IN" dirty="0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t="4522" r="1612" b="2061"/>
          <a:stretch/>
        </p:blipFill>
        <p:spPr bwMode="auto">
          <a:xfrm>
            <a:off x="2651760" y="1778887"/>
            <a:ext cx="6740434" cy="450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48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5677"/>
            <a:ext cx="10058400" cy="402336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IN" dirty="0" err="1"/>
              <a:t>Statistians</a:t>
            </a:r>
            <a:r>
              <a:rPr lang="en-IN" dirty="0"/>
              <a:t> (</a:t>
            </a:r>
            <a:r>
              <a:rPr lang="en-IN" dirty="0" err="1"/>
              <a:t>SOC_name</a:t>
            </a:r>
            <a:r>
              <a:rPr lang="en-IN" dirty="0"/>
              <a:t>) has the most number of Data Scientist positions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Though </a:t>
            </a:r>
            <a:r>
              <a:rPr lang="en-IN" dirty="0" err="1"/>
              <a:t>MapReduce</a:t>
            </a:r>
            <a:r>
              <a:rPr lang="en-IN" dirty="0"/>
              <a:t> code written in Java makes the complex analysis quite easy, Hive and Pig are easier to retrieve data efficiently and lines of code is also very less compared to </a:t>
            </a:r>
            <a:r>
              <a:rPr lang="en-IN" dirty="0" err="1"/>
              <a:t>MapReduce</a:t>
            </a:r>
            <a:r>
              <a:rPr lang="en-IN" dirty="0"/>
              <a:t>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 no of petitions filed for data engineering </a:t>
            </a:r>
            <a:r>
              <a:rPr lang="en-IN" dirty="0" err="1"/>
              <a:t>jobtitle</a:t>
            </a:r>
            <a:r>
              <a:rPr lang="en-IN" dirty="0"/>
              <a:t> is increasing over time but the max Percentage Increase is in 2014 from previous year(2013).</a:t>
            </a:r>
          </a:p>
          <a:p>
            <a:pPr lvl="0"/>
            <a:endParaRPr lang="en-IN" dirty="0"/>
          </a:p>
        </p:txBody>
      </p:sp>
      <p:pic>
        <p:nvPicPr>
          <p:cNvPr id="10242" name="Picture 2" descr="Image result for h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0186" cy="65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0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743" y="941696"/>
            <a:ext cx="2833276" cy="1450757"/>
          </a:xfrm>
        </p:spPr>
        <p:txBody>
          <a:bodyPr/>
          <a:lstStyle/>
          <a:p>
            <a:r>
              <a:rPr lang="en-IN" dirty="0"/>
              <a:t>Thank y</a:t>
            </a:r>
            <a:r>
              <a:rPr lang="en-IN" dirty="0" smtClean="0"/>
              <a:t>ou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47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Image result for types of data structured unstructured semi structu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53" y="2754672"/>
            <a:ext cx="7185750" cy="27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9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Importance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55186"/>
            <a:ext cx="10058400" cy="402336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Cost reductions and Time reduction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New product development and optimized offerings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Smart decision </a:t>
            </a:r>
            <a:r>
              <a:rPr lang="en-IN" sz="2400" dirty="0" smtClean="0"/>
              <a:t>making (faster and better decision making). </a:t>
            </a: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Determining root causes of failures, issues and defects in near-real 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Generating coupons at the point of sale, based on the customer’s buying habits.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400" dirty="0"/>
              <a:t>Detecting fraudulent behaviour before it affects the organization.</a:t>
            </a:r>
          </a:p>
          <a:p>
            <a:endParaRPr lang="en-IN" dirty="0"/>
          </a:p>
        </p:txBody>
      </p:sp>
      <p:pic>
        <p:nvPicPr>
          <p:cNvPr id="1026" name="Picture 2" descr="The Importance of Big Data Analytics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97" y="-31904"/>
            <a:ext cx="3609703" cy="31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Dealing with </a:t>
            </a:r>
            <a:r>
              <a:rPr lang="en-IN" dirty="0" err="1" smtClean="0"/>
              <a:t>BigData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987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Apache </a:t>
            </a:r>
            <a:r>
              <a:rPr lang="en-IN" sz="2400" dirty="0" smtClean="0"/>
              <a:t>Hadoop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Microsoft </a:t>
            </a:r>
            <a:r>
              <a:rPr lang="en-IN" sz="2400" dirty="0" smtClean="0"/>
              <a:t>HDInsight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Big data in </a:t>
            </a:r>
            <a:r>
              <a:rPr lang="en-IN" sz="2400" dirty="0" smtClean="0"/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err="1" smtClean="0"/>
              <a:t>PolyBase</a:t>
            </a:r>
            <a:r>
              <a:rPr lang="en-IN" sz="24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/>
              <a:t>Presto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err="1" smtClean="0"/>
              <a:t>SkyTree</a:t>
            </a:r>
            <a:r>
              <a:rPr lang="en-IN" b="1" dirty="0" smtClean="0"/>
              <a:t>	</a:t>
            </a:r>
            <a:endParaRPr lang="en-IN" dirty="0"/>
          </a:p>
        </p:txBody>
      </p:sp>
      <p:pic>
        <p:nvPicPr>
          <p:cNvPr id="2052" name="Picture 4" descr="http://semeon.com/blog/wp-content/uploads/2017/02/big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058" y="1920241"/>
            <a:ext cx="5230430" cy="44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2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Hadoop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47256"/>
            <a:ext cx="10058400" cy="3321837"/>
          </a:xfrm>
        </p:spPr>
        <p:txBody>
          <a:bodyPr/>
          <a:lstStyle/>
          <a:p>
            <a:r>
              <a:rPr lang="en-US" sz="2800" dirty="0" smtClean="0"/>
              <a:t>Apache </a:t>
            </a:r>
            <a:r>
              <a:rPr lang="en-US" sz="2800" dirty="0"/>
              <a:t>Hadoop </a:t>
            </a:r>
            <a:r>
              <a:rPr lang="en-US" sz="2800" dirty="0" smtClean="0"/>
              <a:t>is </a:t>
            </a:r>
            <a:r>
              <a:rPr lang="en-US" sz="2800" dirty="0"/>
              <a:t>an open-source software framework used for distributed storage and processing of dataset of big </a:t>
            </a:r>
            <a:r>
              <a:rPr lang="en-US" sz="2800" dirty="0" smtClean="0"/>
              <a:t>data.</a:t>
            </a:r>
          </a:p>
          <a:p>
            <a:r>
              <a:rPr lang="en-US" sz="2800" dirty="0" smtClean="0"/>
              <a:t>Uses the </a:t>
            </a:r>
            <a:r>
              <a:rPr lang="en-US" sz="2800" dirty="0" err="1"/>
              <a:t>MapReduce</a:t>
            </a:r>
            <a:r>
              <a:rPr lang="en-US" sz="2800" dirty="0"/>
              <a:t> programming model.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consists of computer clusters built from commodity hardware.</a:t>
            </a:r>
          </a:p>
          <a:p>
            <a:endParaRPr lang="en-IN" dirty="0"/>
          </a:p>
        </p:txBody>
      </p:sp>
      <p:pic>
        <p:nvPicPr>
          <p:cNvPr id="4" name="Picture 10" descr="Image result for apache hado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248" y="24892"/>
            <a:ext cx="4793752" cy="17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3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vs RDBMS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6" y="2093928"/>
            <a:ext cx="1039228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Benefits of 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Scalability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out : Adding more nodes to a cluster </a:t>
            </a:r>
          </a:p>
          <a:p>
            <a:pPr marL="806958" lvl="1" indent="-514350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400" dirty="0"/>
              <a:t>Scale up: Adding more CPU/ram/external hardware to the existing </a:t>
            </a:r>
            <a:r>
              <a:rPr lang="en-IN" sz="2400" dirty="0" smtClean="0"/>
              <a:t>nodes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  <a:defRPr/>
            </a:pPr>
            <a:endParaRPr lang="en-IN" sz="28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Reliability – In case of node failure </a:t>
            </a:r>
            <a:r>
              <a:rPr lang="en-US" sz="2400" dirty="0"/>
              <a:t>processing is re-directed to the remaining nodes in the cluster and data is automatically re-replicated in preparation for future node failures</a:t>
            </a:r>
            <a:r>
              <a:rPr lang="en-US" sz="2400" dirty="0" smtClean="0"/>
              <a:t>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Flexibility – Don’t have to create schemas on write, Schemas created on </a:t>
            </a:r>
            <a:r>
              <a:rPr lang="en-IN" sz="2400" dirty="0" smtClean="0"/>
              <a:t>read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2400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400" dirty="0"/>
              <a:t>Low cost - </a:t>
            </a:r>
            <a:r>
              <a:rPr lang="en-US" sz="2400" dirty="0"/>
              <a:t>Hadoop is open source and runs on low-cost commodity hardware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492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1030</Words>
  <Application>Microsoft Office PowerPoint</Application>
  <PresentationFormat>Widescreen</PresentationFormat>
  <Paragraphs>146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Mangal</vt:lpstr>
      <vt:lpstr>Plantagenet Cherokee</vt:lpstr>
      <vt:lpstr>Symbol</vt:lpstr>
      <vt:lpstr>Wingdings</vt:lpstr>
      <vt:lpstr>Retrospect</vt:lpstr>
      <vt:lpstr>Big Data &amp; Hadoop</vt:lpstr>
      <vt:lpstr>BIG DATA </vt:lpstr>
      <vt:lpstr>Characteristics</vt:lpstr>
      <vt:lpstr>Types of Data </vt:lpstr>
      <vt:lpstr>Importance Of Big Data</vt:lpstr>
      <vt:lpstr>Dealing with BigData</vt:lpstr>
      <vt:lpstr>Apache Hadoop </vt:lpstr>
      <vt:lpstr>Hadoop vs RDBMS</vt:lpstr>
      <vt:lpstr>Benefits of Hadoop</vt:lpstr>
      <vt:lpstr>Hadoop Components</vt:lpstr>
      <vt:lpstr>Hadoop Ecosystem</vt:lpstr>
      <vt:lpstr>Hadoop Master/Slave Architecture</vt:lpstr>
      <vt:lpstr>Hadoop HDFS</vt:lpstr>
      <vt:lpstr>Features of HDFS</vt:lpstr>
      <vt:lpstr>MapReduce framework</vt:lpstr>
      <vt:lpstr>MapReduce Illustration</vt:lpstr>
      <vt:lpstr>Hadoop Tools </vt:lpstr>
      <vt:lpstr>Hive</vt:lpstr>
      <vt:lpstr>Apache Pig</vt:lpstr>
      <vt:lpstr>Pig vs hive</vt:lpstr>
      <vt:lpstr>Sqoop </vt:lpstr>
      <vt:lpstr>Flume</vt:lpstr>
      <vt:lpstr>Hbase</vt:lpstr>
      <vt:lpstr>OOZIE</vt:lpstr>
      <vt:lpstr>ZooKeeper</vt:lpstr>
      <vt:lpstr>Description of project (H1B – Case Study)</vt:lpstr>
      <vt:lpstr>Implementation</vt:lpstr>
      <vt:lpstr>CONCLUSIONS</vt:lpstr>
      <vt:lpstr>CONCLUSIONS</vt:lpstr>
      <vt:lpstr>CONCLUSIONS</vt:lpstr>
      <vt:lpstr>Thank you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Hadoop</dc:title>
  <dc:creator>Kamal Kant</dc:creator>
  <cp:lastModifiedBy>Kamal Kant</cp:lastModifiedBy>
  <cp:revision>22</cp:revision>
  <dcterms:created xsi:type="dcterms:W3CDTF">2017-07-15T13:28:18Z</dcterms:created>
  <dcterms:modified xsi:type="dcterms:W3CDTF">2017-07-17T19:15:36Z</dcterms:modified>
</cp:coreProperties>
</file>