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
      <p:font typeface="Nunito"/>
      <p:regular r:id="rId23"/>
      <p:bold r:id="rId24"/>
      <p:italic r:id="rId25"/>
      <p:boldItalic r:id="rId26"/>
    </p:embeddedFont>
    <p:embeddedFont>
      <p:font typeface="Maven Pro"/>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Kamal Kant Chaudhary"/>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04A93ED-5E10-42BA-9F21-98310C0100F3}">
  <a:tblStyle styleId="{E04A93ED-5E10-42BA-9F21-98310C0100F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MavenPro-bold.fntdata"/><Relationship Id="rId27" Type="http://schemas.openxmlformats.org/officeDocument/2006/relationships/font" Target="fonts/MavenPr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regular.fntdata"/><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2-06T05:07:11.828">
    <p:pos x="6000" y="0"/>
    <p:text>provide your suggestion in brief on  relevant slide.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4f4a1859f0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4f4a1859f0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4f4a1859f0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4f4a1859f0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4f4a1859f0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4f4a1859f0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4f4a1859f0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4f4a1859f0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4f4a1859f0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4f4a1859f0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rgbClr val="000000"/>
              </a:buClr>
              <a:buSzPts val="1100"/>
              <a:buFont typeface="Arial"/>
              <a:buNone/>
            </a:pPr>
            <a:r>
              <a:rPr lang="en" sz="1300">
                <a:solidFill>
                  <a:schemeClr val="dk2"/>
                </a:solidFill>
                <a:latin typeface="Nunito"/>
                <a:ea typeface="Nunito"/>
                <a:cs typeface="Nunito"/>
                <a:sym typeface="Nunito"/>
              </a:rPr>
              <a:t>In recent  years,  robotic  cleaners have  taken  major  attention in robotics  research  due  to  their  effectiveness  in  assisting  humans  in floor  cleaning  applications at  homes,  hotels,  restaurants,  offices, hospitals,  workshops,  warehouses  and  universities  etc.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4f4a1859f0_0_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4f4a1859f0_0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 include the tasks we have to perform and their boundries or </a:t>
            </a:r>
            <a:r>
              <a:rPr lang="en" sz="1150">
                <a:solidFill>
                  <a:srgbClr val="383838"/>
                </a:solidFill>
                <a:highlight>
                  <a:srgbClr val="FFFFFF"/>
                </a:highlight>
              </a:rPr>
              <a:t>goals that need to be met to achieve a satisfactory result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4f4a1859f0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4f4a1859f0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4f4a1859f0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4f4a1859f0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4f4a1859f0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4f4a1859f0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4f4a1859f0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4f4a1859f0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latin typeface="Georgia"/>
                <a:ea typeface="Georgia"/>
                <a:cs typeface="Georgia"/>
                <a:sym typeface="Georgia"/>
              </a:rPr>
              <a:t>A tool is a device or computer app that enables you do do something. For example, a microscope or a modeling program. A technique is a process or procedure that you follow. For example there are guidelines for how to construct an effective scientific experiment such as you make sure the participants are unbiased.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4f4a1859f0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4f4a1859f0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748188"/>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Smart Cleaning</a:t>
            </a:r>
            <a:endParaRPr/>
          </a:p>
        </p:txBody>
      </p:sp>
      <p:sp>
        <p:nvSpPr>
          <p:cNvPr id="278" name="Google Shape;278;p13"/>
          <p:cNvSpPr txBox="1"/>
          <p:nvPr>
            <p:ph idx="1" type="subTitle"/>
          </p:nvPr>
        </p:nvSpPr>
        <p:spPr>
          <a:xfrm>
            <a:off x="824000" y="4674700"/>
            <a:ext cx="4255500" cy="2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79" name="Google Shape;279;p13"/>
          <p:cNvGraphicFramePr/>
          <p:nvPr/>
        </p:nvGraphicFramePr>
        <p:xfrm>
          <a:off x="952500" y="3005325"/>
          <a:ext cx="3000000" cy="3000000"/>
        </p:xfrm>
        <a:graphic>
          <a:graphicData uri="http://schemas.openxmlformats.org/drawingml/2006/table">
            <a:tbl>
              <a:tblPr>
                <a:noFill/>
                <a:tableStyleId>{E04A93ED-5E10-42BA-9F21-98310C0100F3}</a:tableStyleId>
              </a:tblPr>
              <a:tblGrid>
                <a:gridCol w="3981850"/>
                <a:gridCol w="3257150"/>
              </a:tblGrid>
              <a:tr h="381000">
                <a:tc>
                  <a:txBody>
                    <a:bodyPr>
                      <a:noAutofit/>
                    </a:bodyPr>
                    <a:lstStyle/>
                    <a:p>
                      <a:pPr indent="0" lvl="0" marL="0" rtl="0" algn="l">
                        <a:lnSpc>
                          <a:spcPct val="115000"/>
                        </a:lnSpc>
                        <a:spcBef>
                          <a:spcPts val="0"/>
                        </a:spcBef>
                        <a:spcAft>
                          <a:spcPts val="0"/>
                        </a:spcAft>
                        <a:buNone/>
                      </a:pPr>
                      <a:r>
                        <a:rPr b="1" lang="en">
                          <a:solidFill>
                            <a:srgbClr val="FFFFFF"/>
                          </a:solidFill>
                        </a:rPr>
                        <a:t>Submitted To : </a:t>
                      </a:r>
                      <a:endParaRPr b="1">
                        <a:solidFill>
                          <a:srgbClr val="FFFFFF"/>
                        </a:solidFill>
                      </a:endParaRPr>
                    </a:p>
                    <a:p>
                      <a:pPr indent="0" lvl="0" marL="0" rtl="0" algn="l">
                        <a:spcBef>
                          <a:spcPts val="0"/>
                        </a:spcBef>
                        <a:spcAft>
                          <a:spcPts val="0"/>
                        </a:spcAft>
                        <a:buNone/>
                      </a:pPr>
                      <a:r>
                        <a:rPr lang="en">
                          <a:solidFill>
                            <a:srgbClr val="FFFFFF"/>
                          </a:solidFill>
                        </a:rPr>
                        <a:t>Dr. Ashima Singh</a:t>
                      </a:r>
                      <a:endParaRPr>
                        <a:solidFill>
                          <a:srgbClr val="FFFFFF"/>
                        </a:solidFill>
                      </a:endParaRPr>
                    </a:p>
                  </a:txBody>
                  <a:tcPr marT="91425" marB="91425" marR="91425" marL="91425"/>
                </a:tc>
                <a:tc>
                  <a:txBody>
                    <a:bodyPr>
                      <a:noAutofit/>
                    </a:bodyPr>
                    <a:lstStyle/>
                    <a:p>
                      <a:pPr indent="0" lvl="0" marL="0" rtl="0" algn="l">
                        <a:spcBef>
                          <a:spcPts val="0"/>
                        </a:spcBef>
                        <a:spcAft>
                          <a:spcPts val="0"/>
                        </a:spcAft>
                        <a:buClr>
                          <a:srgbClr val="000000"/>
                        </a:buClr>
                        <a:buSzPts val="1100"/>
                        <a:buFont typeface="Arial"/>
                        <a:buNone/>
                      </a:pPr>
                      <a:r>
                        <a:rPr b="1" lang="en" sz="1600">
                          <a:solidFill>
                            <a:schemeClr val="lt1"/>
                          </a:solidFill>
                          <a:latin typeface="Nunito"/>
                          <a:ea typeface="Nunito"/>
                          <a:cs typeface="Nunito"/>
                          <a:sym typeface="Nunito"/>
                        </a:rPr>
                        <a:t>Submitted By:</a:t>
                      </a:r>
                      <a:endParaRPr b="1" sz="1600">
                        <a:solidFill>
                          <a:schemeClr val="lt1"/>
                        </a:solidFill>
                        <a:latin typeface="Nunito"/>
                        <a:ea typeface="Nunito"/>
                        <a:cs typeface="Nunito"/>
                        <a:sym typeface="Nunito"/>
                      </a:endParaRPr>
                    </a:p>
                    <a:p>
                      <a:pPr indent="0" lvl="0" marL="0" rtl="0" algn="l">
                        <a:spcBef>
                          <a:spcPts val="0"/>
                        </a:spcBef>
                        <a:spcAft>
                          <a:spcPts val="0"/>
                        </a:spcAft>
                        <a:buClr>
                          <a:srgbClr val="000000"/>
                        </a:buClr>
                        <a:buSzPts val="1100"/>
                        <a:buFont typeface="Arial"/>
                        <a:buNone/>
                      </a:pPr>
                      <a:r>
                        <a:rPr lang="en" sz="1600">
                          <a:solidFill>
                            <a:schemeClr val="lt1"/>
                          </a:solidFill>
                          <a:latin typeface="Nunito"/>
                          <a:ea typeface="Nunito"/>
                          <a:cs typeface="Nunito"/>
                          <a:sym typeface="Nunito"/>
                        </a:rPr>
                        <a:t>Jhonsy Bansal (801732025)</a:t>
                      </a:r>
                      <a:endParaRPr sz="1600">
                        <a:solidFill>
                          <a:schemeClr val="lt1"/>
                        </a:solidFill>
                        <a:latin typeface="Nunito"/>
                        <a:ea typeface="Nunito"/>
                        <a:cs typeface="Nunito"/>
                        <a:sym typeface="Nunito"/>
                      </a:endParaRPr>
                    </a:p>
                    <a:p>
                      <a:pPr indent="0" lvl="0" marL="0" rtl="0" algn="l">
                        <a:spcBef>
                          <a:spcPts val="0"/>
                        </a:spcBef>
                        <a:spcAft>
                          <a:spcPts val="0"/>
                        </a:spcAft>
                        <a:buClr>
                          <a:srgbClr val="000000"/>
                        </a:buClr>
                        <a:buSzPts val="1100"/>
                        <a:buFont typeface="Arial"/>
                        <a:buNone/>
                      </a:pPr>
                      <a:r>
                        <a:rPr lang="en" sz="1600">
                          <a:solidFill>
                            <a:schemeClr val="lt1"/>
                          </a:solidFill>
                          <a:latin typeface="Nunito"/>
                          <a:ea typeface="Nunito"/>
                          <a:cs typeface="Nunito"/>
                          <a:sym typeface="Nunito"/>
                        </a:rPr>
                        <a:t>Gurkirat Singh (801832016)</a:t>
                      </a:r>
                      <a:endParaRPr sz="1600">
                        <a:solidFill>
                          <a:schemeClr val="lt1"/>
                        </a:solidFill>
                        <a:latin typeface="Nunito"/>
                        <a:ea typeface="Nunito"/>
                        <a:cs typeface="Nunito"/>
                        <a:sym typeface="Nunito"/>
                      </a:endParaRPr>
                    </a:p>
                    <a:p>
                      <a:pPr indent="0" lvl="0" marL="0" rtl="0" algn="l">
                        <a:spcBef>
                          <a:spcPts val="0"/>
                        </a:spcBef>
                        <a:spcAft>
                          <a:spcPts val="0"/>
                        </a:spcAft>
                        <a:buClr>
                          <a:srgbClr val="000000"/>
                        </a:buClr>
                        <a:buSzPts val="1100"/>
                        <a:buFont typeface="Arial"/>
                        <a:buNone/>
                      </a:pPr>
                      <a:r>
                        <a:rPr lang="en" sz="1600">
                          <a:solidFill>
                            <a:schemeClr val="lt1"/>
                          </a:solidFill>
                          <a:latin typeface="Nunito"/>
                          <a:ea typeface="Nunito"/>
                          <a:cs typeface="Nunito"/>
                          <a:sym typeface="Nunito"/>
                        </a:rPr>
                        <a:t>Harmandeep Singh (801832018)</a:t>
                      </a:r>
                      <a:endParaRPr sz="1600">
                        <a:solidFill>
                          <a:schemeClr val="lt1"/>
                        </a:solidFill>
                        <a:latin typeface="Nunito"/>
                        <a:ea typeface="Nunito"/>
                        <a:cs typeface="Nunito"/>
                        <a:sym typeface="Nunito"/>
                      </a:endParaRPr>
                    </a:p>
                    <a:p>
                      <a:pPr indent="0" lvl="0" marL="0" rtl="0" algn="l">
                        <a:spcBef>
                          <a:spcPts val="0"/>
                        </a:spcBef>
                        <a:spcAft>
                          <a:spcPts val="0"/>
                        </a:spcAft>
                        <a:buClr>
                          <a:srgbClr val="000000"/>
                        </a:buClr>
                        <a:buSzPts val="1100"/>
                        <a:buFont typeface="Arial"/>
                        <a:buNone/>
                      </a:pPr>
                      <a:r>
                        <a:rPr lang="en" sz="1600">
                          <a:solidFill>
                            <a:schemeClr val="lt1"/>
                          </a:solidFill>
                          <a:latin typeface="Nunito"/>
                          <a:ea typeface="Nunito"/>
                          <a:cs typeface="Nunito"/>
                          <a:sym typeface="Nunito"/>
                        </a:rPr>
                        <a:t>Kamal Kant (801832023)</a:t>
                      </a:r>
                      <a:endParaRPr sz="1600">
                        <a:solidFill>
                          <a:schemeClr val="lt1"/>
                        </a:solidFill>
                        <a:latin typeface="Nunito"/>
                        <a:ea typeface="Nunito"/>
                        <a:cs typeface="Nunito"/>
                        <a:sym typeface="Nunito"/>
                      </a:endParaRPr>
                    </a:p>
                  </a:txBody>
                  <a:tcPr marT="91425" marB="91425" marR="91425" marL="914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Professional and technical learning</a:t>
            </a:r>
            <a:endParaRPr/>
          </a:p>
        </p:txBody>
      </p:sp>
      <p:sp>
        <p:nvSpPr>
          <p:cNvPr id="334" name="Google Shape;334;p22"/>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t>Professional</a:t>
            </a:r>
            <a:r>
              <a:rPr b="1" lang="en"/>
              <a:t> Learning</a:t>
            </a:r>
            <a:endParaRPr b="1"/>
          </a:p>
          <a:p>
            <a:pPr indent="0" lvl="0" marL="0" rtl="0" algn="l">
              <a:lnSpc>
                <a:spcPct val="150000"/>
              </a:lnSpc>
              <a:spcBef>
                <a:spcPts val="0"/>
              </a:spcBef>
              <a:spcAft>
                <a:spcPts val="0"/>
              </a:spcAft>
              <a:buNone/>
            </a:pPr>
            <a:r>
              <a:rPr lang="en"/>
              <a:t>Team work</a:t>
            </a:r>
            <a:endParaRPr/>
          </a:p>
          <a:p>
            <a:pPr indent="0" lvl="0" marL="0" rtl="0" algn="l">
              <a:lnSpc>
                <a:spcPct val="150000"/>
              </a:lnSpc>
              <a:spcBef>
                <a:spcPts val="0"/>
              </a:spcBef>
              <a:spcAft>
                <a:spcPts val="0"/>
              </a:spcAft>
              <a:buNone/>
            </a:pPr>
            <a:r>
              <a:rPr lang="en"/>
              <a:t>Leadership </a:t>
            </a:r>
            <a:endParaRPr/>
          </a:p>
          <a:p>
            <a:pPr indent="0" lvl="0" marL="0" rtl="0" algn="l">
              <a:spcBef>
                <a:spcPts val="0"/>
              </a:spcBef>
              <a:spcAft>
                <a:spcPts val="0"/>
              </a:spcAft>
              <a:buNone/>
            </a:pPr>
            <a:r>
              <a:rPr lang="en"/>
              <a:t>Communication </a:t>
            </a:r>
            <a:endParaRPr/>
          </a:p>
          <a:p>
            <a:pPr indent="0" lvl="0" marL="0" rtl="0" algn="l">
              <a:lnSpc>
                <a:spcPct val="150000"/>
              </a:lnSpc>
              <a:spcBef>
                <a:spcPts val="1600"/>
              </a:spcBef>
              <a:spcAft>
                <a:spcPts val="0"/>
              </a:spcAft>
              <a:buNone/>
            </a:pPr>
            <a:r>
              <a:rPr b="1" lang="en"/>
              <a:t>Technical Learning</a:t>
            </a:r>
            <a:endParaRPr b="1"/>
          </a:p>
          <a:p>
            <a:pPr indent="0" lvl="0" marL="0" rtl="0" algn="l">
              <a:lnSpc>
                <a:spcPct val="150000"/>
              </a:lnSpc>
              <a:spcBef>
                <a:spcPts val="0"/>
              </a:spcBef>
              <a:spcAft>
                <a:spcPts val="0"/>
              </a:spcAft>
              <a:buNone/>
            </a:pPr>
            <a:r>
              <a:rPr lang="en"/>
              <a:t>Arduino Programming</a:t>
            </a:r>
            <a:endParaRPr/>
          </a:p>
          <a:p>
            <a:pPr indent="0" lvl="0" marL="0" rtl="0" algn="l">
              <a:lnSpc>
                <a:spcPct val="150000"/>
              </a:lnSpc>
              <a:spcBef>
                <a:spcPts val="0"/>
              </a:spcBef>
              <a:spcAft>
                <a:spcPts val="0"/>
              </a:spcAft>
              <a:buNone/>
            </a:pPr>
            <a:r>
              <a:rPr lang="en"/>
              <a:t>Machine learning</a:t>
            </a:r>
            <a:endParaRPr/>
          </a:p>
          <a:p>
            <a:pPr indent="0" lvl="0" marL="0" rtl="0" algn="l">
              <a:lnSpc>
                <a:spcPct val="150000"/>
              </a:lnSpc>
              <a:spcBef>
                <a:spcPts val="0"/>
              </a:spcBef>
              <a:spcAft>
                <a:spcPts val="0"/>
              </a:spcAft>
              <a:buNone/>
            </a:pPr>
            <a:r>
              <a:rPr lang="en"/>
              <a:t>Java (Android app)</a:t>
            </a:r>
            <a:endParaRPr/>
          </a:p>
          <a:p>
            <a:pPr indent="0" lvl="0" marL="0" rtl="0" algn="l">
              <a:lnSpc>
                <a:spcPct val="150000"/>
              </a:lnSpc>
              <a:spcBef>
                <a:spcPts val="0"/>
              </a:spcBef>
              <a:spcAft>
                <a:spcPts val="0"/>
              </a:spcAft>
              <a:buNone/>
            </a:pPr>
            <a:r>
              <a:rPr lang="en"/>
              <a:t>Cloud Computing(Internet of things)</a:t>
            </a:r>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23"/>
          <p:cNvSpPr txBox="1"/>
          <p:nvPr>
            <p:ph type="title"/>
          </p:nvPr>
        </p:nvSpPr>
        <p:spPr>
          <a:xfrm>
            <a:off x="1325975" y="775925"/>
            <a:ext cx="7030500" cy="4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Flowchart</a:t>
            </a:r>
            <a:endParaRPr sz="1800"/>
          </a:p>
        </p:txBody>
      </p:sp>
      <p:pic>
        <p:nvPicPr>
          <p:cNvPr id="340" name="Google Shape;340;p23"/>
          <p:cNvPicPr preferRelativeResize="0"/>
          <p:nvPr/>
        </p:nvPicPr>
        <p:blipFill>
          <a:blip r:embed="rId3">
            <a:alphaModFix/>
          </a:blip>
          <a:stretch>
            <a:fillRect/>
          </a:stretch>
        </p:blipFill>
        <p:spPr>
          <a:xfrm>
            <a:off x="2554325" y="148500"/>
            <a:ext cx="5216375" cy="48464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Highlights of the Project/Outcome</a:t>
            </a:r>
            <a:endParaRPr/>
          </a:p>
        </p:txBody>
      </p:sp>
      <p:sp>
        <p:nvSpPr>
          <p:cNvPr id="346" name="Google Shape;346;p2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Autonomous with collision detection</a:t>
            </a:r>
            <a:r>
              <a:rPr lang="en"/>
              <a:t> </a:t>
            </a:r>
            <a:endParaRPr/>
          </a:p>
          <a:p>
            <a:pPr indent="0" lvl="0" marL="0" rtl="0" algn="l">
              <a:spcBef>
                <a:spcPts val="1600"/>
              </a:spcBef>
              <a:spcAft>
                <a:spcPts val="0"/>
              </a:spcAft>
              <a:buNone/>
            </a:pPr>
            <a:r>
              <a:rPr lang="en"/>
              <a:t>Robotic Cleaning solution at cheaper cost</a:t>
            </a:r>
            <a:endParaRPr/>
          </a:p>
          <a:p>
            <a:pPr indent="0" lvl="0" marL="0" rtl="0" algn="l">
              <a:spcBef>
                <a:spcPts val="1600"/>
              </a:spcBef>
              <a:spcAft>
                <a:spcPts val="0"/>
              </a:spcAft>
              <a:buNone/>
            </a:pPr>
            <a:r>
              <a:rPr lang="en"/>
              <a:t>Small and intelligent</a:t>
            </a:r>
            <a:endParaRPr/>
          </a:p>
          <a:p>
            <a:pPr indent="0" lvl="0" marL="0" rtl="0" algn="l">
              <a:spcBef>
                <a:spcPts val="1600"/>
              </a:spcBef>
              <a:spcAft>
                <a:spcPts val="0"/>
              </a:spcAft>
              <a:buClr>
                <a:srgbClr val="000000"/>
              </a:buClr>
              <a:buSzPts val="1100"/>
              <a:buFont typeface="Arial"/>
              <a:buNone/>
            </a:pPr>
            <a:r>
              <a:rPr lang="en"/>
              <a:t>Controlled through Mobile App through internet</a:t>
            </a:r>
            <a:endParaRPr/>
          </a:p>
          <a:p>
            <a:pPr indent="0" lvl="0" marL="0" rtl="0" algn="l">
              <a:spcBef>
                <a:spcPts val="1600"/>
              </a:spcBef>
              <a:spcAft>
                <a:spcPts val="0"/>
              </a:spcAft>
              <a:buNone/>
            </a:pPr>
            <a:r>
              <a:rPr lang="en"/>
              <a:t>IOT enabled</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a:t>
            </a:r>
            <a:endParaRPr/>
          </a:p>
        </p:txBody>
      </p:sp>
      <p:sp>
        <p:nvSpPr>
          <p:cNvPr id="285" name="Google Shape;285;p14"/>
          <p:cNvSpPr txBox="1"/>
          <p:nvPr>
            <p:ph idx="1" type="body"/>
          </p:nvPr>
        </p:nvSpPr>
        <p:spPr>
          <a:xfrm>
            <a:off x="1303800" y="1285150"/>
            <a:ext cx="7030500" cy="32466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Background of project and existing work</a:t>
            </a:r>
            <a:endParaRPr/>
          </a:p>
          <a:p>
            <a:pPr indent="-311150" lvl="0" marL="457200" rtl="0" algn="l">
              <a:lnSpc>
                <a:spcPct val="150000"/>
              </a:lnSpc>
              <a:spcBef>
                <a:spcPts val="0"/>
              </a:spcBef>
              <a:spcAft>
                <a:spcPts val="0"/>
              </a:spcAft>
              <a:buSzPts val="1300"/>
              <a:buChar char="●"/>
            </a:pPr>
            <a:r>
              <a:rPr lang="en"/>
              <a:t>Scope and Utility of the project</a:t>
            </a:r>
            <a:endParaRPr/>
          </a:p>
          <a:p>
            <a:pPr indent="-311150" lvl="0" marL="457200" rtl="0" algn="l">
              <a:lnSpc>
                <a:spcPct val="150000"/>
              </a:lnSpc>
              <a:spcBef>
                <a:spcPts val="0"/>
              </a:spcBef>
              <a:spcAft>
                <a:spcPts val="0"/>
              </a:spcAft>
              <a:buSzPts val="1300"/>
              <a:buChar char="●"/>
            </a:pPr>
            <a:r>
              <a:rPr lang="en"/>
              <a:t>Constraints</a:t>
            </a:r>
            <a:r>
              <a:rPr lang="en"/>
              <a:t> and assumptions</a:t>
            </a:r>
            <a:endParaRPr/>
          </a:p>
          <a:p>
            <a:pPr indent="-311150" lvl="0" marL="457200" rtl="0" algn="l">
              <a:lnSpc>
                <a:spcPct val="150000"/>
              </a:lnSpc>
              <a:spcBef>
                <a:spcPts val="0"/>
              </a:spcBef>
              <a:spcAft>
                <a:spcPts val="0"/>
              </a:spcAft>
              <a:buSzPts val="1300"/>
              <a:buChar char="●"/>
            </a:pPr>
            <a:r>
              <a:rPr lang="en"/>
              <a:t>Standards to be used</a:t>
            </a:r>
            <a:endParaRPr/>
          </a:p>
          <a:p>
            <a:pPr indent="-311150" lvl="0" marL="457200" rtl="0" algn="l">
              <a:lnSpc>
                <a:spcPct val="150000"/>
              </a:lnSpc>
              <a:spcBef>
                <a:spcPts val="0"/>
              </a:spcBef>
              <a:spcAft>
                <a:spcPts val="0"/>
              </a:spcAft>
              <a:buSzPts val="1300"/>
              <a:buChar char="●"/>
            </a:pPr>
            <a:r>
              <a:rPr lang="en"/>
              <a:t>Architecture of the project</a:t>
            </a:r>
            <a:endParaRPr/>
          </a:p>
          <a:p>
            <a:pPr indent="-311150" lvl="0" marL="457200" rtl="0" algn="l">
              <a:lnSpc>
                <a:spcPct val="150000"/>
              </a:lnSpc>
              <a:spcBef>
                <a:spcPts val="0"/>
              </a:spcBef>
              <a:spcAft>
                <a:spcPts val="0"/>
              </a:spcAft>
              <a:buSzPts val="1300"/>
              <a:buChar char="●"/>
            </a:pPr>
            <a:r>
              <a:rPr lang="en"/>
              <a:t>Technology and tools used</a:t>
            </a:r>
            <a:endParaRPr/>
          </a:p>
          <a:p>
            <a:pPr indent="-311150" lvl="0" marL="457200" rtl="0" algn="l">
              <a:lnSpc>
                <a:spcPct val="150000"/>
              </a:lnSpc>
              <a:spcBef>
                <a:spcPts val="0"/>
              </a:spcBef>
              <a:spcAft>
                <a:spcPts val="0"/>
              </a:spcAft>
              <a:buSzPts val="1300"/>
              <a:buChar char="●"/>
            </a:pPr>
            <a:r>
              <a:rPr lang="en"/>
              <a:t>Most relevant snapshot of the project</a:t>
            </a:r>
            <a:endParaRPr/>
          </a:p>
          <a:p>
            <a:pPr indent="-311150" lvl="0" marL="457200" rtl="0" algn="l">
              <a:lnSpc>
                <a:spcPct val="150000"/>
              </a:lnSpc>
              <a:spcBef>
                <a:spcPts val="0"/>
              </a:spcBef>
              <a:spcAft>
                <a:spcPts val="0"/>
              </a:spcAft>
              <a:buSzPts val="1300"/>
              <a:buChar char="●"/>
            </a:pPr>
            <a:r>
              <a:rPr lang="en"/>
              <a:t>Professional and technical learning</a:t>
            </a:r>
            <a:endParaRPr/>
          </a:p>
          <a:p>
            <a:pPr indent="-311150" lvl="0" marL="457200" rtl="0" algn="l">
              <a:lnSpc>
                <a:spcPct val="150000"/>
              </a:lnSpc>
              <a:spcBef>
                <a:spcPts val="0"/>
              </a:spcBef>
              <a:spcAft>
                <a:spcPts val="0"/>
              </a:spcAft>
              <a:buSzPts val="1300"/>
              <a:buChar char="●"/>
            </a:pPr>
            <a:r>
              <a:rPr lang="en"/>
              <a:t>Flow chart</a:t>
            </a:r>
            <a:endParaRPr/>
          </a:p>
          <a:p>
            <a:pPr indent="-311150" lvl="0" marL="457200" rtl="0" algn="l">
              <a:lnSpc>
                <a:spcPct val="150000"/>
              </a:lnSpc>
              <a:spcBef>
                <a:spcPts val="0"/>
              </a:spcBef>
              <a:spcAft>
                <a:spcPts val="0"/>
              </a:spcAft>
              <a:buSzPts val="1300"/>
              <a:buChar char="●"/>
            </a:pPr>
            <a:r>
              <a:rPr lang="en"/>
              <a:t>Key </a:t>
            </a:r>
            <a:r>
              <a:rPr lang="en"/>
              <a:t>highlights</a:t>
            </a:r>
            <a:r>
              <a:rPr lang="en"/>
              <a:t> of project/outcomes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66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Background of project and existing work</a:t>
            </a:r>
            <a:endParaRPr sz="2400"/>
          </a:p>
        </p:txBody>
      </p:sp>
      <p:sp>
        <p:nvSpPr>
          <p:cNvPr id="291" name="Google Shape;291;p15"/>
          <p:cNvSpPr txBox="1"/>
          <p:nvPr>
            <p:ph idx="1" type="body"/>
          </p:nvPr>
        </p:nvSpPr>
        <p:spPr>
          <a:xfrm>
            <a:off x="1303800" y="1365975"/>
            <a:ext cx="7030500" cy="3278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Major attention in robotics </a:t>
            </a:r>
            <a:r>
              <a:rPr lang="en"/>
              <a:t>research </a:t>
            </a:r>
            <a:r>
              <a:rPr lang="en"/>
              <a:t>with IOT due to its </a:t>
            </a:r>
            <a:r>
              <a:rPr lang="en"/>
              <a:t>effectiveness in assisting humans.</a:t>
            </a:r>
            <a:endParaRPr/>
          </a:p>
          <a:p>
            <a:pPr indent="0" lvl="0" marL="0" rtl="0" algn="just">
              <a:spcBef>
                <a:spcPts val="1600"/>
              </a:spcBef>
              <a:spcAft>
                <a:spcPts val="0"/>
              </a:spcAft>
              <a:buNone/>
            </a:pPr>
            <a:r>
              <a:rPr lang="en"/>
              <a:t>Existing robots are either too expensive or </a:t>
            </a:r>
            <a:r>
              <a:rPr lang="en"/>
              <a:t>sophisticated</a:t>
            </a:r>
            <a:r>
              <a:rPr lang="en"/>
              <a:t> that cannot be used in general.</a:t>
            </a:r>
            <a:endParaRPr/>
          </a:p>
          <a:p>
            <a:pPr indent="0" lvl="0" marL="0" rtl="0" algn="just">
              <a:spcBef>
                <a:spcPts val="1600"/>
              </a:spcBef>
              <a:spcAft>
                <a:spcPts val="0"/>
              </a:spcAft>
              <a:buNone/>
            </a:pPr>
            <a:r>
              <a:rPr lang="en"/>
              <a:t>Our</a:t>
            </a:r>
            <a:r>
              <a:rPr lang="en"/>
              <a:t> robot will be fully autonomous and making  decisions  on  the  basis  of  the  outputs  of various sensors after being processed by Arduino controller and control the actuators by the H-bridge driving circuitry and it can even </a:t>
            </a:r>
            <a:r>
              <a:rPr lang="en"/>
              <a:t>operated</a:t>
            </a:r>
            <a:r>
              <a:rPr lang="en"/>
              <a:t> by the the app over the internet.</a:t>
            </a:r>
            <a:endParaRPr/>
          </a:p>
          <a:p>
            <a:pPr indent="0" lvl="0" marL="0" rtl="0" algn="just">
              <a:lnSpc>
                <a:spcPct val="150000"/>
              </a:lnSpc>
              <a:spcBef>
                <a:spcPts val="1600"/>
              </a:spcBef>
              <a:spcAft>
                <a:spcPts val="0"/>
              </a:spcAft>
              <a:buNone/>
            </a:pPr>
            <a:r>
              <a:rPr lang="en"/>
              <a:t>Some of the </a:t>
            </a:r>
            <a:r>
              <a:rPr lang="en"/>
              <a:t>existing</a:t>
            </a:r>
            <a:r>
              <a:rPr lang="en"/>
              <a:t> work </a:t>
            </a:r>
            <a:endParaRPr/>
          </a:p>
          <a:p>
            <a:pPr indent="-288925" lvl="0" marL="457200" rtl="0" algn="just">
              <a:lnSpc>
                <a:spcPct val="150000"/>
              </a:lnSpc>
              <a:spcBef>
                <a:spcPts val="0"/>
              </a:spcBef>
              <a:spcAft>
                <a:spcPts val="0"/>
              </a:spcAft>
              <a:buClr>
                <a:srgbClr val="000000"/>
              </a:buClr>
              <a:buSzPts val="950"/>
              <a:buFont typeface="Arial"/>
              <a:buChar char="●"/>
            </a:pPr>
            <a:r>
              <a:rPr lang="en" sz="950">
                <a:solidFill>
                  <a:srgbClr val="000000"/>
                </a:solidFill>
                <a:latin typeface="Arial"/>
                <a:ea typeface="Arial"/>
                <a:cs typeface="Arial"/>
                <a:sym typeface="Arial"/>
              </a:rPr>
              <a:t>Roomba -  2002, iRobot (American)</a:t>
            </a:r>
            <a:endParaRPr sz="950">
              <a:solidFill>
                <a:srgbClr val="000000"/>
              </a:solidFill>
              <a:latin typeface="Arial"/>
              <a:ea typeface="Arial"/>
              <a:cs typeface="Arial"/>
              <a:sym typeface="Arial"/>
            </a:endParaRPr>
          </a:p>
          <a:p>
            <a:pPr indent="-288925" lvl="0" marL="457200" rtl="0" algn="just">
              <a:lnSpc>
                <a:spcPct val="150000"/>
              </a:lnSpc>
              <a:spcBef>
                <a:spcPts val="0"/>
              </a:spcBef>
              <a:spcAft>
                <a:spcPts val="0"/>
              </a:spcAft>
              <a:buClr>
                <a:srgbClr val="000000"/>
              </a:buClr>
              <a:buSzPts val="950"/>
              <a:buFont typeface="Arial"/>
              <a:buChar char="●"/>
            </a:pPr>
            <a:r>
              <a:rPr lang="en" sz="950">
                <a:solidFill>
                  <a:srgbClr val="000000"/>
                </a:solidFill>
                <a:latin typeface="Arial"/>
                <a:ea typeface="Arial"/>
                <a:cs typeface="Arial"/>
                <a:sym typeface="Arial"/>
              </a:rPr>
              <a:t>Scooba - 2005, iRobot (American)</a:t>
            </a:r>
            <a:endParaRPr sz="950">
              <a:solidFill>
                <a:srgbClr val="000000"/>
              </a:solidFill>
              <a:latin typeface="Arial"/>
              <a:ea typeface="Arial"/>
              <a:cs typeface="Arial"/>
              <a:sym typeface="Arial"/>
            </a:endParaRPr>
          </a:p>
          <a:p>
            <a:pPr indent="-288925" lvl="0" marL="457200" rtl="0" algn="just">
              <a:lnSpc>
                <a:spcPct val="150000"/>
              </a:lnSpc>
              <a:spcBef>
                <a:spcPts val="0"/>
              </a:spcBef>
              <a:spcAft>
                <a:spcPts val="0"/>
              </a:spcAft>
              <a:buClr>
                <a:srgbClr val="000000"/>
              </a:buClr>
              <a:buSzPts val="950"/>
              <a:buFont typeface="Arial"/>
              <a:buChar char="●"/>
            </a:pPr>
            <a:r>
              <a:rPr lang="en" sz="950">
                <a:solidFill>
                  <a:srgbClr val="000000"/>
                </a:solidFill>
                <a:latin typeface="Arial"/>
                <a:ea typeface="Arial"/>
                <a:cs typeface="Arial"/>
                <a:sym typeface="Arial"/>
              </a:rPr>
              <a:t>Braava - 2006, Neato-Robots XV series (California)/China</a:t>
            </a:r>
            <a:endParaRPr sz="950">
              <a:solidFill>
                <a:srgbClr val="000000"/>
              </a:solidFill>
              <a:latin typeface="Arial"/>
              <a:ea typeface="Arial"/>
              <a:cs typeface="Arial"/>
              <a:sym typeface="Arial"/>
            </a:endParaRPr>
          </a:p>
          <a:p>
            <a:pPr indent="-288925" lvl="0" marL="457200" rtl="0" algn="just">
              <a:lnSpc>
                <a:spcPct val="150000"/>
              </a:lnSpc>
              <a:spcBef>
                <a:spcPts val="0"/>
              </a:spcBef>
              <a:spcAft>
                <a:spcPts val="0"/>
              </a:spcAft>
              <a:buClr>
                <a:srgbClr val="000000"/>
              </a:buClr>
              <a:buSzPts val="950"/>
              <a:buFont typeface="Arial"/>
              <a:buChar char="●"/>
            </a:pPr>
            <a:r>
              <a:rPr lang="en" sz="950">
                <a:solidFill>
                  <a:srgbClr val="000000"/>
                </a:solidFill>
                <a:latin typeface="Arial"/>
                <a:ea typeface="Arial"/>
                <a:cs typeface="Arial"/>
                <a:sym typeface="Arial"/>
              </a:rPr>
              <a:t>Neato XV-11 - 2010, Neato-Robots XV series (California)/China</a:t>
            </a:r>
            <a:endParaRPr sz="950">
              <a:solidFill>
                <a:srgbClr val="000000"/>
              </a:solidFill>
              <a:latin typeface="Arial"/>
              <a:ea typeface="Arial"/>
              <a:cs typeface="Arial"/>
              <a:sym typeface="Arial"/>
            </a:endParaRPr>
          </a:p>
          <a:p>
            <a:pPr indent="-288925" lvl="0" marL="457200" rtl="0" algn="just">
              <a:lnSpc>
                <a:spcPct val="150000"/>
              </a:lnSpc>
              <a:spcBef>
                <a:spcPts val="0"/>
              </a:spcBef>
              <a:spcAft>
                <a:spcPts val="0"/>
              </a:spcAft>
              <a:buClr>
                <a:srgbClr val="000000"/>
              </a:buClr>
              <a:buSzPts val="950"/>
              <a:buFont typeface="Arial"/>
              <a:buChar char="●"/>
            </a:pPr>
            <a:r>
              <a:rPr lang="en" sz="950">
                <a:solidFill>
                  <a:srgbClr val="000000"/>
                </a:solidFill>
                <a:latin typeface="Arial"/>
                <a:ea typeface="Arial"/>
                <a:cs typeface="Arial"/>
                <a:sym typeface="Arial"/>
              </a:rPr>
              <a:t>EYE-360 - 2016, Dyson (UK)</a:t>
            </a:r>
            <a:endParaRPr sz="95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 and Utility of the project</a:t>
            </a:r>
            <a:endParaRPr/>
          </a:p>
        </p:txBody>
      </p:sp>
      <p:sp>
        <p:nvSpPr>
          <p:cNvPr id="297" name="Google Shape;297;p16"/>
          <p:cNvSpPr txBox="1"/>
          <p:nvPr>
            <p:ph idx="1" type="body"/>
          </p:nvPr>
        </p:nvSpPr>
        <p:spPr>
          <a:xfrm>
            <a:off x="1303800" y="1431125"/>
            <a:ext cx="7030500" cy="3000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rgbClr val="222222"/>
                </a:solidFill>
                <a:highlight>
                  <a:srgbClr val="FFFFFF"/>
                </a:highlight>
              </a:rPr>
              <a:t>Scope</a:t>
            </a:r>
            <a:endParaRPr b="1">
              <a:solidFill>
                <a:srgbClr val="222222"/>
              </a:solidFill>
              <a:highlight>
                <a:srgbClr val="FFFFFF"/>
              </a:highlight>
            </a:endParaRPr>
          </a:p>
          <a:p>
            <a:pPr indent="0" lvl="0" marL="0" rtl="0" algn="just">
              <a:lnSpc>
                <a:spcPct val="100000"/>
              </a:lnSpc>
              <a:spcBef>
                <a:spcPts val="1000"/>
              </a:spcBef>
              <a:spcAft>
                <a:spcPts val="0"/>
              </a:spcAft>
              <a:buNone/>
            </a:pPr>
            <a:r>
              <a:rPr lang="en">
                <a:solidFill>
                  <a:srgbClr val="222222"/>
                </a:solidFill>
                <a:highlight>
                  <a:srgbClr val="FFFFFF"/>
                </a:highlight>
              </a:rPr>
              <a:t>Assemble &amp; </a:t>
            </a:r>
            <a:r>
              <a:rPr lang="en">
                <a:solidFill>
                  <a:srgbClr val="222222"/>
                </a:solidFill>
                <a:highlight>
                  <a:schemeClr val="lt1"/>
                </a:highlight>
              </a:rPr>
              <a:t>Integrate </a:t>
            </a:r>
            <a:r>
              <a:rPr lang="en">
                <a:solidFill>
                  <a:srgbClr val="222222"/>
                </a:solidFill>
                <a:highlight>
                  <a:srgbClr val="FFFFFF"/>
                </a:highlight>
              </a:rPr>
              <a:t>the different parts </a:t>
            </a:r>
            <a:r>
              <a:rPr lang="en">
                <a:solidFill>
                  <a:srgbClr val="222222"/>
                </a:solidFill>
                <a:highlight>
                  <a:srgbClr val="FFFFFF"/>
                </a:highlight>
              </a:rPr>
              <a:t>together.</a:t>
            </a:r>
            <a:endParaRPr>
              <a:solidFill>
                <a:srgbClr val="222222"/>
              </a:solidFill>
              <a:highlight>
                <a:srgbClr val="FFFFFF"/>
              </a:highlight>
            </a:endParaRPr>
          </a:p>
          <a:p>
            <a:pPr indent="0" lvl="0" marL="0" rtl="0" algn="just">
              <a:lnSpc>
                <a:spcPct val="100000"/>
              </a:lnSpc>
              <a:spcBef>
                <a:spcPts val="1600"/>
              </a:spcBef>
              <a:spcAft>
                <a:spcPts val="0"/>
              </a:spcAft>
              <a:buNone/>
            </a:pPr>
            <a:r>
              <a:rPr lang="en">
                <a:solidFill>
                  <a:srgbClr val="222222"/>
                </a:solidFill>
                <a:highlight>
                  <a:srgbClr val="FFFFFF"/>
                </a:highlight>
              </a:rPr>
              <a:t>Calibration of </a:t>
            </a:r>
            <a:r>
              <a:rPr lang="en">
                <a:solidFill>
                  <a:srgbClr val="222222"/>
                </a:solidFill>
                <a:highlight>
                  <a:srgbClr val="FFFFFF"/>
                </a:highlight>
              </a:rPr>
              <a:t>hardware with coding.</a:t>
            </a:r>
            <a:endParaRPr>
              <a:solidFill>
                <a:srgbClr val="222222"/>
              </a:solidFill>
              <a:highlight>
                <a:srgbClr val="FFFFFF"/>
              </a:highlight>
            </a:endParaRPr>
          </a:p>
          <a:p>
            <a:pPr indent="0" lvl="0" marL="0" rtl="0" algn="just">
              <a:lnSpc>
                <a:spcPct val="200000"/>
              </a:lnSpc>
              <a:spcBef>
                <a:spcPts val="1600"/>
              </a:spcBef>
              <a:spcAft>
                <a:spcPts val="0"/>
              </a:spcAft>
              <a:buNone/>
            </a:pPr>
            <a:r>
              <a:rPr lang="en">
                <a:solidFill>
                  <a:srgbClr val="222222"/>
                </a:solidFill>
                <a:highlight>
                  <a:srgbClr val="FFFFFF"/>
                </a:highlight>
              </a:rPr>
              <a:t>Connect the device with Internet and operate it through app.</a:t>
            </a:r>
            <a:endParaRPr>
              <a:solidFill>
                <a:srgbClr val="222222"/>
              </a:solidFill>
              <a:highlight>
                <a:srgbClr val="FFFFFF"/>
              </a:highlight>
            </a:endParaRPr>
          </a:p>
          <a:p>
            <a:pPr indent="0" lvl="0" marL="0" rtl="0" algn="just">
              <a:lnSpc>
                <a:spcPct val="100000"/>
              </a:lnSpc>
              <a:spcBef>
                <a:spcPts val="1600"/>
              </a:spcBef>
              <a:spcAft>
                <a:spcPts val="0"/>
              </a:spcAft>
              <a:buNone/>
            </a:pPr>
            <a:r>
              <a:rPr b="1" lang="en">
                <a:solidFill>
                  <a:srgbClr val="222222"/>
                </a:solidFill>
                <a:highlight>
                  <a:srgbClr val="FFFFFF"/>
                </a:highlight>
              </a:rPr>
              <a:t>Utility</a:t>
            </a:r>
            <a:endParaRPr b="1">
              <a:solidFill>
                <a:srgbClr val="222222"/>
              </a:solidFill>
              <a:highlight>
                <a:srgbClr val="FFFFFF"/>
              </a:highlight>
            </a:endParaRPr>
          </a:p>
          <a:p>
            <a:pPr indent="0" lvl="0" marL="0" rtl="0" algn="just">
              <a:lnSpc>
                <a:spcPct val="100000"/>
              </a:lnSpc>
              <a:spcBef>
                <a:spcPts val="1600"/>
              </a:spcBef>
              <a:spcAft>
                <a:spcPts val="0"/>
              </a:spcAft>
              <a:buNone/>
            </a:pPr>
            <a:r>
              <a:rPr lang="en"/>
              <a:t>Fully Autonomous</a:t>
            </a:r>
            <a:endParaRPr/>
          </a:p>
          <a:p>
            <a:pPr indent="0" lvl="0" marL="0" rtl="0" algn="just">
              <a:lnSpc>
                <a:spcPct val="100000"/>
              </a:lnSpc>
              <a:spcBef>
                <a:spcPts val="1600"/>
              </a:spcBef>
              <a:spcAft>
                <a:spcPts val="0"/>
              </a:spcAft>
              <a:buNone/>
            </a:pPr>
            <a:r>
              <a:rPr lang="en"/>
              <a:t>IOT Enabled</a:t>
            </a:r>
            <a:endParaRPr/>
          </a:p>
          <a:p>
            <a:pPr indent="0" lvl="0" marL="0" rtl="0" algn="l">
              <a:spcBef>
                <a:spcPts val="1600"/>
              </a:spcBef>
              <a:spcAft>
                <a:spcPts val="1600"/>
              </a:spcAft>
              <a:buNone/>
            </a:pPr>
            <a:r>
              <a:t/>
            </a:r>
            <a:endParaRPr sz="1200">
              <a:solidFill>
                <a:srgbClr val="000000"/>
              </a:solidFill>
            </a:endParaRPr>
          </a:p>
        </p:txBody>
      </p:sp>
      <p:sp>
        <p:nvSpPr>
          <p:cNvPr id="298" name="Google Shape;298;p16"/>
          <p:cNvSpPr txBox="1"/>
          <p:nvPr/>
        </p:nvSpPr>
        <p:spPr>
          <a:xfrm>
            <a:off x="10911775" y="6430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42857"/>
              </a:lnSpc>
              <a:spcBef>
                <a:spcPts val="0"/>
              </a:spcBef>
              <a:spcAft>
                <a:spcPts val="0"/>
              </a:spcAft>
              <a:buNone/>
            </a:pPr>
            <a:r>
              <a:t/>
            </a:r>
            <a:endParaRPr sz="1050">
              <a:solidFill>
                <a:srgbClr val="3C4043"/>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Constraints and assumptions</a:t>
            </a:r>
            <a:endParaRPr/>
          </a:p>
        </p:txBody>
      </p:sp>
      <p:sp>
        <p:nvSpPr>
          <p:cNvPr id="304" name="Google Shape;304;p17"/>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t>Constraints</a:t>
            </a:r>
            <a:endParaRPr b="1"/>
          </a:p>
          <a:p>
            <a:pPr indent="0" lvl="0" marL="0" rtl="0" algn="just">
              <a:spcBef>
                <a:spcPts val="1600"/>
              </a:spcBef>
              <a:spcAft>
                <a:spcPts val="0"/>
              </a:spcAft>
              <a:buNone/>
            </a:pPr>
            <a:r>
              <a:rPr lang="en"/>
              <a:t>Large objects cannot be sucked by the cleaner.</a:t>
            </a:r>
            <a:endParaRPr/>
          </a:p>
          <a:p>
            <a:pPr indent="0" lvl="0" marL="0" rtl="0" algn="just">
              <a:spcBef>
                <a:spcPts val="1600"/>
              </a:spcBef>
              <a:spcAft>
                <a:spcPts val="0"/>
              </a:spcAft>
              <a:buNone/>
            </a:pPr>
            <a:r>
              <a:rPr lang="en"/>
              <a:t>The garbage bucket will be cleaned manually.</a:t>
            </a:r>
            <a:endParaRPr/>
          </a:p>
          <a:p>
            <a:pPr indent="0" lvl="0" marL="0" rtl="0" algn="just">
              <a:lnSpc>
                <a:spcPct val="200000"/>
              </a:lnSpc>
              <a:spcBef>
                <a:spcPts val="1600"/>
              </a:spcBef>
              <a:spcAft>
                <a:spcPts val="0"/>
              </a:spcAft>
              <a:buNone/>
            </a:pPr>
            <a:r>
              <a:rPr lang="en"/>
              <a:t>Cannot dock itself to charging </a:t>
            </a:r>
            <a:r>
              <a:rPr lang="en"/>
              <a:t>point</a:t>
            </a:r>
            <a:r>
              <a:rPr lang="en"/>
              <a:t> due to cost </a:t>
            </a:r>
            <a:r>
              <a:rPr lang="en"/>
              <a:t>constraints</a:t>
            </a:r>
            <a:endParaRPr/>
          </a:p>
          <a:p>
            <a:pPr indent="0" lvl="0" marL="0" rtl="0" algn="just">
              <a:spcBef>
                <a:spcPts val="1600"/>
              </a:spcBef>
              <a:spcAft>
                <a:spcPts val="0"/>
              </a:spcAft>
              <a:buNone/>
            </a:pPr>
            <a:r>
              <a:rPr b="1" lang="en"/>
              <a:t>Assumptions *</a:t>
            </a:r>
            <a:endParaRPr/>
          </a:p>
          <a:p>
            <a:pPr indent="0" lvl="0" marL="0" rtl="0" algn="just">
              <a:spcBef>
                <a:spcPts val="1600"/>
              </a:spcBef>
              <a:spcAft>
                <a:spcPts val="0"/>
              </a:spcAft>
              <a:buNone/>
            </a:pPr>
            <a:r>
              <a:rPr lang="en"/>
              <a:t>The surface should be is plane and not slippery</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Standard to be used*</a:t>
            </a:r>
            <a:endParaRPr/>
          </a:p>
        </p:txBody>
      </p:sp>
      <p:sp>
        <p:nvSpPr>
          <p:cNvPr id="310" name="Google Shape;310;p1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IEEE Std 1621 : </a:t>
            </a:r>
            <a:r>
              <a:rPr lang="en"/>
              <a:t>Standard for User Interface Elements in Power Control of Electronic Devices Employed in Office/Consumer Environments</a:t>
            </a:r>
            <a:endParaRPr/>
          </a:p>
          <a:p>
            <a:pPr indent="0" lvl="0" marL="0" rtl="0" algn="l">
              <a:spcBef>
                <a:spcPts val="1600"/>
              </a:spcBef>
              <a:spcAft>
                <a:spcPts val="0"/>
              </a:spcAft>
              <a:buNone/>
            </a:pPr>
            <a:r>
              <a:rPr b="1" lang="en"/>
              <a:t>IEEE 801.11 :</a:t>
            </a:r>
            <a:r>
              <a:rPr lang="en"/>
              <a:t> for Wireless connection</a:t>
            </a:r>
            <a:endParaRPr/>
          </a:p>
          <a:p>
            <a:pPr indent="0" lvl="0" marL="0" rtl="0" algn="l">
              <a:spcBef>
                <a:spcPts val="1600"/>
              </a:spcBef>
              <a:spcAft>
                <a:spcPts val="1600"/>
              </a:spcAft>
              <a:buNone/>
            </a:pPr>
            <a:r>
              <a:rPr b="1" lang="en"/>
              <a:t>IEC 62061 : </a:t>
            </a:r>
            <a:r>
              <a:rPr lang="en"/>
              <a:t>Functional safety of electrical, electronic and programmable electronic control systems</a:t>
            </a:r>
            <a:br>
              <a:rPr lang="en"/>
            </a:b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of the Project</a:t>
            </a:r>
            <a:endParaRPr/>
          </a:p>
        </p:txBody>
      </p:sp>
      <p:pic>
        <p:nvPicPr>
          <p:cNvPr id="316" name="Google Shape;316;p19"/>
          <p:cNvPicPr preferRelativeResize="0"/>
          <p:nvPr/>
        </p:nvPicPr>
        <p:blipFill>
          <a:blip r:embed="rId3">
            <a:alphaModFix/>
          </a:blip>
          <a:stretch>
            <a:fillRect/>
          </a:stretch>
        </p:blipFill>
        <p:spPr>
          <a:xfrm>
            <a:off x="1948200" y="1273625"/>
            <a:ext cx="4891400" cy="36703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Technique and Tools used</a:t>
            </a:r>
            <a:endParaRPr/>
          </a:p>
        </p:txBody>
      </p:sp>
      <p:sp>
        <p:nvSpPr>
          <p:cNvPr id="322" name="Google Shape;322;p20"/>
          <p:cNvSpPr txBox="1"/>
          <p:nvPr>
            <p:ph idx="1" type="body"/>
          </p:nvPr>
        </p:nvSpPr>
        <p:spPr>
          <a:xfrm>
            <a:off x="1303800" y="1277900"/>
            <a:ext cx="7030500" cy="3579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Techniques</a:t>
            </a:r>
            <a:endParaRPr b="1"/>
          </a:p>
          <a:p>
            <a:pPr indent="0" lvl="0" marL="0" rtl="0" algn="l">
              <a:lnSpc>
                <a:spcPct val="100000"/>
              </a:lnSpc>
              <a:spcBef>
                <a:spcPts val="1600"/>
              </a:spcBef>
              <a:spcAft>
                <a:spcPts val="0"/>
              </a:spcAft>
              <a:buNone/>
            </a:pPr>
            <a:r>
              <a:rPr lang="en"/>
              <a:t>Iterative Technique</a:t>
            </a:r>
            <a:endParaRPr/>
          </a:p>
          <a:p>
            <a:pPr indent="0" lvl="0" marL="0" rtl="0" algn="l">
              <a:spcBef>
                <a:spcPts val="1600"/>
              </a:spcBef>
              <a:spcAft>
                <a:spcPts val="0"/>
              </a:spcAft>
              <a:buNone/>
            </a:pPr>
            <a:r>
              <a:t/>
            </a:r>
            <a:endParaRPr/>
          </a:p>
          <a:p>
            <a:pPr indent="0" lvl="0" marL="0" rtl="0" algn="l">
              <a:lnSpc>
                <a:spcPct val="100000"/>
              </a:lnSpc>
              <a:spcBef>
                <a:spcPts val="1600"/>
              </a:spcBef>
              <a:spcAft>
                <a:spcPts val="0"/>
              </a:spcAft>
              <a:buNone/>
            </a:pPr>
            <a:r>
              <a:rPr b="1" lang="en"/>
              <a:t>Tools</a:t>
            </a:r>
            <a:endParaRPr b="1"/>
          </a:p>
          <a:p>
            <a:pPr indent="0" lvl="0" marL="0" rtl="0" algn="l">
              <a:lnSpc>
                <a:spcPct val="100000"/>
              </a:lnSpc>
              <a:spcBef>
                <a:spcPts val="1600"/>
              </a:spcBef>
              <a:spcAft>
                <a:spcPts val="0"/>
              </a:spcAft>
              <a:buNone/>
            </a:pPr>
            <a:r>
              <a:rPr lang="en"/>
              <a:t>Slack - for group discussion</a:t>
            </a:r>
            <a:endParaRPr/>
          </a:p>
          <a:p>
            <a:pPr indent="0" lvl="0" marL="0" rtl="0" algn="l">
              <a:lnSpc>
                <a:spcPct val="100000"/>
              </a:lnSpc>
              <a:spcBef>
                <a:spcPts val="1600"/>
              </a:spcBef>
              <a:spcAft>
                <a:spcPts val="0"/>
              </a:spcAft>
              <a:buNone/>
            </a:pPr>
            <a:r>
              <a:rPr lang="en"/>
              <a:t>Arduino Board - to control everything</a:t>
            </a:r>
            <a:endParaRPr/>
          </a:p>
          <a:p>
            <a:pPr indent="0" lvl="0" marL="0" rtl="0" algn="l">
              <a:lnSpc>
                <a:spcPct val="100000"/>
              </a:lnSpc>
              <a:spcBef>
                <a:spcPts val="1600"/>
              </a:spcBef>
              <a:spcAft>
                <a:spcPts val="0"/>
              </a:spcAft>
              <a:buNone/>
            </a:pPr>
            <a:r>
              <a:rPr lang="en"/>
              <a:t>Motor Driver - to control motors</a:t>
            </a:r>
            <a:endParaRPr/>
          </a:p>
          <a:p>
            <a:pPr indent="0" lvl="0" marL="0" rtl="0" algn="l">
              <a:lnSpc>
                <a:spcPct val="100000"/>
              </a:lnSpc>
              <a:spcBef>
                <a:spcPts val="1600"/>
              </a:spcBef>
              <a:spcAft>
                <a:spcPts val="0"/>
              </a:spcAft>
              <a:buNone/>
            </a:pPr>
            <a:r>
              <a:rPr lang="en"/>
              <a:t>Android Studio - For </a:t>
            </a:r>
            <a:r>
              <a:rPr lang="en"/>
              <a:t>Android</a:t>
            </a:r>
            <a:r>
              <a:rPr lang="en"/>
              <a:t> app programming</a:t>
            </a:r>
            <a:endParaRPr/>
          </a:p>
          <a:p>
            <a:pPr indent="0" lvl="0" marL="0" rtl="0" algn="l">
              <a:lnSpc>
                <a:spcPct val="100000"/>
              </a:lnSpc>
              <a:spcBef>
                <a:spcPts val="1600"/>
              </a:spcBef>
              <a:spcAft>
                <a:spcPts val="1600"/>
              </a:spcAft>
              <a:buNone/>
            </a:pPr>
            <a:r>
              <a:rPr lang="en"/>
              <a:t>Arduino IDE - For Arduino UNO programming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relevant snapshot of the project</a:t>
            </a:r>
            <a:endParaRPr/>
          </a:p>
        </p:txBody>
      </p:sp>
      <p:pic>
        <p:nvPicPr>
          <p:cNvPr id="328" name="Google Shape;328;p21"/>
          <p:cNvPicPr preferRelativeResize="0"/>
          <p:nvPr/>
        </p:nvPicPr>
        <p:blipFill>
          <a:blip r:embed="rId3">
            <a:alphaModFix/>
          </a:blip>
          <a:stretch>
            <a:fillRect/>
          </a:stretch>
        </p:blipFill>
        <p:spPr>
          <a:xfrm>
            <a:off x="1826100" y="1305975"/>
            <a:ext cx="5116704" cy="383752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