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Kamal Kant Chaudhar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8238C1-0ADD-4ABE-9535-08CA5549C3E6}">
  <a:tblStyle styleId="{9A8238C1-0ADD-4ABE-9535-08CA5549C3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2-06T05:07:11.828">
    <p:pos x="6000" y="0"/>
    <p:text>provide your suggestion in brief on  relevant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f4a1859f0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f4a1859f0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f4a1859f0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f4a1859f0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712a6484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712a6484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712a6484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712a6484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f4a1859f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f4a1859f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712a648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712a648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712a648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712a648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f4a1859f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f4a1859f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4a1859f0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f4a1859f0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2"/>
                </a:solidFill>
                <a:latin typeface="Nunito"/>
                <a:ea typeface="Nunito"/>
                <a:cs typeface="Nunito"/>
                <a:sym typeface="Nunito"/>
              </a:rPr>
              <a:t>In recent  years,  robotic  cleaners have  taken  major  attention in robotics  research  due  to  their  effectiveness  in  assisting  humans  in floor  cleaning  applications at  homes,  hotels,  restaurants,  offices, hospitals,  workshops,  warehouses  and  universities  etc.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f4a1859f0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f4a1859f0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include the tasks we have to perform and their boundries or </a:t>
            </a:r>
            <a:r>
              <a:rPr lang="en" sz="1150">
                <a:solidFill>
                  <a:srgbClr val="383838"/>
                </a:solidFill>
                <a:highlight>
                  <a:srgbClr val="FFFFFF"/>
                </a:highlight>
              </a:rPr>
              <a:t>goals that need to be met to achieve a satisfactory result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12a64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12a64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712a648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712a648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f4a1859f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f4a1859f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Georgia"/>
                <a:ea typeface="Georgia"/>
                <a:cs typeface="Georgia"/>
                <a:sym typeface="Georgia"/>
              </a:rPr>
              <a:t>A tool is a device or computer app that enables you do do something. For example, a microscope or a modeling program. A technique is a process or procedure that you follow. For example there are guidelines for how to construct an effective scientific experiment such as you make sure the participants are unbiased.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f4a1859f0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f4a1859f0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712a6484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712a6484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48200"/>
            <a:ext cx="6004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Smart </a:t>
            </a:r>
            <a:r>
              <a:rPr lang="en"/>
              <a:t>Vacuum</a:t>
            </a:r>
            <a:r>
              <a:rPr lang="en"/>
              <a:t> Robot</a:t>
            </a:r>
            <a:endParaRPr/>
          </a:p>
        </p:txBody>
      </p:sp>
      <p:graphicFrame>
        <p:nvGraphicFramePr>
          <p:cNvPr id="278" name="Google Shape;278;p13"/>
          <p:cNvGraphicFramePr/>
          <p:nvPr/>
        </p:nvGraphicFramePr>
        <p:xfrm>
          <a:off x="952500" y="3005325"/>
          <a:ext cx="3000000" cy="3000000"/>
        </p:xfrm>
        <a:graphic>
          <a:graphicData uri="http://schemas.openxmlformats.org/drawingml/2006/table">
            <a:tbl>
              <a:tblPr>
                <a:noFill/>
                <a:tableStyleId>{9A8238C1-0ADD-4ABE-9535-08CA5549C3E6}</a:tableStyleId>
              </a:tblPr>
              <a:tblGrid>
                <a:gridCol w="3981850"/>
                <a:gridCol w="3257150"/>
              </a:tblGrid>
              <a:tr h="381000">
                <a:tc>
                  <a:txBody>
                    <a:bodyPr>
                      <a:noAutofit/>
                    </a:bodyPr>
                    <a:lstStyle/>
                    <a:p>
                      <a:pPr indent="0" lvl="0" marL="0" rtl="0" algn="l">
                        <a:lnSpc>
                          <a:spcPct val="115000"/>
                        </a:lnSpc>
                        <a:spcBef>
                          <a:spcPts val="0"/>
                        </a:spcBef>
                        <a:spcAft>
                          <a:spcPts val="0"/>
                        </a:spcAft>
                        <a:buNone/>
                      </a:pPr>
                      <a:r>
                        <a:rPr b="1" lang="en">
                          <a:solidFill>
                            <a:srgbClr val="FFFFFF"/>
                          </a:solidFill>
                        </a:rPr>
                        <a:t>Submitted To : </a:t>
                      </a:r>
                      <a:endParaRPr b="1">
                        <a:solidFill>
                          <a:srgbClr val="FFFFFF"/>
                        </a:solidFill>
                      </a:endParaRPr>
                    </a:p>
                    <a:p>
                      <a:pPr indent="0" lvl="0" marL="0" rtl="0" algn="l">
                        <a:spcBef>
                          <a:spcPts val="0"/>
                        </a:spcBef>
                        <a:spcAft>
                          <a:spcPts val="0"/>
                        </a:spcAft>
                        <a:buNone/>
                      </a:pPr>
                      <a:r>
                        <a:rPr lang="en">
                          <a:solidFill>
                            <a:srgbClr val="FFFFFF"/>
                          </a:solidFill>
                        </a:rPr>
                        <a:t>Dr. Ashima Singh</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en" sz="1600">
                          <a:solidFill>
                            <a:schemeClr val="lt1"/>
                          </a:solidFill>
                          <a:latin typeface="Nunito"/>
                          <a:ea typeface="Nunito"/>
                          <a:cs typeface="Nunito"/>
                          <a:sym typeface="Nunito"/>
                        </a:rPr>
                        <a:t>Submitted By:</a:t>
                      </a:r>
                      <a:endParaRPr b="1"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Jhonsy Bansal (801732025)</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Gurkirat Singh (801832016)</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Harmandeep Singh (801832018)</a:t>
                      </a:r>
                      <a:endParaRPr sz="16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600">
                          <a:solidFill>
                            <a:schemeClr val="lt1"/>
                          </a:solidFill>
                          <a:latin typeface="Nunito"/>
                          <a:ea typeface="Nunito"/>
                          <a:cs typeface="Nunito"/>
                          <a:sym typeface="Nunito"/>
                        </a:rPr>
                        <a:t>Kamal Kant (801832023)</a:t>
                      </a:r>
                      <a:endParaRPr sz="1600">
                        <a:solidFill>
                          <a:schemeClr val="lt1"/>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 and technical learning</a:t>
            </a:r>
            <a:endParaRPr/>
          </a:p>
        </p:txBody>
      </p:sp>
      <p:sp>
        <p:nvSpPr>
          <p:cNvPr id="339" name="Google Shape;339;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Professional</a:t>
            </a:r>
            <a:r>
              <a:rPr b="1" lang="en"/>
              <a:t> Learning</a:t>
            </a:r>
            <a:endParaRPr b="1"/>
          </a:p>
          <a:p>
            <a:pPr indent="0" lvl="0" marL="0" rtl="0" algn="l">
              <a:lnSpc>
                <a:spcPct val="150000"/>
              </a:lnSpc>
              <a:spcBef>
                <a:spcPts val="0"/>
              </a:spcBef>
              <a:spcAft>
                <a:spcPts val="0"/>
              </a:spcAft>
              <a:buNone/>
            </a:pPr>
            <a:r>
              <a:rPr lang="en"/>
              <a:t>Team work</a:t>
            </a:r>
            <a:endParaRPr/>
          </a:p>
          <a:p>
            <a:pPr indent="0" lvl="0" marL="0" rtl="0" algn="l">
              <a:lnSpc>
                <a:spcPct val="150000"/>
              </a:lnSpc>
              <a:spcBef>
                <a:spcPts val="0"/>
              </a:spcBef>
              <a:spcAft>
                <a:spcPts val="0"/>
              </a:spcAft>
              <a:buNone/>
            </a:pPr>
            <a:r>
              <a:rPr lang="en"/>
              <a:t>Leadership </a:t>
            </a:r>
            <a:endParaRPr/>
          </a:p>
          <a:p>
            <a:pPr indent="0" lvl="0" marL="0" rtl="0" algn="l">
              <a:spcBef>
                <a:spcPts val="0"/>
              </a:spcBef>
              <a:spcAft>
                <a:spcPts val="0"/>
              </a:spcAft>
              <a:buNone/>
            </a:pPr>
            <a:r>
              <a:rPr lang="en"/>
              <a:t>Communication </a:t>
            </a:r>
            <a:endParaRPr/>
          </a:p>
          <a:p>
            <a:pPr indent="0" lvl="0" marL="0" rtl="0" algn="l">
              <a:lnSpc>
                <a:spcPct val="150000"/>
              </a:lnSpc>
              <a:spcBef>
                <a:spcPts val="1600"/>
              </a:spcBef>
              <a:spcAft>
                <a:spcPts val="0"/>
              </a:spcAft>
              <a:buNone/>
            </a:pPr>
            <a:r>
              <a:rPr b="1" lang="en"/>
              <a:t>Technical Learning</a:t>
            </a:r>
            <a:endParaRPr b="1"/>
          </a:p>
          <a:p>
            <a:pPr indent="0" lvl="0" marL="0" rtl="0" algn="l">
              <a:lnSpc>
                <a:spcPct val="150000"/>
              </a:lnSpc>
              <a:spcBef>
                <a:spcPts val="0"/>
              </a:spcBef>
              <a:spcAft>
                <a:spcPts val="0"/>
              </a:spcAft>
              <a:buNone/>
            </a:pPr>
            <a:r>
              <a:rPr lang="en"/>
              <a:t>Circuit</a:t>
            </a:r>
            <a:r>
              <a:rPr lang="en"/>
              <a:t> Implementation</a:t>
            </a:r>
            <a:endParaRPr/>
          </a:p>
          <a:p>
            <a:pPr indent="0" lvl="0" marL="0" rtl="0" algn="l">
              <a:lnSpc>
                <a:spcPct val="150000"/>
              </a:lnSpc>
              <a:spcBef>
                <a:spcPts val="0"/>
              </a:spcBef>
              <a:spcAft>
                <a:spcPts val="0"/>
              </a:spcAft>
              <a:buNone/>
            </a:pPr>
            <a:r>
              <a:rPr lang="en"/>
              <a:t>Arduino Programming</a:t>
            </a:r>
            <a:endParaRPr/>
          </a:p>
          <a:p>
            <a:pPr indent="0" lvl="0" marL="0" rtl="0" algn="l">
              <a:lnSpc>
                <a:spcPct val="150000"/>
              </a:lnSpc>
              <a:spcBef>
                <a:spcPts val="0"/>
              </a:spcBef>
              <a:spcAft>
                <a:spcPts val="0"/>
              </a:spcAft>
              <a:buNone/>
            </a:pPr>
            <a:r>
              <a:rPr lang="en"/>
              <a:t>Internet of things</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25975" y="775925"/>
            <a:ext cx="70305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Internal Structure</a:t>
            </a:r>
            <a:endParaRPr sz="1800"/>
          </a:p>
        </p:txBody>
      </p:sp>
      <p:pic>
        <p:nvPicPr>
          <p:cNvPr id="345" name="Google Shape;345;p23"/>
          <p:cNvPicPr preferRelativeResize="0"/>
          <p:nvPr/>
        </p:nvPicPr>
        <p:blipFill>
          <a:blip r:embed="rId3">
            <a:alphaModFix/>
          </a:blip>
          <a:stretch>
            <a:fillRect/>
          </a:stretch>
        </p:blipFill>
        <p:spPr>
          <a:xfrm>
            <a:off x="2268575" y="1115800"/>
            <a:ext cx="4606852" cy="356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64075" y="3474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a:t>
            </a:r>
            <a:endParaRPr/>
          </a:p>
        </p:txBody>
      </p:sp>
      <p:pic>
        <p:nvPicPr>
          <p:cNvPr id="351" name="Google Shape;351;p24"/>
          <p:cNvPicPr preferRelativeResize="0"/>
          <p:nvPr/>
        </p:nvPicPr>
        <p:blipFill>
          <a:blip r:embed="rId3">
            <a:alphaModFix/>
          </a:blip>
          <a:stretch>
            <a:fillRect/>
          </a:stretch>
        </p:blipFill>
        <p:spPr>
          <a:xfrm>
            <a:off x="2265900" y="944325"/>
            <a:ext cx="6604625" cy="410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213375" y="407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pic>
        <p:nvPicPr>
          <p:cNvPr id="357" name="Google Shape;357;p25"/>
          <p:cNvPicPr preferRelativeResize="0"/>
          <p:nvPr/>
        </p:nvPicPr>
        <p:blipFill>
          <a:blip r:embed="rId3">
            <a:alphaModFix/>
          </a:blip>
          <a:stretch>
            <a:fillRect/>
          </a:stretch>
        </p:blipFill>
        <p:spPr>
          <a:xfrm>
            <a:off x="3572075" y="184200"/>
            <a:ext cx="5208050" cy="4838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Highlights of the Project</a:t>
            </a:r>
            <a:endParaRPr/>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Autonomous with collision detection</a:t>
            </a:r>
            <a:r>
              <a:rPr lang="en"/>
              <a:t> </a:t>
            </a:r>
            <a:endParaRPr/>
          </a:p>
          <a:p>
            <a:pPr indent="0" lvl="0" marL="457200" rtl="0" algn="l">
              <a:spcBef>
                <a:spcPts val="1600"/>
              </a:spcBef>
              <a:spcAft>
                <a:spcPts val="0"/>
              </a:spcAft>
              <a:buNone/>
            </a:pPr>
            <a:r>
              <a:rPr lang="en"/>
              <a:t>Robotic Cleaning solution at cheaper cost</a:t>
            </a:r>
            <a:endParaRPr/>
          </a:p>
          <a:p>
            <a:pPr indent="0" lvl="0" marL="457200" rtl="0" algn="l">
              <a:spcBef>
                <a:spcPts val="1600"/>
              </a:spcBef>
              <a:spcAft>
                <a:spcPts val="0"/>
              </a:spcAft>
              <a:buNone/>
            </a:pPr>
            <a:r>
              <a:rPr lang="en"/>
              <a:t>Small and intelligent</a:t>
            </a:r>
            <a:endParaRPr/>
          </a:p>
          <a:p>
            <a:pPr indent="0" lvl="0" marL="457200" rtl="0" algn="l">
              <a:spcBef>
                <a:spcPts val="1600"/>
              </a:spcBef>
              <a:spcAft>
                <a:spcPts val="0"/>
              </a:spcAft>
              <a:buClr>
                <a:srgbClr val="000000"/>
              </a:buClr>
              <a:buSzPts val="1100"/>
              <a:buFont typeface="Arial"/>
              <a:buNone/>
            </a:pPr>
            <a:r>
              <a:rPr lang="en"/>
              <a:t>Controlled through Mobile App through internet</a:t>
            </a:r>
            <a:endParaRPr/>
          </a:p>
          <a:p>
            <a:pPr indent="0" lvl="0" marL="457200" rtl="0" algn="l">
              <a:spcBef>
                <a:spcPts val="1600"/>
              </a:spcBef>
              <a:spcAft>
                <a:spcPts val="0"/>
              </a:spcAft>
              <a:buNone/>
            </a:pPr>
            <a:r>
              <a:rPr lang="en"/>
              <a:t>IOT enabled</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a:t>
            </a:r>
            <a:r>
              <a:rPr lang="en"/>
              <a:t>Roles</a:t>
            </a:r>
            <a:r>
              <a:rPr lang="en"/>
              <a:t> and learning Outcomes</a:t>
            </a:r>
            <a:endParaRPr/>
          </a:p>
        </p:txBody>
      </p:sp>
      <p:sp>
        <p:nvSpPr>
          <p:cNvPr id="375" name="Google Shape;375;p28"/>
          <p:cNvSpPr txBox="1"/>
          <p:nvPr>
            <p:ph idx="1" type="body"/>
          </p:nvPr>
        </p:nvSpPr>
        <p:spPr>
          <a:xfrm>
            <a:off x="1303800" y="1486800"/>
            <a:ext cx="7030500" cy="346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Individual</a:t>
            </a:r>
            <a:r>
              <a:rPr b="1" lang="en"/>
              <a:t> Roles</a:t>
            </a:r>
            <a:endParaRPr b="1"/>
          </a:p>
          <a:p>
            <a:pPr indent="0" lvl="0" marL="0" rtl="0" algn="l">
              <a:lnSpc>
                <a:spcPct val="150000"/>
              </a:lnSpc>
              <a:spcBef>
                <a:spcPts val="0"/>
              </a:spcBef>
              <a:spcAft>
                <a:spcPts val="0"/>
              </a:spcAft>
              <a:buNone/>
            </a:pPr>
            <a:r>
              <a:rPr lang="en"/>
              <a:t>Modules </a:t>
            </a:r>
            <a:r>
              <a:rPr lang="en"/>
              <a:t>listing and Collection - Harmandeep</a:t>
            </a:r>
            <a:endParaRPr/>
          </a:p>
          <a:p>
            <a:pPr indent="0" lvl="0" marL="0" rtl="0" algn="l">
              <a:lnSpc>
                <a:spcPct val="150000"/>
              </a:lnSpc>
              <a:spcBef>
                <a:spcPts val="0"/>
              </a:spcBef>
              <a:spcAft>
                <a:spcPts val="0"/>
              </a:spcAft>
              <a:buNone/>
            </a:pPr>
            <a:r>
              <a:rPr lang="en"/>
              <a:t>Modules integration and assembling - Gurkirat</a:t>
            </a:r>
            <a:endParaRPr/>
          </a:p>
          <a:p>
            <a:pPr indent="0" lvl="0" marL="0" rtl="0" algn="l">
              <a:lnSpc>
                <a:spcPct val="150000"/>
              </a:lnSpc>
              <a:spcBef>
                <a:spcPts val="0"/>
              </a:spcBef>
              <a:spcAft>
                <a:spcPts val="0"/>
              </a:spcAft>
              <a:buNone/>
            </a:pPr>
            <a:r>
              <a:rPr lang="en"/>
              <a:t>Coding and </a:t>
            </a:r>
            <a:r>
              <a:rPr lang="en"/>
              <a:t>calibration</a:t>
            </a:r>
            <a:r>
              <a:rPr lang="en"/>
              <a:t> - Kamal Kant</a:t>
            </a:r>
            <a:endParaRPr/>
          </a:p>
          <a:p>
            <a:pPr indent="0" lvl="0" marL="0" rtl="0" algn="l">
              <a:lnSpc>
                <a:spcPct val="150000"/>
              </a:lnSpc>
              <a:spcBef>
                <a:spcPts val="0"/>
              </a:spcBef>
              <a:spcAft>
                <a:spcPts val="0"/>
              </a:spcAft>
              <a:buNone/>
            </a:pPr>
            <a:r>
              <a:rPr lang="en"/>
              <a:t>Reporting and testing - Jhonsy Bansal</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Learning Outcomes</a:t>
            </a:r>
            <a:endParaRPr b="1"/>
          </a:p>
          <a:p>
            <a:pPr indent="0" lvl="0" marL="0" rtl="0" algn="l">
              <a:lnSpc>
                <a:spcPct val="150000"/>
              </a:lnSpc>
              <a:spcBef>
                <a:spcPts val="0"/>
              </a:spcBef>
              <a:spcAft>
                <a:spcPts val="0"/>
              </a:spcAft>
              <a:buNone/>
            </a:pPr>
            <a:r>
              <a:rPr lang="en"/>
              <a:t>Controlling hardware by programming </a:t>
            </a:r>
            <a:endParaRPr/>
          </a:p>
          <a:p>
            <a:pPr indent="0" lvl="0" marL="0" rtl="0" algn="l">
              <a:lnSpc>
                <a:spcPct val="150000"/>
              </a:lnSpc>
              <a:spcBef>
                <a:spcPts val="0"/>
              </a:spcBef>
              <a:spcAft>
                <a:spcPts val="0"/>
              </a:spcAft>
              <a:buNone/>
            </a:pPr>
            <a:r>
              <a:rPr lang="en"/>
              <a:t>Evaluation of the parameters</a:t>
            </a:r>
            <a:endParaRPr/>
          </a:p>
          <a:p>
            <a:pPr indent="0" lvl="0" marL="0" rtl="0" algn="l">
              <a:lnSpc>
                <a:spcPct val="150000"/>
              </a:lnSpc>
              <a:spcBef>
                <a:spcPts val="0"/>
              </a:spcBef>
              <a:spcAft>
                <a:spcPts val="0"/>
              </a:spcAft>
              <a:buNone/>
            </a:pPr>
            <a:r>
              <a:rPr lang="en"/>
              <a:t>Use of various activities (UML) while developing project</a:t>
            </a:r>
            <a:endParaRPr/>
          </a:p>
          <a:p>
            <a:pPr indent="0" lvl="0" marL="0" rtl="0" algn="l">
              <a:lnSpc>
                <a:spcPct val="150000"/>
              </a:lnSpc>
              <a:spcBef>
                <a:spcPts val="0"/>
              </a:spcBef>
              <a:spcAft>
                <a:spcPts val="0"/>
              </a:spcAft>
              <a:buNone/>
            </a:pPr>
            <a:r>
              <a:rPr lang="en"/>
              <a:t>Understanding the factor affecting the project and how to develop successful project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284" name="Google Shape;284;p14"/>
          <p:cNvSpPr txBox="1"/>
          <p:nvPr>
            <p:ph idx="1" type="body"/>
          </p:nvPr>
        </p:nvSpPr>
        <p:spPr>
          <a:xfrm>
            <a:off x="1303800" y="1154550"/>
            <a:ext cx="7030500" cy="3687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Background of project and existing work</a:t>
            </a:r>
            <a:endParaRPr/>
          </a:p>
          <a:p>
            <a:pPr indent="-311150" lvl="0" marL="457200" rtl="0" algn="l">
              <a:lnSpc>
                <a:spcPct val="150000"/>
              </a:lnSpc>
              <a:spcBef>
                <a:spcPts val="0"/>
              </a:spcBef>
              <a:spcAft>
                <a:spcPts val="0"/>
              </a:spcAft>
              <a:buSzPts val="1300"/>
              <a:buChar char="●"/>
            </a:pPr>
            <a:r>
              <a:rPr lang="en"/>
              <a:t>Scope and Utility of the project</a:t>
            </a:r>
            <a:endParaRPr/>
          </a:p>
          <a:p>
            <a:pPr indent="-311150" lvl="0" marL="457200" rtl="0" algn="l">
              <a:lnSpc>
                <a:spcPct val="150000"/>
              </a:lnSpc>
              <a:spcBef>
                <a:spcPts val="0"/>
              </a:spcBef>
              <a:spcAft>
                <a:spcPts val="0"/>
              </a:spcAft>
              <a:buSzPts val="1300"/>
              <a:buChar char="●"/>
            </a:pPr>
            <a:r>
              <a:rPr lang="en"/>
              <a:t>Objectives</a:t>
            </a:r>
            <a:endParaRPr/>
          </a:p>
          <a:p>
            <a:pPr indent="-311150" lvl="0" marL="457200" rtl="0" algn="l">
              <a:lnSpc>
                <a:spcPct val="150000"/>
              </a:lnSpc>
              <a:spcBef>
                <a:spcPts val="0"/>
              </a:spcBef>
              <a:spcAft>
                <a:spcPts val="0"/>
              </a:spcAft>
              <a:buSzPts val="1300"/>
              <a:buChar char="●"/>
            </a:pPr>
            <a:r>
              <a:rPr lang="en"/>
              <a:t>Architecture of the project</a:t>
            </a:r>
            <a:endParaRPr/>
          </a:p>
          <a:p>
            <a:pPr indent="-311150" lvl="0" marL="457200" rtl="0" algn="l">
              <a:lnSpc>
                <a:spcPct val="150000"/>
              </a:lnSpc>
              <a:spcBef>
                <a:spcPts val="0"/>
              </a:spcBef>
              <a:spcAft>
                <a:spcPts val="0"/>
              </a:spcAft>
              <a:buSzPts val="1300"/>
              <a:buChar char="●"/>
            </a:pPr>
            <a:r>
              <a:rPr lang="en"/>
              <a:t>Techniques and tools used</a:t>
            </a:r>
            <a:endParaRPr/>
          </a:p>
          <a:p>
            <a:pPr indent="-311150" lvl="0" marL="457200" rtl="0" algn="l">
              <a:lnSpc>
                <a:spcPct val="150000"/>
              </a:lnSpc>
              <a:spcBef>
                <a:spcPts val="0"/>
              </a:spcBef>
              <a:spcAft>
                <a:spcPts val="0"/>
              </a:spcAft>
              <a:buSzPts val="1300"/>
              <a:buChar char="●"/>
            </a:pPr>
            <a:r>
              <a:rPr lang="en"/>
              <a:t>Most relevant snapshot of the project</a:t>
            </a:r>
            <a:endParaRPr/>
          </a:p>
          <a:p>
            <a:pPr indent="-311150" lvl="0" marL="457200" rtl="0" algn="l">
              <a:lnSpc>
                <a:spcPct val="150000"/>
              </a:lnSpc>
              <a:spcBef>
                <a:spcPts val="0"/>
              </a:spcBef>
              <a:spcAft>
                <a:spcPts val="0"/>
              </a:spcAft>
              <a:buSzPts val="1300"/>
              <a:buChar char="●"/>
            </a:pPr>
            <a:r>
              <a:rPr lang="en"/>
              <a:t>Professional and technical learning</a:t>
            </a:r>
            <a:endParaRPr/>
          </a:p>
          <a:p>
            <a:pPr indent="-311150" lvl="0" marL="457200" rtl="0" algn="l">
              <a:lnSpc>
                <a:spcPct val="150000"/>
              </a:lnSpc>
              <a:spcBef>
                <a:spcPts val="0"/>
              </a:spcBef>
              <a:spcAft>
                <a:spcPts val="0"/>
              </a:spcAft>
              <a:buSzPts val="1300"/>
              <a:buChar char="●"/>
            </a:pPr>
            <a:r>
              <a:rPr lang="en"/>
              <a:t>Internal View </a:t>
            </a:r>
            <a:endParaRPr/>
          </a:p>
          <a:p>
            <a:pPr indent="-311150" lvl="0" marL="457200" rtl="0" algn="l">
              <a:lnSpc>
                <a:spcPct val="150000"/>
              </a:lnSpc>
              <a:spcBef>
                <a:spcPts val="0"/>
              </a:spcBef>
              <a:spcAft>
                <a:spcPts val="0"/>
              </a:spcAft>
              <a:buSzPts val="1300"/>
              <a:buChar char="●"/>
            </a:pPr>
            <a:r>
              <a:rPr lang="en"/>
              <a:t>Circuitry</a:t>
            </a:r>
            <a:endParaRPr/>
          </a:p>
          <a:p>
            <a:pPr indent="-311150" lvl="0" marL="457200" rtl="0" algn="l">
              <a:lnSpc>
                <a:spcPct val="150000"/>
              </a:lnSpc>
              <a:spcBef>
                <a:spcPts val="0"/>
              </a:spcBef>
              <a:spcAft>
                <a:spcPts val="0"/>
              </a:spcAft>
              <a:buSzPts val="1300"/>
              <a:buChar char="●"/>
            </a:pPr>
            <a:r>
              <a:rPr lang="en"/>
              <a:t>Flow chart</a:t>
            </a:r>
            <a:endParaRPr/>
          </a:p>
          <a:p>
            <a:pPr indent="-311150" lvl="0" marL="457200" rtl="0" algn="l">
              <a:lnSpc>
                <a:spcPct val="150000"/>
              </a:lnSpc>
              <a:spcBef>
                <a:spcPts val="0"/>
              </a:spcBef>
              <a:spcAft>
                <a:spcPts val="0"/>
              </a:spcAft>
              <a:buSzPts val="1300"/>
              <a:buChar char="●"/>
            </a:pPr>
            <a:r>
              <a:rPr lang="en"/>
              <a:t>Key </a:t>
            </a:r>
            <a:r>
              <a:rPr lang="en"/>
              <a:t>highlights</a:t>
            </a:r>
            <a:r>
              <a:rPr lang="en"/>
              <a:t> of project/outcomes</a:t>
            </a:r>
            <a:endParaRPr/>
          </a:p>
          <a:p>
            <a:pPr indent="-311150" lvl="0" marL="457200" rtl="0" algn="l">
              <a:lnSpc>
                <a:spcPct val="150000"/>
              </a:lnSpc>
              <a:spcBef>
                <a:spcPts val="0"/>
              </a:spcBef>
              <a:spcAft>
                <a:spcPts val="0"/>
              </a:spcAft>
              <a:buSzPts val="1300"/>
              <a:buChar char="●"/>
            </a:pPr>
            <a:r>
              <a:rPr lang="en"/>
              <a:t>Video</a:t>
            </a:r>
            <a:endParaRPr/>
          </a:p>
          <a:p>
            <a:pPr indent="-311150" lvl="0" marL="457200" rtl="0" algn="l">
              <a:lnSpc>
                <a:spcPct val="150000"/>
              </a:lnSpc>
              <a:spcBef>
                <a:spcPts val="0"/>
              </a:spcBef>
              <a:spcAft>
                <a:spcPts val="0"/>
              </a:spcAft>
              <a:buSzPts val="1300"/>
              <a:buChar char="●"/>
            </a:pPr>
            <a:r>
              <a:rPr lang="en"/>
              <a:t>Individual roles and learning outcomes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Background of project and existing work</a:t>
            </a:r>
            <a:endParaRPr sz="2400"/>
          </a:p>
        </p:txBody>
      </p:sp>
      <p:sp>
        <p:nvSpPr>
          <p:cNvPr id="290" name="Google Shape;290;p15"/>
          <p:cNvSpPr txBox="1"/>
          <p:nvPr>
            <p:ph idx="1" type="body"/>
          </p:nvPr>
        </p:nvSpPr>
        <p:spPr>
          <a:xfrm>
            <a:off x="1303800" y="1365975"/>
            <a:ext cx="7030500" cy="32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Major attention in robotics </a:t>
            </a:r>
            <a:r>
              <a:rPr lang="en"/>
              <a:t>research </a:t>
            </a:r>
            <a:r>
              <a:rPr lang="en"/>
              <a:t>with IOT due to its </a:t>
            </a:r>
            <a:r>
              <a:rPr lang="en"/>
              <a:t>effectiveness in assisting humans.</a:t>
            </a:r>
            <a:endParaRPr/>
          </a:p>
          <a:p>
            <a:pPr indent="0" lvl="0" marL="0" rtl="0" algn="just">
              <a:spcBef>
                <a:spcPts val="1600"/>
              </a:spcBef>
              <a:spcAft>
                <a:spcPts val="0"/>
              </a:spcAft>
              <a:buNone/>
            </a:pPr>
            <a:r>
              <a:rPr lang="en"/>
              <a:t>Existing robots are either too expensive or </a:t>
            </a:r>
            <a:r>
              <a:rPr lang="en"/>
              <a:t>sophisticated</a:t>
            </a:r>
            <a:r>
              <a:rPr lang="en"/>
              <a:t> that cannot be used in general.</a:t>
            </a:r>
            <a:endParaRPr/>
          </a:p>
          <a:p>
            <a:pPr indent="0" lvl="0" marL="0" rtl="0" algn="just">
              <a:spcBef>
                <a:spcPts val="1600"/>
              </a:spcBef>
              <a:spcAft>
                <a:spcPts val="0"/>
              </a:spcAft>
              <a:buNone/>
            </a:pPr>
            <a:r>
              <a:rPr lang="en"/>
              <a:t>Our</a:t>
            </a:r>
            <a:r>
              <a:rPr lang="en"/>
              <a:t> robot will be fully autonomous and making  decisions  on  the  basis  of  the  outputs  of various sensors after being processed by Arduino controller and control the actuators by the H-bridge driving circuitry and it can even </a:t>
            </a:r>
            <a:r>
              <a:rPr lang="en"/>
              <a:t>operated</a:t>
            </a:r>
            <a:r>
              <a:rPr lang="en"/>
              <a:t> by the the app over the internet.</a:t>
            </a:r>
            <a:endParaRPr/>
          </a:p>
          <a:p>
            <a:pPr indent="0" lvl="0" marL="0" rtl="0" algn="just">
              <a:lnSpc>
                <a:spcPct val="150000"/>
              </a:lnSpc>
              <a:spcBef>
                <a:spcPts val="1600"/>
              </a:spcBef>
              <a:spcAft>
                <a:spcPts val="0"/>
              </a:spcAft>
              <a:buNone/>
            </a:pPr>
            <a:r>
              <a:rPr lang="en"/>
              <a:t>Some of the </a:t>
            </a:r>
            <a:r>
              <a:rPr lang="en"/>
              <a:t>existing</a:t>
            </a:r>
            <a:r>
              <a:rPr lang="en"/>
              <a:t> work </a:t>
            </a:r>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Roomba -  2002, iRobot (American)</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Scooba - 2005, iRobot (American)</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Braava - 2006, Neato-Robots XV series (California)/China</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Neato XV-11 - 2010, Neato-Robots XV series (California)/China</a:t>
            </a:r>
            <a:endParaRPr sz="950">
              <a:solidFill>
                <a:srgbClr val="000000"/>
              </a:solidFill>
              <a:latin typeface="Arial"/>
              <a:ea typeface="Arial"/>
              <a:cs typeface="Arial"/>
              <a:sym typeface="Arial"/>
            </a:endParaRPr>
          </a:p>
          <a:p>
            <a:pPr indent="-288925" lvl="0" marL="457200" rtl="0" algn="just">
              <a:lnSpc>
                <a:spcPct val="150000"/>
              </a:lnSpc>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EYE-360 - 2016, Dyson (UK)</a:t>
            </a:r>
            <a:endParaRPr sz="9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and Utility of the project</a:t>
            </a:r>
            <a:endParaRPr/>
          </a:p>
        </p:txBody>
      </p:sp>
      <p:sp>
        <p:nvSpPr>
          <p:cNvPr id="296" name="Google Shape;296;p16"/>
          <p:cNvSpPr txBox="1"/>
          <p:nvPr>
            <p:ph idx="1" type="body"/>
          </p:nvPr>
        </p:nvSpPr>
        <p:spPr>
          <a:xfrm>
            <a:off x="1303800" y="1431125"/>
            <a:ext cx="7030500" cy="300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222222"/>
                </a:solidFill>
                <a:highlight>
                  <a:srgbClr val="FFFFFF"/>
                </a:highlight>
              </a:rPr>
              <a:t>Scope</a:t>
            </a:r>
            <a:endParaRPr b="1">
              <a:solidFill>
                <a:srgbClr val="222222"/>
              </a:solidFill>
              <a:highlight>
                <a:srgbClr val="FFFFFF"/>
              </a:highlight>
            </a:endParaRPr>
          </a:p>
          <a:p>
            <a:pPr indent="0" lvl="0" marL="0" rtl="0" algn="just">
              <a:lnSpc>
                <a:spcPct val="100000"/>
              </a:lnSpc>
              <a:spcBef>
                <a:spcPts val="1000"/>
              </a:spcBef>
              <a:spcAft>
                <a:spcPts val="0"/>
              </a:spcAft>
              <a:buNone/>
            </a:pPr>
            <a:r>
              <a:rPr lang="en">
                <a:solidFill>
                  <a:srgbClr val="222222"/>
                </a:solidFill>
                <a:highlight>
                  <a:srgbClr val="FFFFFF"/>
                </a:highlight>
              </a:rPr>
              <a:t>Assemble &amp; </a:t>
            </a:r>
            <a:r>
              <a:rPr lang="en">
                <a:solidFill>
                  <a:srgbClr val="222222"/>
                </a:solidFill>
                <a:highlight>
                  <a:schemeClr val="lt1"/>
                </a:highlight>
              </a:rPr>
              <a:t>Integrate </a:t>
            </a:r>
            <a:r>
              <a:rPr lang="en">
                <a:solidFill>
                  <a:srgbClr val="222222"/>
                </a:solidFill>
                <a:highlight>
                  <a:srgbClr val="FFFFFF"/>
                </a:highlight>
              </a:rPr>
              <a:t>the different parts </a:t>
            </a:r>
            <a:r>
              <a:rPr lang="en">
                <a:solidFill>
                  <a:srgbClr val="222222"/>
                </a:solidFill>
                <a:highlight>
                  <a:srgbClr val="FFFFFF"/>
                </a:highlight>
              </a:rPr>
              <a:t>together.</a:t>
            </a:r>
            <a:endParaRPr>
              <a:solidFill>
                <a:srgbClr val="222222"/>
              </a:solidFill>
              <a:highlight>
                <a:srgbClr val="FFFFFF"/>
              </a:highlight>
            </a:endParaRPr>
          </a:p>
          <a:p>
            <a:pPr indent="0" lvl="0" marL="0" rtl="0" algn="just">
              <a:lnSpc>
                <a:spcPct val="100000"/>
              </a:lnSpc>
              <a:spcBef>
                <a:spcPts val="1600"/>
              </a:spcBef>
              <a:spcAft>
                <a:spcPts val="0"/>
              </a:spcAft>
              <a:buNone/>
            </a:pPr>
            <a:r>
              <a:rPr lang="en">
                <a:solidFill>
                  <a:srgbClr val="222222"/>
                </a:solidFill>
                <a:highlight>
                  <a:srgbClr val="FFFFFF"/>
                </a:highlight>
              </a:rPr>
              <a:t>Calibration of </a:t>
            </a:r>
            <a:r>
              <a:rPr lang="en">
                <a:solidFill>
                  <a:srgbClr val="222222"/>
                </a:solidFill>
                <a:highlight>
                  <a:srgbClr val="FFFFFF"/>
                </a:highlight>
              </a:rPr>
              <a:t>hardware with coding.</a:t>
            </a:r>
            <a:endParaRPr>
              <a:solidFill>
                <a:srgbClr val="222222"/>
              </a:solidFill>
              <a:highlight>
                <a:srgbClr val="FFFFFF"/>
              </a:highlight>
            </a:endParaRPr>
          </a:p>
          <a:p>
            <a:pPr indent="0" lvl="0" marL="0" rtl="0" algn="just">
              <a:lnSpc>
                <a:spcPct val="200000"/>
              </a:lnSpc>
              <a:spcBef>
                <a:spcPts val="1600"/>
              </a:spcBef>
              <a:spcAft>
                <a:spcPts val="0"/>
              </a:spcAft>
              <a:buNone/>
            </a:pPr>
            <a:r>
              <a:rPr lang="en">
                <a:solidFill>
                  <a:srgbClr val="222222"/>
                </a:solidFill>
                <a:highlight>
                  <a:srgbClr val="FFFFFF"/>
                </a:highlight>
              </a:rPr>
              <a:t>Connect the device with Internet and operate it through app.</a:t>
            </a:r>
            <a:endParaRPr>
              <a:solidFill>
                <a:srgbClr val="222222"/>
              </a:solidFill>
              <a:highlight>
                <a:srgbClr val="FFFFFF"/>
              </a:highlight>
            </a:endParaRPr>
          </a:p>
          <a:p>
            <a:pPr indent="0" lvl="0" marL="0" rtl="0" algn="just">
              <a:lnSpc>
                <a:spcPct val="100000"/>
              </a:lnSpc>
              <a:spcBef>
                <a:spcPts val="1600"/>
              </a:spcBef>
              <a:spcAft>
                <a:spcPts val="0"/>
              </a:spcAft>
              <a:buNone/>
            </a:pPr>
            <a:r>
              <a:rPr b="1" lang="en">
                <a:solidFill>
                  <a:srgbClr val="222222"/>
                </a:solidFill>
                <a:highlight>
                  <a:srgbClr val="FFFFFF"/>
                </a:highlight>
              </a:rPr>
              <a:t>Utility</a:t>
            </a:r>
            <a:endParaRPr b="1">
              <a:solidFill>
                <a:srgbClr val="222222"/>
              </a:solidFill>
              <a:highlight>
                <a:srgbClr val="FFFFFF"/>
              </a:highlight>
            </a:endParaRPr>
          </a:p>
          <a:p>
            <a:pPr indent="0" lvl="0" marL="0" rtl="0" algn="just">
              <a:lnSpc>
                <a:spcPct val="100000"/>
              </a:lnSpc>
              <a:spcBef>
                <a:spcPts val="1600"/>
              </a:spcBef>
              <a:spcAft>
                <a:spcPts val="0"/>
              </a:spcAft>
              <a:buNone/>
            </a:pPr>
            <a:r>
              <a:rPr lang="en"/>
              <a:t>Fully Autonomous</a:t>
            </a:r>
            <a:endParaRPr/>
          </a:p>
          <a:p>
            <a:pPr indent="0" lvl="0" marL="0" rtl="0" algn="just">
              <a:lnSpc>
                <a:spcPct val="100000"/>
              </a:lnSpc>
              <a:spcBef>
                <a:spcPts val="1600"/>
              </a:spcBef>
              <a:spcAft>
                <a:spcPts val="0"/>
              </a:spcAft>
              <a:buNone/>
            </a:pPr>
            <a:r>
              <a:rPr lang="en"/>
              <a:t>IOT Enabled</a:t>
            </a:r>
            <a:endParaRPr/>
          </a:p>
          <a:p>
            <a:pPr indent="0" lvl="0" marL="0" rtl="0" algn="l">
              <a:spcBef>
                <a:spcPts val="1600"/>
              </a:spcBef>
              <a:spcAft>
                <a:spcPts val="1600"/>
              </a:spcAft>
              <a:buNone/>
            </a:pPr>
            <a:r>
              <a:t/>
            </a:r>
            <a:endParaRPr sz="1200">
              <a:solidFill>
                <a:srgbClr val="000000"/>
              </a:solidFill>
            </a:endParaRPr>
          </a:p>
        </p:txBody>
      </p:sp>
      <p:sp>
        <p:nvSpPr>
          <p:cNvPr id="297" name="Google Shape;297;p16"/>
          <p:cNvSpPr txBox="1"/>
          <p:nvPr/>
        </p:nvSpPr>
        <p:spPr>
          <a:xfrm>
            <a:off x="10911775" y="643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t/>
            </a:r>
            <a:endParaRPr sz="1050">
              <a:solidFill>
                <a:srgbClr val="3C40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303" name="Google Shape;303;p17"/>
          <p:cNvSpPr txBox="1"/>
          <p:nvPr>
            <p:ph idx="1" type="body"/>
          </p:nvPr>
        </p:nvSpPr>
        <p:spPr>
          <a:xfrm>
            <a:off x="1303800" y="1300950"/>
            <a:ext cx="7030500" cy="33045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SzPts val="1300"/>
              <a:buChar char="●"/>
            </a:pPr>
            <a:r>
              <a:rPr b="1" lang="en"/>
              <a:t>Connecting  and Assembling hardware.</a:t>
            </a:r>
            <a:endParaRPr b="1"/>
          </a:p>
          <a:p>
            <a:pPr indent="0" lvl="0" marL="457200" rtl="0" algn="just">
              <a:lnSpc>
                <a:spcPct val="100000"/>
              </a:lnSpc>
              <a:spcBef>
                <a:spcPts val="1600"/>
              </a:spcBef>
              <a:spcAft>
                <a:spcPts val="0"/>
              </a:spcAft>
              <a:buNone/>
            </a:pPr>
            <a:r>
              <a:rPr lang="en"/>
              <a:t>Circuit and pin configuration </a:t>
            </a:r>
            <a:endParaRPr/>
          </a:p>
          <a:p>
            <a:pPr indent="0" lvl="0" marL="457200" rtl="0" algn="just">
              <a:lnSpc>
                <a:spcPct val="100000"/>
              </a:lnSpc>
              <a:spcBef>
                <a:spcPts val="1600"/>
              </a:spcBef>
              <a:spcAft>
                <a:spcPts val="0"/>
              </a:spcAft>
              <a:buNone/>
            </a:pPr>
            <a:r>
              <a:rPr lang="en"/>
              <a:t>Assemble component into the model</a:t>
            </a:r>
            <a:endParaRPr/>
          </a:p>
          <a:p>
            <a:pPr indent="-311150" lvl="0" marL="457200" rtl="0" algn="just">
              <a:lnSpc>
                <a:spcPct val="100000"/>
              </a:lnSpc>
              <a:spcBef>
                <a:spcPts val="1600"/>
              </a:spcBef>
              <a:spcAft>
                <a:spcPts val="0"/>
              </a:spcAft>
              <a:buSzPts val="1300"/>
              <a:buChar char="●"/>
            </a:pPr>
            <a:r>
              <a:rPr b="1" lang="en"/>
              <a:t>Calibrating Hardware.</a:t>
            </a:r>
            <a:endParaRPr b="1"/>
          </a:p>
          <a:p>
            <a:pPr indent="0" lvl="0" marL="457200" rtl="0" algn="just">
              <a:lnSpc>
                <a:spcPct val="100000"/>
              </a:lnSpc>
              <a:spcBef>
                <a:spcPts val="1600"/>
              </a:spcBef>
              <a:spcAft>
                <a:spcPts val="0"/>
              </a:spcAft>
              <a:buNone/>
            </a:pPr>
            <a:r>
              <a:rPr lang="en"/>
              <a:t>Arduino Uno Configuration and Coding </a:t>
            </a:r>
            <a:endParaRPr/>
          </a:p>
          <a:p>
            <a:pPr indent="-311150" lvl="0" marL="457200" rtl="0" algn="just">
              <a:lnSpc>
                <a:spcPct val="100000"/>
              </a:lnSpc>
              <a:spcBef>
                <a:spcPts val="1600"/>
              </a:spcBef>
              <a:spcAft>
                <a:spcPts val="0"/>
              </a:spcAft>
              <a:buSzPts val="1300"/>
              <a:buChar char="●"/>
            </a:pPr>
            <a:r>
              <a:rPr b="1" lang="en"/>
              <a:t>Enable IoT (working).</a:t>
            </a:r>
            <a:endParaRPr b="1"/>
          </a:p>
          <a:p>
            <a:pPr indent="0" lvl="0" marL="457200" rtl="0" algn="just">
              <a:lnSpc>
                <a:spcPct val="100000"/>
              </a:lnSpc>
              <a:spcBef>
                <a:spcPts val="1600"/>
              </a:spcBef>
              <a:spcAft>
                <a:spcPts val="0"/>
              </a:spcAft>
              <a:buNone/>
            </a:pPr>
            <a:r>
              <a:rPr lang="en"/>
              <a:t>Flashing ESP8266 wifi module.</a:t>
            </a:r>
            <a:endParaRPr/>
          </a:p>
          <a:p>
            <a:pPr indent="0" lvl="0" marL="457200" rtl="0" algn="just">
              <a:lnSpc>
                <a:spcPct val="100000"/>
              </a:lnSpc>
              <a:spcBef>
                <a:spcPts val="1600"/>
              </a:spcBef>
              <a:spcAft>
                <a:spcPts val="1600"/>
              </a:spcAft>
              <a:buNone/>
            </a:pPr>
            <a:r>
              <a:rPr lang="en"/>
              <a:t>Configure Blink 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15125" y="2134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the project (Block diagram)</a:t>
            </a:r>
            <a:endParaRPr/>
          </a:p>
        </p:txBody>
      </p:sp>
      <p:pic>
        <p:nvPicPr>
          <p:cNvPr id="309" name="Google Shape;309;p18"/>
          <p:cNvPicPr preferRelativeResize="0"/>
          <p:nvPr/>
        </p:nvPicPr>
        <p:blipFill>
          <a:blip r:embed="rId3">
            <a:alphaModFix/>
          </a:blip>
          <a:stretch>
            <a:fillRect/>
          </a:stretch>
        </p:blipFill>
        <p:spPr>
          <a:xfrm>
            <a:off x="1506850" y="1159073"/>
            <a:ext cx="6827450" cy="406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 and Tools used</a:t>
            </a:r>
            <a:endParaRPr/>
          </a:p>
        </p:txBody>
      </p:sp>
      <p:sp>
        <p:nvSpPr>
          <p:cNvPr id="315" name="Google Shape;315;p19"/>
          <p:cNvSpPr txBox="1"/>
          <p:nvPr>
            <p:ph idx="1" type="body"/>
          </p:nvPr>
        </p:nvSpPr>
        <p:spPr>
          <a:xfrm>
            <a:off x="1303800" y="1277900"/>
            <a:ext cx="7030500" cy="39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Techniques</a:t>
            </a:r>
            <a:endParaRPr b="1"/>
          </a:p>
          <a:p>
            <a:pPr indent="0" lvl="0" marL="0" rtl="0" algn="l">
              <a:lnSpc>
                <a:spcPct val="100000"/>
              </a:lnSpc>
              <a:spcBef>
                <a:spcPts val="1600"/>
              </a:spcBef>
              <a:spcAft>
                <a:spcPts val="0"/>
              </a:spcAft>
              <a:buNone/>
            </a:pPr>
            <a:r>
              <a:rPr lang="en"/>
              <a:t>Iterative Technique</a:t>
            </a:r>
            <a:endParaRPr/>
          </a:p>
          <a:p>
            <a:pPr indent="0" lvl="0" marL="0" rtl="0" algn="l">
              <a:lnSpc>
                <a:spcPct val="100000"/>
              </a:lnSpc>
              <a:spcBef>
                <a:spcPts val="1600"/>
              </a:spcBef>
              <a:spcAft>
                <a:spcPts val="0"/>
              </a:spcAft>
              <a:buNone/>
            </a:pPr>
            <a:r>
              <a:rPr b="1" lang="en"/>
              <a:t>Tools</a:t>
            </a:r>
            <a:endParaRPr b="1"/>
          </a:p>
          <a:p>
            <a:pPr indent="0" lvl="0" marL="0" rtl="0" algn="l">
              <a:lnSpc>
                <a:spcPct val="100000"/>
              </a:lnSpc>
              <a:spcBef>
                <a:spcPts val="1600"/>
              </a:spcBef>
              <a:spcAft>
                <a:spcPts val="0"/>
              </a:spcAft>
              <a:buNone/>
            </a:pPr>
            <a:r>
              <a:rPr lang="en"/>
              <a:t>Slack - for group discussion</a:t>
            </a:r>
            <a:endParaRPr/>
          </a:p>
          <a:p>
            <a:pPr indent="0" lvl="0" marL="0" rtl="0" algn="l">
              <a:lnSpc>
                <a:spcPct val="100000"/>
              </a:lnSpc>
              <a:spcBef>
                <a:spcPts val="1600"/>
              </a:spcBef>
              <a:spcAft>
                <a:spcPts val="0"/>
              </a:spcAft>
              <a:buNone/>
            </a:pPr>
            <a:r>
              <a:rPr lang="en"/>
              <a:t>Arduino Board - to control everything</a:t>
            </a:r>
            <a:endParaRPr/>
          </a:p>
          <a:p>
            <a:pPr indent="0" lvl="0" marL="0" rtl="0" algn="l">
              <a:lnSpc>
                <a:spcPct val="100000"/>
              </a:lnSpc>
              <a:spcBef>
                <a:spcPts val="1600"/>
              </a:spcBef>
              <a:spcAft>
                <a:spcPts val="0"/>
              </a:spcAft>
              <a:buNone/>
            </a:pPr>
            <a:r>
              <a:rPr lang="en"/>
              <a:t>Motor Driver - to control motors</a:t>
            </a:r>
            <a:endParaRPr/>
          </a:p>
          <a:p>
            <a:pPr indent="0" lvl="0" marL="0" rtl="0" algn="l">
              <a:lnSpc>
                <a:spcPct val="100000"/>
              </a:lnSpc>
              <a:spcBef>
                <a:spcPts val="1600"/>
              </a:spcBef>
              <a:spcAft>
                <a:spcPts val="0"/>
              </a:spcAft>
              <a:buNone/>
            </a:pPr>
            <a:r>
              <a:rPr lang="en"/>
              <a:t>Arduino IDE - For Arduino UNO programming</a:t>
            </a:r>
            <a:endParaRPr/>
          </a:p>
          <a:p>
            <a:pPr indent="0" lvl="0" marL="0" rtl="0" algn="l">
              <a:lnSpc>
                <a:spcPct val="100000"/>
              </a:lnSpc>
              <a:spcBef>
                <a:spcPts val="1600"/>
              </a:spcBef>
              <a:spcAft>
                <a:spcPts val="0"/>
              </a:spcAft>
              <a:buNone/>
            </a:pPr>
            <a:r>
              <a:rPr lang="en"/>
              <a:t>GItHub - Version control system</a:t>
            </a:r>
            <a:endParaRPr/>
          </a:p>
          <a:p>
            <a:pPr indent="0" lvl="0" marL="0" rtl="0" algn="l">
              <a:lnSpc>
                <a:spcPct val="100000"/>
              </a:lnSpc>
              <a:spcBef>
                <a:spcPts val="1600"/>
              </a:spcBef>
              <a:spcAft>
                <a:spcPts val="1600"/>
              </a:spcAft>
              <a:buNone/>
            </a:pPr>
            <a:r>
              <a:rPr lang="en"/>
              <a:t>ESP8266 - wifi module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relevant snapshot of the project</a:t>
            </a:r>
            <a:endParaRPr/>
          </a:p>
        </p:txBody>
      </p:sp>
      <p:pic>
        <p:nvPicPr>
          <p:cNvPr id="321" name="Google Shape;321;p20"/>
          <p:cNvPicPr preferRelativeResize="0"/>
          <p:nvPr/>
        </p:nvPicPr>
        <p:blipFill rotWithShape="1">
          <a:blip r:embed="rId3">
            <a:alphaModFix/>
          </a:blip>
          <a:srcRect b="0" l="12770" r="0" t="0"/>
          <a:stretch/>
        </p:blipFill>
        <p:spPr>
          <a:xfrm>
            <a:off x="0" y="1464325"/>
            <a:ext cx="4293699" cy="3637726"/>
          </a:xfrm>
          <a:prstGeom prst="rect">
            <a:avLst/>
          </a:prstGeom>
          <a:noFill/>
          <a:ln>
            <a:noFill/>
          </a:ln>
        </p:spPr>
      </p:pic>
      <p:pic>
        <p:nvPicPr>
          <p:cNvPr id="322" name="Google Shape;322;p20"/>
          <p:cNvPicPr preferRelativeResize="0"/>
          <p:nvPr/>
        </p:nvPicPr>
        <p:blipFill>
          <a:blip r:embed="rId4">
            <a:alphaModFix/>
          </a:blip>
          <a:stretch>
            <a:fillRect/>
          </a:stretch>
        </p:blipFill>
        <p:spPr>
          <a:xfrm>
            <a:off x="4293701" y="1464327"/>
            <a:ext cx="4850300" cy="363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a:t>
            </a:r>
            <a:endParaRPr/>
          </a:p>
        </p:txBody>
      </p:sp>
      <p:pic>
        <p:nvPicPr>
          <p:cNvPr id="328" name="Google Shape;328;p21"/>
          <p:cNvPicPr preferRelativeResize="0"/>
          <p:nvPr/>
        </p:nvPicPr>
        <p:blipFill>
          <a:blip r:embed="rId3">
            <a:alphaModFix/>
          </a:blip>
          <a:stretch>
            <a:fillRect/>
          </a:stretch>
        </p:blipFill>
        <p:spPr>
          <a:xfrm>
            <a:off x="6726550" y="470838"/>
            <a:ext cx="1939275" cy="4201824"/>
          </a:xfrm>
          <a:prstGeom prst="rect">
            <a:avLst/>
          </a:prstGeom>
          <a:noFill/>
          <a:ln cap="flat" cmpd="sng" w="19050">
            <a:solidFill>
              <a:srgbClr val="666666"/>
            </a:solidFill>
            <a:prstDash val="solid"/>
            <a:round/>
            <a:headEnd len="sm" w="sm" type="none"/>
            <a:tailEnd len="sm" w="sm" type="none"/>
          </a:ln>
        </p:spPr>
      </p:pic>
      <p:pic>
        <p:nvPicPr>
          <p:cNvPr id="329" name="Google Shape;329;p21"/>
          <p:cNvPicPr preferRelativeResize="0"/>
          <p:nvPr/>
        </p:nvPicPr>
        <p:blipFill rotWithShape="1">
          <a:blip r:embed="rId4">
            <a:alphaModFix/>
          </a:blip>
          <a:srcRect b="19280" l="2868" r="10212" t="3007"/>
          <a:stretch/>
        </p:blipFill>
        <p:spPr>
          <a:xfrm>
            <a:off x="1895550" y="1374550"/>
            <a:ext cx="4057174" cy="1529750"/>
          </a:xfrm>
          <a:prstGeom prst="rect">
            <a:avLst/>
          </a:prstGeom>
          <a:noFill/>
          <a:ln>
            <a:noFill/>
          </a:ln>
        </p:spPr>
      </p:pic>
      <p:pic>
        <p:nvPicPr>
          <p:cNvPr id="330" name="Google Shape;330;p21"/>
          <p:cNvPicPr preferRelativeResize="0"/>
          <p:nvPr/>
        </p:nvPicPr>
        <p:blipFill rotWithShape="1">
          <a:blip r:embed="rId5">
            <a:alphaModFix/>
          </a:blip>
          <a:srcRect b="23940" l="0" r="7441" t="16042"/>
          <a:stretch/>
        </p:blipFill>
        <p:spPr>
          <a:xfrm>
            <a:off x="1971900" y="3458550"/>
            <a:ext cx="3980826" cy="1254269"/>
          </a:xfrm>
          <a:prstGeom prst="rect">
            <a:avLst/>
          </a:prstGeom>
          <a:noFill/>
          <a:ln cap="flat" cmpd="sng" w="19050">
            <a:solidFill>
              <a:srgbClr val="666666"/>
            </a:solidFill>
            <a:prstDash val="solid"/>
            <a:round/>
            <a:headEnd len="sm" w="sm" type="none"/>
            <a:tailEnd len="sm" w="sm" type="none"/>
          </a:ln>
        </p:spPr>
      </p:pic>
      <p:sp>
        <p:nvSpPr>
          <p:cNvPr id="331" name="Google Shape;331;p21"/>
          <p:cNvSpPr txBox="1"/>
          <p:nvPr/>
        </p:nvSpPr>
        <p:spPr>
          <a:xfrm>
            <a:off x="798125" y="1895525"/>
            <a:ext cx="886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BEFORE</a:t>
            </a:r>
            <a:endParaRPr b="1">
              <a:latin typeface="Nunito"/>
              <a:ea typeface="Nunito"/>
              <a:cs typeface="Nunito"/>
              <a:sym typeface="Nunito"/>
            </a:endParaRPr>
          </a:p>
        </p:txBody>
      </p:sp>
      <p:sp>
        <p:nvSpPr>
          <p:cNvPr id="332" name="Google Shape;332;p21"/>
          <p:cNvSpPr txBox="1"/>
          <p:nvPr/>
        </p:nvSpPr>
        <p:spPr>
          <a:xfrm>
            <a:off x="919925" y="3691375"/>
            <a:ext cx="7650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AFTER</a:t>
            </a:r>
            <a:endParaRPr b="1">
              <a:latin typeface="Nunito"/>
              <a:ea typeface="Nunito"/>
              <a:cs typeface="Nunito"/>
              <a:sym typeface="Nunito"/>
            </a:endParaRPr>
          </a:p>
        </p:txBody>
      </p:sp>
      <p:sp>
        <p:nvSpPr>
          <p:cNvPr id="333" name="Google Shape;333;p21"/>
          <p:cNvSpPr txBox="1"/>
          <p:nvPr/>
        </p:nvSpPr>
        <p:spPr>
          <a:xfrm>
            <a:off x="7072300" y="4722300"/>
            <a:ext cx="14547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Android App</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