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3"/>
  </p:notesMasterIdLst>
  <p:sldIdLst>
    <p:sldId id="256" r:id="rId3"/>
    <p:sldId id="259" r:id="rId4"/>
    <p:sldId id="291" r:id="rId5"/>
    <p:sldId id="283" r:id="rId6"/>
    <p:sldId id="282" r:id="rId7"/>
    <p:sldId id="286" r:id="rId8"/>
    <p:sldId id="287" r:id="rId9"/>
    <p:sldId id="288" r:id="rId10"/>
    <p:sldId id="289" r:id="rId11"/>
    <p:sldId id="290" r:id="rId12"/>
    <p:sldId id="284" r:id="rId13"/>
    <p:sldId id="293" r:id="rId14"/>
    <p:sldId id="294" r:id="rId15"/>
    <p:sldId id="292" r:id="rId16"/>
    <p:sldId id="295" r:id="rId17"/>
    <p:sldId id="300" r:id="rId18"/>
    <p:sldId id="296" r:id="rId19"/>
    <p:sldId id="297" r:id="rId20"/>
    <p:sldId id="298" r:id="rId21"/>
    <p:sldId id="299" r:id="rId22"/>
    <p:sldId id="301" r:id="rId23"/>
    <p:sldId id="302" r:id="rId24"/>
    <p:sldId id="304" r:id="rId25"/>
    <p:sldId id="303" r:id="rId26"/>
    <p:sldId id="305" r:id="rId27"/>
    <p:sldId id="306" r:id="rId28"/>
    <p:sldId id="307" r:id="rId29"/>
    <p:sldId id="281" r:id="rId30"/>
    <p:sldId id="308" r:id="rId31"/>
    <p:sldId id="309" r:id="rId3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4791D0"/>
    <a:srgbClr val="999999"/>
    <a:srgbClr val="646464"/>
    <a:srgbClr val="397BD0"/>
    <a:srgbClr val="AD65D0"/>
    <a:srgbClr val="D0767F"/>
    <a:srgbClr val="404040"/>
    <a:srgbClr val="5E60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78308" autoAdjust="0"/>
  </p:normalViewPr>
  <p:slideViewPr>
    <p:cSldViewPr snapToObjects="1">
      <p:cViewPr varScale="1">
        <p:scale>
          <a:sx n="120" d="100"/>
          <a:sy n="120" d="100"/>
        </p:scale>
        <p:origin x="1206"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E0343C-B5E2-4BAE-9137-B1AA4D4A8499}" type="datetimeFigureOut">
              <a:rPr lang="fr-FR" smtClean="0"/>
              <a:t>19/09/2014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444D8-16CE-4EDB-A926-7C8B671F2468}" type="slidenum">
              <a:rPr lang="fr-FR" smtClean="0"/>
              <a:t>‹#›</a:t>
            </a:fld>
            <a:endParaRPr lang="fr-FR"/>
          </a:p>
        </p:txBody>
      </p:sp>
    </p:spTree>
    <p:extLst>
      <p:ext uri="{BB962C8B-B14F-4D97-AF65-F5344CB8AC3E}">
        <p14:creationId xmlns:p14="http://schemas.microsoft.com/office/powerpoint/2010/main" val="3945251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Assassins </a:t>
            </a:r>
            <a:r>
              <a:rPr lang="fr-FR" dirty="0" err="1" smtClean="0"/>
              <a:t>Creed</a:t>
            </a:r>
            <a:r>
              <a:rPr lang="fr-FR" dirty="0" smtClean="0"/>
              <a:t> Pirates</a:t>
            </a:r>
          </a:p>
          <a:p>
            <a:r>
              <a:rPr lang="fr-FR" dirty="0" smtClean="0"/>
              <a:t>Hill </a:t>
            </a:r>
            <a:r>
              <a:rPr lang="fr-FR" dirty="0" err="1" smtClean="0"/>
              <a:t>Valley</a:t>
            </a:r>
            <a:r>
              <a:rPr lang="fr-FR" dirty="0" smtClean="0"/>
              <a:t> double</a:t>
            </a:r>
            <a:r>
              <a:rPr lang="fr-FR" baseline="0" dirty="0" smtClean="0"/>
              <a:t> </a:t>
            </a:r>
            <a:r>
              <a:rPr lang="fr-FR" baseline="0" dirty="0" err="1" smtClean="0"/>
              <a:t>virtual</a:t>
            </a:r>
            <a:r>
              <a:rPr lang="fr-FR" baseline="0" dirty="0" smtClean="0"/>
              <a:t> joystick on Windows Phone</a:t>
            </a:r>
          </a:p>
          <a:p>
            <a:r>
              <a:rPr lang="fr-FR" baseline="0" dirty="0" err="1" smtClean="0"/>
              <a:t>Physics</a:t>
            </a:r>
            <a:r>
              <a:rPr lang="fr-FR" baseline="0" dirty="0" smtClean="0"/>
              <a:t> </a:t>
            </a:r>
            <a:r>
              <a:rPr lang="fr-FR" baseline="0" dirty="0" err="1" smtClean="0"/>
              <a:t>Espilit</a:t>
            </a:r>
            <a:endParaRPr lang="fr-FR" dirty="0"/>
          </a:p>
        </p:txBody>
      </p:sp>
      <p:sp>
        <p:nvSpPr>
          <p:cNvPr id="4" name="Slide Number Placeholder 3"/>
          <p:cNvSpPr>
            <a:spLocks noGrp="1"/>
          </p:cNvSpPr>
          <p:nvPr>
            <p:ph type="sldNum" sz="quarter" idx="10"/>
          </p:nvPr>
        </p:nvSpPr>
        <p:spPr/>
        <p:txBody>
          <a:bodyPr/>
          <a:lstStyle/>
          <a:p>
            <a:fld id="{C55444D8-16CE-4EDB-A926-7C8B671F2468}" type="slidenum">
              <a:rPr lang="fr-FR" smtClean="0"/>
              <a:t>3</a:t>
            </a:fld>
            <a:endParaRPr lang="fr-FR"/>
          </a:p>
        </p:txBody>
      </p:sp>
    </p:spTree>
    <p:extLst>
      <p:ext uri="{BB962C8B-B14F-4D97-AF65-F5344CB8AC3E}">
        <p14:creationId xmlns:p14="http://schemas.microsoft.com/office/powerpoint/2010/main" val="419085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55444D8-16CE-4EDB-A926-7C8B671F2468}" type="slidenum">
              <a:rPr lang="fr-FR" smtClean="0">
                <a:solidFill>
                  <a:prstClr val="black"/>
                </a:solidFill>
              </a:rPr>
              <a:pPr/>
              <a:t>22</a:t>
            </a:fld>
            <a:endParaRPr lang="fr-FR">
              <a:solidFill>
                <a:prstClr val="black"/>
              </a:solidFill>
            </a:endParaRPr>
          </a:p>
        </p:txBody>
      </p:sp>
    </p:spTree>
    <p:extLst>
      <p:ext uri="{BB962C8B-B14F-4D97-AF65-F5344CB8AC3E}">
        <p14:creationId xmlns:p14="http://schemas.microsoft.com/office/powerpoint/2010/main" val="2546622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55444D8-16CE-4EDB-A926-7C8B671F2468}" type="slidenum">
              <a:rPr lang="fr-FR" smtClean="0">
                <a:solidFill>
                  <a:prstClr val="black"/>
                </a:solidFill>
              </a:rPr>
              <a:pPr/>
              <a:t>23</a:t>
            </a:fld>
            <a:endParaRPr lang="fr-FR">
              <a:solidFill>
                <a:prstClr val="black"/>
              </a:solidFill>
            </a:endParaRPr>
          </a:p>
        </p:txBody>
      </p:sp>
    </p:spTree>
    <p:extLst>
      <p:ext uri="{BB962C8B-B14F-4D97-AF65-F5344CB8AC3E}">
        <p14:creationId xmlns:p14="http://schemas.microsoft.com/office/powerpoint/2010/main" val="4127968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err="1" smtClean="0"/>
              <a:t>Demo</a:t>
            </a:r>
            <a:r>
              <a:rPr lang="fr-FR" dirty="0" smtClean="0"/>
              <a:t> </a:t>
            </a:r>
            <a:r>
              <a:rPr lang="fr-FR" dirty="0" err="1" smtClean="0"/>
              <a:t>rasterization</a:t>
            </a:r>
            <a:r>
              <a:rPr lang="fr-FR" baseline="0" dirty="0" smtClean="0"/>
              <a:t> </a:t>
            </a:r>
            <a:r>
              <a:rPr lang="fr-FR" baseline="0" dirty="0" err="1" smtClean="0"/>
              <a:t>without</a:t>
            </a:r>
            <a:r>
              <a:rPr lang="fr-FR" baseline="0" dirty="0" smtClean="0"/>
              <a:t> z-</a:t>
            </a:r>
            <a:r>
              <a:rPr lang="fr-FR" baseline="0" dirty="0" err="1" smtClean="0"/>
              <a:t>buffering</a:t>
            </a:r>
            <a:endParaRPr lang="fr-FR" baseline="0" dirty="0" smtClean="0"/>
          </a:p>
          <a:p>
            <a:pPr marL="171450" indent="-171450">
              <a:buFontTx/>
              <a:buChar char="-"/>
            </a:pPr>
            <a:r>
              <a:rPr lang="fr-FR" baseline="0" dirty="0" err="1" smtClean="0"/>
              <a:t>Demo</a:t>
            </a:r>
            <a:r>
              <a:rPr lang="fr-FR" baseline="0" dirty="0" smtClean="0"/>
              <a:t> </a:t>
            </a:r>
            <a:r>
              <a:rPr lang="fr-FR" baseline="0" dirty="0" err="1" smtClean="0"/>
              <a:t>with</a:t>
            </a:r>
            <a:r>
              <a:rPr lang="fr-FR" baseline="0" dirty="0" smtClean="0"/>
              <a:t> z-</a:t>
            </a:r>
            <a:r>
              <a:rPr lang="fr-FR" baseline="0" dirty="0" err="1" smtClean="0"/>
              <a:t>buffering</a:t>
            </a:r>
            <a:endParaRPr lang="fr-FR" baseline="0" dirty="0" smtClean="0"/>
          </a:p>
          <a:p>
            <a:pPr marL="171450" indent="-171450">
              <a:buFontTx/>
              <a:buChar char="-"/>
            </a:pPr>
            <a:r>
              <a:rPr lang="fr-FR" baseline="0" dirty="0" err="1" smtClean="0"/>
              <a:t>Demo</a:t>
            </a:r>
            <a:r>
              <a:rPr lang="fr-FR" baseline="0" dirty="0" smtClean="0"/>
              <a:t> Flat </a:t>
            </a:r>
            <a:r>
              <a:rPr lang="fr-FR" baseline="0" dirty="0" err="1" smtClean="0"/>
              <a:t>Shading</a:t>
            </a:r>
            <a:endParaRPr lang="fr-FR" baseline="0" dirty="0" smtClean="0"/>
          </a:p>
          <a:p>
            <a:pPr marL="171450" indent="-171450">
              <a:buFontTx/>
              <a:buChar char="-"/>
            </a:pPr>
            <a:r>
              <a:rPr lang="fr-FR" baseline="0" dirty="0" err="1" smtClean="0"/>
              <a:t>Demo</a:t>
            </a:r>
            <a:r>
              <a:rPr lang="fr-FR" baseline="0" dirty="0" smtClean="0"/>
              <a:t> Gouraud </a:t>
            </a:r>
            <a:r>
              <a:rPr lang="fr-FR" baseline="0" dirty="0" err="1" smtClean="0"/>
              <a:t>Shading</a:t>
            </a:r>
            <a:endParaRPr lang="fr-FR" baseline="0" dirty="0" smtClean="0"/>
          </a:p>
          <a:p>
            <a:pPr marL="171450" indent="-171450">
              <a:buFontTx/>
              <a:buChar char="-"/>
            </a:pPr>
            <a:endParaRPr lang="fr-FR" dirty="0"/>
          </a:p>
        </p:txBody>
      </p:sp>
      <p:sp>
        <p:nvSpPr>
          <p:cNvPr id="4" name="Slide Number Placeholder 3"/>
          <p:cNvSpPr>
            <a:spLocks noGrp="1"/>
          </p:cNvSpPr>
          <p:nvPr>
            <p:ph type="sldNum" sz="quarter" idx="10"/>
          </p:nvPr>
        </p:nvSpPr>
        <p:spPr/>
        <p:txBody>
          <a:bodyPr/>
          <a:lstStyle/>
          <a:p>
            <a:fld id="{C55444D8-16CE-4EDB-A926-7C8B671F2468}" type="slidenum">
              <a:rPr lang="fr-FR" smtClean="0">
                <a:solidFill>
                  <a:prstClr val="black"/>
                </a:solidFill>
              </a:rPr>
              <a:pPr/>
              <a:t>24</a:t>
            </a:fld>
            <a:endParaRPr lang="fr-FR">
              <a:solidFill>
                <a:prstClr val="black"/>
              </a:solidFill>
            </a:endParaRPr>
          </a:p>
        </p:txBody>
      </p:sp>
    </p:spTree>
    <p:extLst>
      <p:ext uri="{BB962C8B-B14F-4D97-AF65-F5344CB8AC3E}">
        <p14:creationId xmlns:p14="http://schemas.microsoft.com/office/powerpoint/2010/main" val="3709540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55444D8-16CE-4EDB-A926-7C8B671F2468}" type="slidenum">
              <a:rPr lang="fr-FR" smtClean="0">
                <a:solidFill>
                  <a:prstClr val="black"/>
                </a:solidFill>
              </a:rPr>
              <a:pPr/>
              <a:t>25</a:t>
            </a:fld>
            <a:endParaRPr lang="fr-FR">
              <a:solidFill>
                <a:prstClr val="black"/>
              </a:solidFill>
            </a:endParaRPr>
          </a:p>
        </p:txBody>
      </p:sp>
    </p:spTree>
    <p:extLst>
      <p:ext uri="{BB962C8B-B14F-4D97-AF65-F5344CB8AC3E}">
        <p14:creationId xmlns:p14="http://schemas.microsoft.com/office/powerpoint/2010/main" val="2971387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55444D8-16CE-4EDB-A926-7C8B671F2468}" type="slidenum">
              <a:rPr lang="fr-FR" smtClean="0">
                <a:solidFill>
                  <a:prstClr val="black"/>
                </a:solidFill>
              </a:rPr>
              <a:pPr/>
              <a:t>26</a:t>
            </a:fld>
            <a:endParaRPr lang="fr-FR">
              <a:solidFill>
                <a:prstClr val="black"/>
              </a:solidFill>
            </a:endParaRPr>
          </a:p>
        </p:txBody>
      </p:sp>
    </p:spTree>
    <p:extLst>
      <p:ext uri="{BB962C8B-B14F-4D97-AF65-F5344CB8AC3E}">
        <p14:creationId xmlns:p14="http://schemas.microsoft.com/office/powerpoint/2010/main" val="3270299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Slide Number Placeholder 3"/>
          <p:cNvSpPr>
            <a:spLocks noGrp="1"/>
          </p:cNvSpPr>
          <p:nvPr>
            <p:ph type="sldNum" sz="quarter" idx="10"/>
          </p:nvPr>
        </p:nvSpPr>
        <p:spPr/>
        <p:txBody>
          <a:bodyPr/>
          <a:lstStyle/>
          <a:p>
            <a:fld id="{C55444D8-16CE-4EDB-A926-7C8B671F2468}" type="slidenum">
              <a:rPr lang="fr-FR" smtClean="0">
                <a:solidFill>
                  <a:prstClr val="black"/>
                </a:solidFill>
              </a:rPr>
              <a:pPr/>
              <a:t>27</a:t>
            </a:fld>
            <a:endParaRPr lang="fr-FR">
              <a:solidFill>
                <a:prstClr val="black"/>
              </a:solidFill>
            </a:endParaRPr>
          </a:p>
        </p:txBody>
      </p:sp>
    </p:spTree>
    <p:extLst>
      <p:ext uri="{BB962C8B-B14F-4D97-AF65-F5344CB8AC3E}">
        <p14:creationId xmlns:p14="http://schemas.microsoft.com/office/powerpoint/2010/main" val="991104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8DA603-792B-4056-8475-957A337CE44F}" type="slidenum">
              <a:rPr lang="en-US" smtClean="0">
                <a:solidFill>
                  <a:srgbClr val="000000"/>
                </a:solidFill>
              </a:rPr>
              <a:pPr/>
              <a:t>30</a:t>
            </a:fld>
            <a:endParaRPr lang="en-US">
              <a:solidFill>
                <a:srgbClr val="000000"/>
              </a:solidFill>
            </a:endParaRPr>
          </a:p>
        </p:txBody>
      </p:sp>
    </p:spTree>
    <p:extLst>
      <p:ext uri="{BB962C8B-B14F-4D97-AF65-F5344CB8AC3E}">
        <p14:creationId xmlns:p14="http://schemas.microsoft.com/office/powerpoint/2010/main" val="3708393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http://david.blob.core.windows.net/html5/SoftEngineProgression/wireframe/index.html </a:t>
            </a:r>
            <a:endParaRPr lang="fr-FR" dirty="0"/>
          </a:p>
        </p:txBody>
      </p:sp>
      <p:sp>
        <p:nvSpPr>
          <p:cNvPr id="4" name="Slide Number Placeholder 3"/>
          <p:cNvSpPr>
            <a:spLocks noGrp="1"/>
          </p:cNvSpPr>
          <p:nvPr>
            <p:ph type="sldNum" sz="quarter" idx="10"/>
          </p:nvPr>
        </p:nvSpPr>
        <p:spPr/>
        <p:txBody>
          <a:bodyPr/>
          <a:lstStyle/>
          <a:p>
            <a:fld id="{C55444D8-16CE-4EDB-A926-7C8B671F2468}" type="slidenum">
              <a:rPr lang="fr-FR" smtClean="0"/>
              <a:t>11</a:t>
            </a:fld>
            <a:endParaRPr lang="fr-FR"/>
          </a:p>
        </p:txBody>
      </p:sp>
    </p:spTree>
    <p:extLst>
      <p:ext uri="{BB962C8B-B14F-4D97-AF65-F5344CB8AC3E}">
        <p14:creationId xmlns:p14="http://schemas.microsoft.com/office/powerpoint/2010/main" val="228064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smtClean="0"/>
          </a:p>
        </p:txBody>
      </p:sp>
      <p:sp>
        <p:nvSpPr>
          <p:cNvPr id="4" name="Slide Number Placeholder 3"/>
          <p:cNvSpPr>
            <a:spLocks noGrp="1"/>
          </p:cNvSpPr>
          <p:nvPr>
            <p:ph type="sldNum" sz="quarter" idx="10"/>
          </p:nvPr>
        </p:nvSpPr>
        <p:spPr/>
        <p:txBody>
          <a:bodyPr/>
          <a:lstStyle/>
          <a:p>
            <a:fld id="{C55444D8-16CE-4EDB-A926-7C8B671F2468}" type="slidenum">
              <a:rPr lang="fr-FR" smtClean="0">
                <a:solidFill>
                  <a:prstClr val="black"/>
                </a:solidFill>
              </a:rPr>
              <a:pPr/>
              <a:t>13</a:t>
            </a:fld>
            <a:endParaRPr lang="fr-FR">
              <a:solidFill>
                <a:prstClr val="black"/>
              </a:solidFill>
            </a:endParaRPr>
          </a:p>
        </p:txBody>
      </p:sp>
    </p:spTree>
    <p:extLst>
      <p:ext uri="{BB962C8B-B14F-4D97-AF65-F5344CB8AC3E}">
        <p14:creationId xmlns:p14="http://schemas.microsoft.com/office/powerpoint/2010/main" val="2001597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We are using</a:t>
            </a:r>
            <a:r>
              <a:rPr lang="sv-SE" baseline="0" dirty="0" smtClean="0"/>
              <a:t> some different spaces depending on where we looking from.</a:t>
            </a:r>
          </a:p>
          <a:p>
            <a:endParaRPr lang="sv-SE" baseline="0" dirty="0" smtClean="0"/>
          </a:p>
          <a:p>
            <a:pPr marL="171450" indent="-171450">
              <a:buFont typeface="Arial" pitchFamily="34" charset="0"/>
              <a:buChar char="•"/>
            </a:pPr>
            <a:r>
              <a:rPr lang="en-US" b="1" dirty="0" smtClean="0"/>
              <a:t>Object space:</a:t>
            </a:r>
            <a:r>
              <a:rPr lang="en-US" baseline="0" dirty="0" smtClean="0"/>
              <a:t> </a:t>
            </a:r>
            <a:r>
              <a:rPr lang="en-US" dirty="0" smtClean="0"/>
              <a:t>Local to an object, an object being a set of polygons. If you want to have multiple instances of the same object, at different locations in the world, you need object space.</a:t>
            </a:r>
          </a:p>
          <a:p>
            <a:pPr marL="171450" indent="-171450">
              <a:buFont typeface="Arial" pitchFamily="34" charset="0"/>
              <a:buChar char="•"/>
            </a:pPr>
            <a:r>
              <a:rPr lang="en-US" b="1" dirty="0" smtClean="0"/>
              <a:t>World space</a:t>
            </a:r>
            <a:r>
              <a:rPr lang="en-US" dirty="0" smtClean="0"/>
              <a:t>: This coordinate system is the most important one. This is where all objects are positioned, where you do compute physics, movements and collisions detection. It is also here that lighting is computed. Think of the world space as your game world.</a:t>
            </a:r>
          </a:p>
          <a:p>
            <a:pPr marL="171450" indent="-171450">
              <a:buFont typeface="Arial" pitchFamily="34" charset="0"/>
              <a:buChar char="•"/>
            </a:pPr>
            <a:r>
              <a:rPr lang="en-US" b="1" dirty="0" smtClean="0"/>
              <a:t>View space</a:t>
            </a:r>
            <a:r>
              <a:rPr lang="en-US" dirty="0" smtClean="0"/>
              <a:t>: This coordinate system is relative to the camera. Objects in world space are transformed to view space to know what is visible on the screen. This space is also commonly called "eye space" or "camera space".</a:t>
            </a:r>
          </a:p>
          <a:p>
            <a:pPr marL="171450" indent="-171450">
              <a:buFont typeface="Arial" pitchFamily="34" charset="0"/>
              <a:buChar char="•"/>
            </a:pPr>
            <a:r>
              <a:rPr lang="en-US" b="1" dirty="0" smtClean="0"/>
              <a:t>Screen space</a:t>
            </a:r>
            <a:r>
              <a:rPr lang="en-US" dirty="0" smtClean="0"/>
              <a:t> (2D): Coordinates representation of the screen. Coordinates are not pixels though. The viewport maps view space to screen space, and the origin in screen space is in the middle of the screen (for perspective projections anyway).</a:t>
            </a:r>
          </a:p>
          <a:p>
            <a:endParaRPr lang="fr-FR" dirty="0" smtClean="0"/>
          </a:p>
          <a:p>
            <a:r>
              <a:rPr lang="fr-FR" dirty="0" err="1" smtClean="0"/>
              <a:t>Extracted</a:t>
            </a:r>
            <a:r>
              <a:rPr lang="fr-FR" dirty="0" smtClean="0"/>
              <a:t> </a:t>
            </a:r>
            <a:r>
              <a:rPr lang="fr-FR" dirty="0" err="1" smtClean="0"/>
              <a:t>from</a:t>
            </a:r>
            <a:r>
              <a:rPr lang="fr-FR" dirty="0" smtClean="0"/>
              <a:t>: </a:t>
            </a:r>
            <a:r>
              <a:rPr lang="fr-FR" dirty="0" err="1" smtClean="0"/>
              <a:t>Einar</a:t>
            </a:r>
            <a:r>
              <a:rPr lang="fr-FR" dirty="0" smtClean="0"/>
              <a:t> </a:t>
            </a:r>
            <a:r>
              <a:rPr lang="fr-FR" dirty="0" err="1" smtClean="0"/>
              <a:t>Öberg</a:t>
            </a:r>
            <a:r>
              <a:rPr lang="fr-FR" dirty="0" smtClean="0"/>
              <a:t> </a:t>
            </a:r>
            <a:r>
              <a:rPr lang="fr-FR" dirty="0" err="1" smtClean="0"/>
              <a:t>work</a:t>
            </a:r>
            <a:r>
              <a:rPr lang="fr-FR" dirty="0" smtClean="0"/>
              <a:t>: http://www.inear.se/2011/04/a-brief-introduction-to-3d/ </a:t>
            </a:r>
            <a:endParaRPr lang="fr-FR" dirty="0"/>
          </a:p>
        </p:txBody>
      </p:sp>
      <p:sp>
        <p:nvSpPr>
          <p:cNvPr id="4" name="Slide Number Placeholder 3"/>
          <p:cNvSpPr>
            <a:spLocks noGrp="1"/>
          </p:cNvSpPr>
          <p:nvPr>
            <p:ph type="sldNum" sz="quarter" idx="10"/>
          </p:nvPr>
        </p:nvSpPr>
        <p:spPr/>
        <p:txBody>
          <a:bodyPr/>
          <a:lstStyle/>
          <a:p>
            <a:fld id="{C55444D8-16CE-4EDB-A926-7C8B671F2468}" type="slidenum">
              <a:rPr lang="fr-FR" smtClean="0"/>
              <a:t>14</a:t>
            </a:fld>
            <a:endParaRPr lang="fr-FR"/>
          </a:p>
        </p:txBody>
      </p:sp>
    </p:spTree>
    <p:extLst>
      <p:ext uri="{BB962C8B-B14F-4D97-AF65-F5344CB8AC3E}">
        <p14:creationId xmlns:p14="http://schemas.microsoft.com/office/powerpoint/2010/main" val="505517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Comment the</a:t>
            </a:r>
            <a:r>
              <a:rPr lang="fr-FR" baseline="0" dirty="0" smtClean="0"/>
              <a:t> </a:t>
            </a:r>
            <a:r>
              <a:rPr lang="fr-FR" baseline="0" dirty="0" err="1" smtClean="0"/>
              <a:t>complete</a:t>
            </a:r>
            <a:r>
              <a:rPr lang="fr-FR" baseline="0" dirty="0" smtClean="0"/>
              <a:t> code in </a:t>
            </a:r>
            <a:r>
              <a:rPr lang="fr-FR" baseline="0" dirty="0" err="1" smtClean="0"/>
              <a:t>SublimeText</a:t>
            </a:r>
            <a:endParaRPr lang="fr-FR" dirty="0"/>
          </a:p>
        </p:txBody>
      </p:sp>
      <p:sp>
        <p:nvSpPr>
          <p:cNvPr id="4" name="Slide Number Placeholder 3"/>
          <p:cNvSpPr>
            <a:spLocks noGrp="1"/>
          </p:cNvSpPr>
          <p:nvPr>
            <p:ph type="sldNum" sz="quarter" idx="10"/>
          </p:nvPr>
        </p:nvSpPr>
        <p:spPr/>
        <p:txBody>
          <a:bodyPr/>
          <a:lstStyle/>
          <a:p>
            <a:fld id="{C55444D8-16CE-4EDB-A926-7C8B671F2468}" type="slidenum">
              <a:rPr lang="fr-FR" smtClean="0">
                <a:solidFill>
                  <a:prstClr val="black"/>
                </a:solidFill>
              </a:rPr>
              <a:pPr/>
              <a:t>15</a:t>
            </a:fld>
            <a:endParaRPr lang="fr-FR">
              <a:solidFill>
                <a:prstClr val="black"/>
              </a:solidFill>
            </a:endParaRPr>
          </a:p>
        </p:txBody>
      </p:sp>
    </p:spTree>
    <p:extLst>
      <p:ext uri="{BB962C8B-B14F-4D97-AF65-F5344CB8AC3E}">
        <p14:creationId xmlns:p14="http://schemas.microsoft.com/office/powerpoint/2010/main" val="1238442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 </a:t>
            </a:r>
            <a:endParaRPr lang="fr-FR" dirty="0"/>
          </a:p>
        </p:txBody>
      </p:sp>
      <p:sp>
        <p:nvSpPr>
          <p:cNvPr id="4" name="Slide Number Placeholder 3"/>
          <p:cNvSpPr>
            <a:spLocks noGrp="1"/>
          </p:cNvSpPr>
          <p:nvPr>
            <p:ph type="sldNum" sz="quarter" idx="10"/>
          </p:nvPr>
        </p:nvSpPr>
        <p:spPr/>
        <p:txBody>
          <a:bodyPr/>
          <a:lstStyle/>
          <a:p>
            <a:fld id="{C55444D8-16CE-4EDB-A926-7C8B671F2468}" type="slidenum">
              <a:rPr lang="fr-FR" smtClean="0">
                <a:solidFill>
                  <a:prstClr val="black"/>
                </a:solidFill>
              </a:rPr>
              <a:pPr/>
              <a:t>17</a:t>
            </a:fld>
            <a:endParaRPr lang="fr-FR">
              <a:solidFill>
                <a:prstClr val="black"/>
              </a:solidFill>
            </a:endParaRPr>
          </a:p>
        </p:txBody>
      </p:sp>
    </p:spTree>
    <p:extLst>
      <p:ext uri="{BB962C8B-B14F-4D97-AF65-F5344CB8AC3E}">
        <p14:creationId xmlns:p14="http://schemas.microsoft.com/office/powerpoint/2010/main" val="344236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Show the square code and </a:t>
            </a:r>
            <a:r>
              <a:rPr lang="fr-FR" dirty="0" err="1" smtClean="0"/>
              <a:t>run</a:t>
            </a:r>
            <a:r>
              <a:rPr lang="fr-FR" dirty="0" smtClean="0"/>
              <a:t> </a:t>
            </a:r>
            <a:r>
              <a:rPr lang="fr-FR" dirty="0" err="1" smtClean="0"/>
              <a:t>it</a:t>
            </a:r>
            <a:endParaRPr lang="fr-FR" dirty="0" smtClean="0"/>
          </a:p>
          <a:p>
            <a:pPr marL="171450" indent="-171450">
              <a:buFontTx/>
              <a:buChar char="-"/>
            </a:pPr>
            <a:r>
              <a:rPr lang="fr-FR" dirty="0" err="1" smtClean="0"/>
              <a:t>Opening</a:t>
            </a:r>
            <a:r>
              <a:rPr lang="fr-FR" baseline="0" dirty="0" smtClean="0"/>
              <a:t> SoftEngine.js in </a:t>
            </a:r>
            <a:r>
              <a:rPr lang="fr-FR" baseline="0" dirty="0" err="1" smtClean="0"/>
              <a:t>SublimeText</a:t>
            </a:r>
            <a:endParaRPr lang="fr-FR" dirty="0" smtClean="0"/>
          </a:p>
          <a:p>
            <a:pPr marL="171450" indent="-171450">
              <a:buFontTx/>
              <a:buChar char="-"/>
            </a:pPr>
            <a:r>
              <a:rPr lang="fr-FR" dirty="0" err="1" smtClean="0"/>
              <a:t>Modify</a:t>
            </a:r>
            <a:r>
              <a:rPr lang="fr-FR" dirty="0" smtClean="0"/>
              <a:t> the code to </a:t>
            </a:r>
            <a:r>
              <a:rPr lang="fr-FR" dirty="0" err="1" smtClean="0"/>
              <a:t>build</a:t>
            </a:r>
            <a:r>
              <a:rPr lang="fr-FR" dirty="0" smtClean="0"/>
              <a:t> the </a:t>
            </a:r>
            <a:r>
              <a:rPr lang="fr-FR" dirty="0" err="1" smtClean="0"/>
              <a:t>complete</a:t>
            </a:r>
            <a:r>
              <a:rPr lang="fr-FR" dirty="0" smtClean="0"/>
              <a:t> cube</a:t>
            </a:r>
            <a:endParaRPr lang="fr-FR" dirty="0"/>
          </a:p>
        </p:txBody>
      </p:sp>
      <p:sp>
        <p:nvSpPr>
          <p:cNvPr id="4" name="Slide Number Placeholder 3"/>
          <p:cNvSpPr>
            <a:spLocks noGrp="1"/>
          </p:cNvSpPr>
          <p:nvPr>
            <p:ph type="sldNum" sz="quarter" idx="10"/>
          </p:nvPr>
        </p:nvSpPr>
        <p:spPr/>
        <p:txBody>
          <a:bodyPr/>
          <a:lstStyle/>
          <a:p>
            <a:fld id="{C55444D8-16CE-4EDB-A926-7C8B671F2468}" type="slidenum">
              <a:rPr lang="fr-FR" smtClean="0">
                <a:solidFill>
                  <a:prstClr val="black"/>
                </a:solidFill>
              </a:rPr>
              <a:pPr/>
              <a:t>18</a:t>
            </a:fld>
            <a:endParaRPr lang="fr-FR">
              <a:solidFill>
                <a:prstClr val="black"/>
              </a:solidFill>
            </a:endParaRPr>
          </a:p>
        </p:txBody>
      </p:sp>
    </p:spTree>
    <p:extLst>
      <p:ext uri="{BB962C8B-B14F-4D97-AF65-F5344CB8AC3E}">
        <p14:creationId xmlns:p14="http://schemas.microsoft.com/office/powerpoint/2010/main" val="2322889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55444D8-16CE-4EDB-A926-7C8B671F2468}" type="slidenum">
              <a:rPr lang="fr-FR" smtClean="0">
                <a:solidFill>
                  <a:prstClr val="black"/>
                </a:solidFill>
              </a:rPr>
              <a:pPr/>
              <a:t>19</a:t>
            </a:fld>
            <a:endParaRPr lang="fr-FR">
              <a:solidFill>
                <a:prstClr val="black"/>
              </a:solidFill>
            </a:endParaRPr>
          </a:p>
        </p:txBody>
      </p:sp>
    </p:spTree>
    <p:extLst>
      <p:ext uri="{BB962C8B-B14F-4D97-AF65-F5344CB8AC3E}">
        <p14:creationId xmlns:p14="http://schemas.microsoft.com/office/powerpoint/2010/main" val="1190543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Open Blender</a:t>
            </a:r>
          </a:p>
          <a:p>
            <a:pPr marL="171450" indent="-171450">
              <a:buFontTx/>
              <a:buChar char="-"/>
            </a:pPr>
            <a:r>
              <a:rPr lang="fr-FR" dirty="0" smtClean="0"/>
              <a:t>Show how to </a:t>
            </a:r>
            <a:r>
              <a:rPr lang="fr-FR" dirty="0" err="1" smtClean="0"/>
              <a:t>install</a:t>
            </a:r>
            <a:r>
              <a:rPr lang="fr-FR" dirty="0" smtClean="0"/>
              <a:t> the plug-in (</a:t>
            </a:r>
            <a:r>
              <a:rPr lang="fr-FR" dirty="0" err="1" smtClean="0"/>
              <a:t>link</a:t>
            </a:r>
            <a:r>
              <a:rPr lang="fr-FR" dirty="0" smtClean="0"/>
              <a:t> </a:t>
            </a:r>
            <a:r>
              <a:rPr lang="fr-FR" dirty="0" err="1" smtClean="0"/>
              <a:t>from</a:t>
            </a:r>
            <a:r>
              <a:rPr lang="fr-FR" baseline="0" dirty="0" smtClean="0"/>
              <a:t> the blog)</a:t>
            </a:r>
            <a:endParaRPr lang="fr-FR" dirty="0" smtClean="0"/>
          </a:p>
          <a:p>
            <a:pPr marL="171450" indent="-171450">
              <a:buFontTx/>
              <a:buChar char="-"/>
            </a:pPr>
            <a:r>
              <a:rPr lang="fr-FR" dirty="0" err="1" smtClean="0"/>
              <a:t>Remove</a:t>
            </a:r>
            <a:r>
              <a:rPr lang="fr-FR" dirty="0" smtClean="0"/>
              <a:t> the cube and </a:t>
            </a:r>
            <a:r>
              <a:rPr lang="fr-FR" dirty="0" err="1" smtClean="0"/>
              <a:t>add</a:t>
            </a:r>
            <a:r>
              <a:rPr lang="fr-FR" dirty="0" smtClean="0"/>
              <a:t> a torus </a:t>
            </a:r>
            <a:r>
              <a:rPr lang="fr-FR" dirty="0" err="1" smtClean="0"/>
              <a:t>instead</a:t>
            </a:r>
            <a:endParaRPr lang="fr-FR" dirty="0" smtClean="0"/>
          </a:p>
          <a:p>
            <a:pPr marL="171450" indent="-171450">
              <a:buFontTx/>
              <a:buChar char="-"/>
            </a:pPr>
            <a:r>
              <a:rPr lang="fr-FR" dirty="0" smtClean="0"/>
              <a:t>Open the </a:t>
            </a:r>
            <a:r>
              <a:rPr lang="fr-FR" dirty="0" err="1" smtClean="0"/>
              <a:t>generated</a:t>
            </a:r>
            <a:r>
              <a:rPr lang="fr-FR" dirty="0" smtClean="0"/>
              <a:t> .</a:t>
            </a:r>
            <a:r>
              <a:rPr lang="fr-FR" dirty="0" err="1" smtClean="0"/>
              <a:t>babylon</a:t>
            </a:r>
            <a:r>
              <a:rPr lang="fr-FR" dirty="0" smtClean="0"/>
              <a:t> file to </a:t>
            </a:r>
            <a:r>
              <a:rPr lang="fr-FR" dirty="0" err="1" smtClean="0"/>
              <a:t>explain</a:t>
            </a:r>
            <a:r>
              <a:rPr lang="fr-FR" dirty="0" smtClean="0"/>
              <a:t> </a:t>
            </a:r>
            <a:r>
              <a:rPr lang="fr-FR" dirty="0" err="1" smtClean="0"/>
              <a:t>it’s</a:t>
            </a:r>
            <a:r>
              <a:rPr lang="fr-FR" dirty="0" smtClean="0"/>
              <a:t> a JSON format</a:t>
            </a:r>
          </a:p>
          <a:p>
            <a:pPr marL="171450" indent="-171450">
              <a:buFontTx/>
              <a:buChar char="-"/>
            </a:pPr>
            <a:r>
              <a:rPr lang="fr-FR" dirty="0" err="1" smtClean="0"/>
              <a:t>Create</a:t>
            </a:r>
            <a:r>
              <a:rPr lang="fr-FR" dirty="0" smtClean="0"/>
              <a:t> a VS Web solution</a:t>
            </a:r>
            <a:r>
              <a:rPr lang="fr-FR" baseline="0" dirty="0" smtClean="0"/>
              <a:t>, </a:t>
            </a:r>
            <a:r>
              <a:rPr lang="fr-FR" baseline="0" dirty="0" err="1" smtClean="0"/>
              <a:t>drag’n’drop</a:t>
            </a:r>
            <a:r>
              <a:rPr lang="fr-FR" baseline="0" dirty="0" smtClean="0"/>
              <a:t> the part 3 files</a:t>
            </a:r>
          </a:p>
          <a:p>
            <a:pPr marL="171450" indent="-171450">
              <a:buFontTx/>
              <a:buChar char="-"/>
            </a:pPr>
            <a:r>
              <a:rPr lang="fr-FR" baseline="0" dirty="0" smtClean="0"/>
              <a:t>Show the JSON loader part </a:t>
            </a:r>
          </a:p>
          <a:p>
            <a:pPr marL="171450" indent="-171450">
              <a:buFontTx/>
              <a:buChar char="-"/>
            </a:pPr>
            <a:r>
              <a:rPr lang="fr-FR" baseline="0" dirty="0" err="1" smtClean="0"/>
              <a:t>Modify</a:t>
            </a:r>
            <a:r>
              <a:rPr lang="fr-FR" baseline="0" dirty="0" smtClean="0"/>
              <a:t> the </a:t>
            </a:r>
            <a:r>
              <a:rPr lang="fr-FR" baseline="0" dirty="0" err="1" smtClean="0"/>
              <a:t>web.config</a:t>
            </a:r>
            <a:r>
              <a:rPr lang="fr-FR" baseline="0" dirty="0" smtClean="0"/>
              <a:t> file to </a:t>
            </a:r>
            <a:r>
              <a:rPr lang="fr-FR" baseline="0" dirty="0" err="1" smtClean="0"/>
              <a:t>add</a:t>
            </a:r>
            <a:r>
              <a:rPr lang="fr-FR" baseline="0" dirty="0" smtClean="0"/>
              <a:t> a mime type and </a:t>
            </a:r>
            <a:r>
              <a:rPr lang="fr-FR" baseline="0" dirty="0" err="1" smtClean="0"/>
              <a:t>explain</a:t>
            </a:r>
            <a:r>
              <a:rPr lang="fr-FR" baseline="0" dirty="0" smtClean="0"/>
              <a:t> </a:t>
            </a:r>
            <a:r>
              <a:rPr lang="fr-FR" baseline="0" dirty="0" err="1" smtClean="0"/>
              <a:t>why</a:t>
            </a:r>
            <a:endParaRPr lang="fr-FR" baseline="0" dirty="0" smtClean="0"/>
          </a:p>
          <a:p>
            <a:pPr marL="171450" indent="-171450">
              <a:buFontTx/>
              <a:buChar char="-"/>
            </a:pPr>
            <a:r>
              <a:rPr lang="fr-FR" baseline="0" dirty="0" smtClean="0"/>
              <a:t>Return to </a:t>
            </a:r>
            <a:r>
              <a:rPr lang="fr-FR" baseline="0" dirty="0" err="1" smtClean="0"/>
              <a:t>blender</a:t>
            </a:r>
            <a:r>
              <a:rPr lang="fr-FR" baseline="0" dirty="0" smtClean="0"/>
              <a:t> and export Suzanne</a:t>
            </a:r>
            <a:endParaRPr lang="fr-FR" dirty="0" smtClean="0"/>
          </a:p>
        </p:txBody>
      </p:sp>
      <p:sp>
        <p:nvSpPr>
          <p:cNvPr id="4" name="Slide Number Placeholder 3"/>
          <p:cNvSpPr>
            <a:spLocks noGrp="1"/>
          </p:cNvSpPr>
          <p:nvPr>
            <p:ph type="sldNum" sz="quarter" idx="10"/>
          </p:nvPr>
        </p:nvSpPr>
        <p:spPr/>
        <p:txBody>
          <a:bodyPr/>
          <a:lstStyle/>
          <a:p>
            <a:fld id="{C55444D8-16CE-4EDB-A926-7C8B671F2468}" type="slidenum">
              <a:rPr lang="fr-FR" smtClean="0">
                <a:solidFill>
                  <a:prstClr val="black"/>
                </a:solidFill>
              </a:rPr>
              <a:pPr/>
              <a:t>20</a:t>
            </a:fld>
            <a:endParaRPr lang="fr-FR">
              <a:solidFill>
                <a:prstClr val="black"/>
              </a:solidFill>
            </a:endParaRPr>
          </a:p>
        </p:txBody>
      </p:sp>
    </p:spTree>
    <p:extLst>
      <p:ext uri="{BB962C8B-B14F-4D97-AF65-F5344CB8AC3E}">
        <p14:creationId xmlns:p14="http://schemas.microsoft.com/office/powerpoint/2010/main" val="2566011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EECE2FF-749A-2B41-8B83-56F1E89ADC26}" type="datetimeFigureOut">
              <a:rPr lang="en-US"/>
              <a:pPr>
                <a:defRPr/>
              </a:pPr>
              <a:t>9/19/2014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492FB1-1538-6B48-92F9-DE52E1445C44}" type="slidenum">
              <a:rPr lang="en-US"/>
              <a:pPr>
                <a:defRPr/>
              </a:pPr>
              <a:t>‹#›</a:t>
            </a:fld>
            <a:endParaRPr lang="en-US"/>
          </a:p>
        </p:txBody>
      </p:sp>
    </p:spTree>
    <p:extLst>
      <p:ext uri="{BB962C8B-B14F-4D97-AF65-F5344CB8AC3E}">
        <p14:creationId xmlns:p14="http://schemas.microsoft.com/office/powerpoint/2010/main" val="219886710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1F3F2A-5BD6-A24D-86D4-484AD177155F}" type="datetimeFigureOut">
              <a:rPr lang="en-US"/>
              <a:pPr>
                <a:defRPr/>
              </a:pPr>
              <a:t>9/19/2014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E59B08-2C49-C54F-A4F6-95606B63E440}" type="slidenum">
              <a:rPr lang="en-US"/>
              <a:pPr>
                <a:defRPr/>
              </a:pPr>
              <a:t>‹#›</a:t>
            </a:fld>
            <a:endParaRPr lang="en-US"/>
          </a:p>
        </p:txBody>
      </p:sp>
    </p:spTree>
    <p:extLst>
      <p:ext uri="{BB962C8B-B14F-4D97-AF65-F5344CB8AC3E}">
        <p14:creationId xmlns:p14="http://schemas.microsoft.com/office/powerpoint/2010/main" val="389089848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2876C2C-6989-F04E-B665-85F7382588D5}" type="datetimeFigureOut">
              <a:rPr lang="en-US"/>
              <a:pPr>
                <a:defRPr/>
              </a:pPr>
              <a:t>9/19/2014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94F55D-E159-1848-BEE7-C549111F48E7}" type="slidenum">
              <a:rPr lang="en-US"/>
              <a:pPr>
                <a:defRPr/>
              </a:pPr>
              <a:t>‹#›</a:t>
            </a:fld>
            <a:endParaRPr lang="en-US"/>
          </a:p>
        </p:txBody>
      </p:sp>
    </p:spTree>
    <p:extLst>
      <p:ext uri="{BB962C8B-B14F-4D97-AF65-F5344CB8AC3E}">
        <p14:creationId xmlns:p14="http://schemas.microsoft.com/office/powerpoint/2010/main" val="375966978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EECE2FF-749A-2B41-8B83-56F1E89ADC26}" type="datetimeFigureOut">
              <a:rPr lang="en-US">
                <a:solidFill>
                  <a:prstClr val="black">
                    <a:tint val="75000"/>
                  </a:prstClr>
                </a:solidFill>
              </a:rPr>
              <a:pPr>
                <a:defRPr/>
              </a:pPr>
              <a:t>9/19/2014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C492FB1-1538-6B48-92F9-DE52E1445C4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009472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F718D50-F9B8-A040-A57D-4A2A86E95524}" type="datetimeFigureOut">
              <a:rPr lang="en-US">
                <a:solidFill>
                  <a:prstClr val="black">
                    <a:tint val="75000"/>
                  </a:prstClr>
                </a:solidFill>
              </a:rPr>
              <a:pPr>
                <a:defRPr/>
              </a:pPr>
              <a:t>9/19/2014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445837F-2846-394D-B0D1-4BF633E305C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53409531"/>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975DB20-7101-0B4A-846A-8C55595ED742}" type="datetimeFigureOut">
              <a:rPr lang="en-US">
                <a:solidFill>
                  <a:prstClr val="black">
                    <a:tint val="75000"/>
                  </a:prstClr>
                </a:solidFill>
              </a:rPr>
              <a:pPr>
                <a:defRPr/>
              </a:pPr>
              <a:t>9/19/2014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5B99266-B4E8-204A-8306-370B255A08E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78054183"/>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D42E868-6663-1142-AFEE-B29F401991B5}" type="datetimeFigureOut">
              <a:rPr lang="en-US">
                <a:solidFill>
                  <a:prstClr val="black">
                    <a:tint val="75000"/>
                  </a:prstClr>
                </a:solidFill>
              </a:rPr>
              <a:pPr>
                <a:defRPr/>
              </a:pPr>
              <a:t>9/19/2014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3004134-688B-7545-B43D-8197A8FF5C8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2842587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661F9B9-141B-BB40-87D8-74634E139559}" type="datetimeFigureOut">
              <a:rPr lang="en-US">
                <a:solidFill>
                  <a:prstClr val="black">
                    <a:tint val="75000"/>
                  </a:prstClr>
                </a:solidFill>
              </a:rPr>
              <a:pPr>
                <a:defRPr/>
              </a:pPr>
              <a:t>9/19/2014</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DADC31D0-A491-9D46-9599-FFEB858044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30269845"/>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E0F58D9-1DEE-CB4C-A157-5037C9E90277}" type="datetimeFigureOut">
              <a:rPr lang="en-US">
                <a:solidFill>
                  <a:prstClr val="black">
                    <a:tint val="75000"/>
                  </a:prstClr>
                </a:solidFill>
              </a:rPr>
              <a:pPr>
                <a:defRPr/>
              </a:pPr>
              <a:t>9/19/2014</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D6583CF4-DF4B-E449-912E-9D6DBD248A2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89972585"/>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C22D990-E61D-9F41-85C2-513A6C2F3767}" type="datetimeFigureOut">
              <a:rPr lang="en-US">
                <a:solidFill>
                  <a:prstClr val="black">
                    <a:tint val="75000"/>
                  </a:prstClr>
                </a:solidFill>
              </a:rPr>
              <a:pPr>
                <a:defRPr/>
              </a:pPr>
              <a:t>9/19/2014</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1F91321B-694E-4B45-806C-A7901D54D69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71787331"/>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9AE0812-318A-704B-9C3E-735668845B6D}" type="datetimeFigureOut">
              <a:rPr lang="en-US">
                <a:solidFill>
                  <a:prstClr val="black">
                    <a:tint val="75000"/>
                  </a:prstClr>
                </a:solidFill>
              </a:rPr>
              <a:pPr>
                <a:defRPr/>
              </a:pPr>
              <a:t>9/19/2014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B19EE09-DD39-A84A-8F84-E8DC38CFEBF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5521304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F718D50-F9B8-A040-A57D-4A2A86E95524}" type="datetimeFigureOut">
              <a:rPr lang="en-US"/>
              <a:pPr>
                <a:defRPr/>
              </a:pPr>
              <a:t>9/19/2014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45837F-2846-394D-B0D1-4BF633E305CA}" type="slidenum">
              <a:rPr lang="en-US"/>
              <a:pPr>
                <a:defRPr/>
              </a:pPr>
              <a:t>‹#›</a:t>
            </a:fld>
            <a:endParaRPr lang="en-US"/>
          </a:p>
        </p:txBody>
      </p:sp>
    </p:spTree>
    <p:extLst>
      <p:ext uri="{BB962C8B-B14F-4D97-AF65-F5344CB8AC3E}">
        <p14:creationId xmlns:p14="http://schemas.microsoft.com/office/powerpoint/2010/main" val="1433672108"/>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E13D6F-50F7-0E4E-BF02-6128805FA842}" type="datetimeFigureOut">
              <a:rPr lang="en-US">
                <a:solidFill>
                  <a:prstClr val="black">
                    <a:tint val="75000"/>
                  </a:prstClr>
                </a:solidFill>
              </a:rPr>
              <a:pPr>
                <a:defRPr/>
              </a:pPr>
              <a:t>9/19/2014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F44FCE4-6F33-544B-8DC6-F8BBF9F1A85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68773924"/>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1F3F2A-5BD6-A24D-86D4-484AD177155F}" type="datetimeFigureOut">
              <a:rPr lang="en-US">
                <a:solidFill>
                  <a:prstClr val="black">
                    <a:tint val="75000"/>
                  </a:prstClr>
                </a:solidFill>
              </a:rPr>
              <a:pPr>
                <a:defRPr/>
              </a:pPr>
              <a:t>9/19/2014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7E59B08-2C49-C54F-A4F6-95606B63E44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66609193"/>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2876C2C-6989-F04E-B665-85F7382588D5}" type="datetimeFigureOut">
              <a:rPr lang="en-US">
                <a:solidFill>
                  <a:prstClr val="black">
                    <a:tint val="75000"/>
                  </a:prstClr>
                </a:solidFill>
              </a:rPr>
              <a:pPr>
                <a:defRPr/>
              </a:pPr>
              <a:t>9/19/2014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294F55D-E159-1848-BEE7-C549111F48E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47168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975DB20-7101-0B4A-846A-8C55595ED742}" type="datetimeFigureOut">
              <a:rPr lang="en-US"/>
              <a:pPr>
                <a:defRPr/>
              </a:pPr>
              <a:t>9/19/2014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5B99266-B4E8-204A-8306-370B255A08E6}" type="slidenum">
              <a:rPr lang="en-US"/>
              <a:pPr>
                <a:defRPr/>
              </a:pPr>
              <a:t>‹#›</a:t>
            </a:fld>
            <a:endParaRPr lang="en-US"/>
          </a:p>
        </p:txBody>
      </p:sp>
    </p:spTree>
    <p:extLst>
      <p:ext uri="{BB962C8B-B14F-4D97-AF65-F5344CB8AC3E}">
        <p14:creationId xmlns:p14="http://schemas.microsoft.com/office/powerpoint/2010/main" val="416952535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D42E868-6663-1142-AFEE-B29F401991B5}" type="datetimeFigureOut">
              <a:rPr lang="en-US"/>
              <a:pPr>
                <a:defRPr/>
              </a:pPr>
              <a:t>9/19/2014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004134-688B-7545-B43D-8197A8FF5C80}" type="slidenum">
              <a:rPr lang="en-US"/>
              <a:pPr>
                <a:defRPr/>
              </a:pPr>
              <a:t>‹#›</a:t>
            </a:fld>
            <a:endParaRPr lang="en-US"/>
          </a:p>
        </p:txBody>
      </p:sp>
    </p:spTree>
    <p:extLst>
      <p:ext uri="{BB962C8B-B14F-4D97-AF65-F5344CB8AC3E}">
        <p14:creationId xmlns:p14="http://schemas.microsoft.com/office/powerpoint/2010/main" val="386999663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661F9B9-141B-BB40-87D8-74634E139559}" type="datetimeFigureOut">
              <a:rPr lang="en-US"/>
              <a:pPr>
                <a:defRPr/>
              </a:pPr>
              <a:t>9/19/2014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ADC31D0-A491-9D46-9599-FFEB8580440D}" type="slidenum">
              <a:rPr lang="en-US"/>
              <a:pPr>
                <a:defRPr/>
              </a:pPr>
              <a:t>‹#›</a:t>
            </a:fld>
            <a:endParaRPr lang="en-US"/>
          </a:p>
        </p:txBody>
      </p:sp>
    </p:spTree>
    <p:extLst>
      <p:ext uri="{BB962C8B-B14F-4D97-AF65-F5344CB8AC3E}">
        <p14:creationId xmlns:p14="http://schemas.microsoft.com/office/powerpoint/2010/main" val="179002164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E0F58D9-1DEE-CB4C-A157-5037C9E90277}" type="datetimeFigureOut">
              <a:rPr lang="en-US"/>
              <a:pPr>
                <a:defRPr/>
              </a:pPr>
              <a:t>9/19/2014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6583CF4-DF4B-E449-912E-9D6DBD248A23}" type="slidenum">
              <a:rPr lang="en-US"/>
              <a:pPr>
                <a:defRPr/>
              </a:pPr>
              <a:t>‹#›</a:t>
            </a:fld>
            <a:endParaRPr lang="en-US"/>
          </a:p>
        </p:txBody>
      </p:sp>
    </p:spTree>
    <p:extLst>
      <p:ext uri="{BB962C8B-B14F-4D97-AF65-F5344CB8AC3E}">
        <p14:creationId xmlns:p14="http://schemas.microsoft.com/office/powerpoint/2010/main" val="342076551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C22D990-E61D-9F41-85C2-513A6C2F3767}" type="datetimeFigureOut">
              <a:rPr lang="en-US"/>
              <a:pPr>
                <a:defRPr/>
              </a:pPr>
              <a:t>9/19/2014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F91321B-694E-4B45-806C-A7901D54D690}" type="slidenum">
              <a:rPr lang="en-US"/>
              <a:pPr>
                <a:defRPr/>
              </a:pPr>
              <a:t>‹#›</a:t>
            </a:fld>
            <a:endParaRPr lang="en-US"/>
          </a:p>
        </p:txBody>
      </p:sp>
    </p:spTree>
    <p:extLst>
      <p:ext uri="{BB962C8B-B14F-4D97-AF65-F5344CB8AC3E}">
        <p14:creationId xmlns:p14="http://schemas.microsoft.com/office/powerpoint/2010/main" val="84079915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9AE0812-318A-704B-9C3E-735668845B6D}" type="datetimeFigureOut">
              <a:rPr lang="en-US"/>
              <a:pPr>
                <a:defRPr/>
              </a:pPr>
              <a:t>9/19/2014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B19EE09-DD39-A84A-8F84-E8DC38CFEBF1}" type="slidenum">
              <a:rPr lang="en-US"/>
              <a:pPr>
                <a:defRPr/>
              </a:pPr>
              <a:t>‹#›</a:t>
            </a:fld>
            <a:endParaRPr lang="en-US"/>
          </a:p>
        </p:txBody>
      </p:sp>
    </p:spTree>
    <p:extLst>
      <p:ext uri="{BB962C8B-B14F-4D97-AF65-F5344CB8AC3E}">
        <p14:creationId xmlns:p14="http://schemas.microsoft.com/office/powerpoint/2010/main" val="239688563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E13D6F-50F7-0E4E-BF02-6128805FA842}" type="datetimeFigureOut">
              <a:rPr lang="en-US"/>
              <a:pPr>
                <a:defRPr/>
              </a:pPr>
              <a:t>9/19/2014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F44FCE4-6F33-544B-8DC6-F8BBF9F1A85B}" type="slidenum">
              <a:rPr lang="en-US"/>
              <a:pPr>
                <a:defRPr/>
              </a:pPr>
              <a:t>‹#›</a:t>
            </a:fld>
            <a:endParaRPr lang="en-US"/>
          </a:p>
        </p:txBody>
      </p:sp>
    </p:spTree>
    <p:extLst>
      <p:ext uri="{BB962C8B-B14F-4D97-AF65-F5344CB8AC3E}">
        <p14:creationId xmlns:p14="http://schemas.microsoft.com/office/powerpoint/2010/main" val="193736972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9A51D706-18D4-7141-B4EC-8672FE802D65}" type="datetimeFigureOut">
              <a:rPr lang="en-US"/>
              <a:pPr>
                <a:defRPr/>
              </a:pPr>
              <a:t>9/19/2014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91B8153-1A6A-5544-958E-CF66FD8537F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9A51D706-18D4-7141-B4EC-8672FE802D65}" type="datetimeFigureOut">
              <a:rPr lang="en-US">
                <a:solidFill>
                  <a:prstClr val="black">
                    <a:tint val="75000"/>
                  </a:prstClr>
                </a:solidFill>
              </a:rPr>
              <a:pPr>
                <a:defRPr/>
              </a:pPr>
              <a:t>9/19/2014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91B8153-1A6A-5544-958E-CF66FD8537F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31060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blogs.msdn.com/b/davrous/archive/2013/06/13/tutorial-series-learning-how-to-write-a-3d-soft-engine-from-scratch-in-c-typescript-or-javascript.aspx"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blogs.msdn.com/b/eternalcoding/archive/2012/03/22/unleash-the-power-of-html-5-canvas-for-gaming-part-1.asp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791D0"/>
        </a:solid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1620838"/>
            <a:ext cx="7772400" cy="1103312"/>
          </a:xfrm>
        </p:spPr>
        <p:txBody>
          <a:bodyPr/>
          <a:lstStyle/>
          <a:p>
            <a:r>
              <a:rPr lang="en-US" sz="1400" dirty="0">
                <a:solidFill>
                  <a:srgbClr val="9BD0F4"/>
                </a:solidFill>
                <a:latin typeface="Oswald Light" charset="0"/>
                <a:cs typeface="Oswald Light" charset="0"/>
              </a:rPr>
              <a:t>3D on the Web : Understanding the basics</a:t>
            </a:r>
          </a:p>
        </p:txBody>
      </p:sp>
      <p:sp>
        <p:nvSpPr>
          <p:cNvPr id="3" name="Subtitle 2"/>
          <p:cNvSpPr>
            <a:spLocks noGrp="1"/>
          </p:cNvSpPr>
          <p:nvPr>
            <p:ph type="subTitle" idx="1"/>
          </p:nvPr>
        </p:nvSpPr>
        <p:spPr>
          <a:xfrm>
            <a:off x="1371600" y="2320925"/>
            <a:ext cx="6400800" cy="1314450"/>
          </a:xfrm>
        </p:spPr>
        <p:txBody>
          <a:bodyPr rtlCol="0">
            <a:normAutofit/>
          </a:bodyPr>
          <a:lstStyle/>
          <a:p>
            <a:pPr fontAlgn="auto">
              <a:spcAft>
                <a:spcPts val="0"/>
              </a:spcAft>
              <a:defRPr/>
            </a:pPr>
            <a:r>
              <a:rPr lang="en-US" sz="2400" dirty="0">
                <a:solidFill>
                  <a:srgbClr val="FFFFFF"/>
                </a:solidFill>
                <a:effectLst>
                  <a:outerShdw blurRad="38100" dist="38100" dir="2700000" algn="tl">
                    <a:srgbClr val="000000">
                      <a:alpha val="43137"/>
                    </a:srgbClr>
                  </a:outerShdw>
                </a:effectLst>
                <a:latin typeface="Oswald" panose="02000506000000020004" pitchFamily="50"/>
                <a:ea typeface="+mn-ea"/>
                <a:cs typeface="Allerton"/>
              </a:rPr>
              <a:t>Introduction to WebGL 3D with HTML5 and Babylon.js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948" y="474269"/>
            <a:ext cx="7930103" cy="4460683"/>
          </a:xfrm>
          <a:prstGeom prst="rect">
            <a:avLst/>
          </a:prstGeom>
        </p:spPr>
      </p:pic>
      <p:sp>
        <p:nvSpPr>
          <p:cNvPr id="922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Texture</a:t>
            </a:r>
            <a:br>
              <a:rPr lang="en-US" sz="2800" dirty="0" smtClean="0">
                <a:solidFill>
                  <a:srgbClr val="404040"/>
                </a:solidFill>
                <a:latin typeface="Oswald Light" charset="0"/>
                <a:cs typeface="Oswald Light" charset="0"/>
              </a:rPr>
            </a:br>
            <a:r>
              <a:rPr lang="en-US" sz="2800" dirty="0" smtClean="0">
                <a:solidFill>
                  <a:srgbClr val="404040"/>
                </a:solidFill>
                <a:latin typeface="Oswald Light" charset="0"/>
                <a:cs typeface="Oswald Light" charset="0"/>
              </a:rPr>
              <a:t>mapping</a:t>
            </a:r>
            <a:endParaRPr lang="en-US" sz="2800" dirty="0">
              <a:solidFill>
                <a:srgbClr val="404040"/>
              </a:solidFill>
              <a:latin typeface="Oswald Light" charset="0"/>
              <a:cs typeface="Oswald Light" charset="0"/>
            </a:endParaRPr>
          </a:p>
        </p:txBody>
      </p:sp>
    </p:spTree>
    <p:extLst>
      <p:ext uri="{BB962C8B-B14F-4D97-AF65-F5344CB8AC3E}">
        <p14:creationId xmlns:p14="http://schemas.microsoft.com/office/powerpoint/2010/main" val="2778645062"/>
      </p:ext>
    </p:extLst>
  </p:cSld>
  <p:clrMapOvr>
    <a:masterClrMapping/>
  </p:clrMapOvr>
  <mc:AlternateContent xmlns:mc="http://schemas.openxmlformats.org/markup-compatibility/2006" xmlns:p14="http://schemas.microsoft.com/office/powerpoint/2010/main">
    <mc:Choice Requires="p14">
      <p:transition spd="slow" p14:dur="3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10" name="Rectangle 9"/>
          <p:cNvSpPr/>
          <p:nvPr/>
        </p:nvSpPr>
        <p:spPr>
          <a:xfrm>
            <a:off x="-342900" y="1871663"/>
            <a:ext cx="9829800" cy="1400175"/>
          </a:xfrm>
          <a:prstGeom prst="rect">
            <a:avLst/>
          </a:prstGeom>
          <a:solidFill>
            <a:srgbClr val="4791D0">
              <a:alpha val="78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66" name="TextBox 16"/>
          <p:cNvSpPr txBox="1">
            <a:spLocks noChangeArrowheads="1"/>
          </p:cNvSpPr>
          <p:nvPr/>
        </p:nvSpPr>
        <p:spPr bwMode="auto">
          <a:xfrm>
            <a:off x="2819400" y="2599743"/>
            <a:ext cx="3505200" cy="338138"/>
          </a:xfrm>
          <a:prstGeom prst="rect">
            <a:avLst/>
          </a:prstGeom>
          <a:noFill/>
          <a:ln>
            <a:noFill/>
          </a:ln>
          <a:effectLst>
            <a:outerShdw dist="12700" dir="5400000" algn="tl" rotWithShape="0">
              <a:srgbClr val="000000">
                <a:alpha val="14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600" dirty="0" smtClean="0">
                <a:solidFill>
                  <a:schemeClr val="bg1"/>
                </a:solidFill>
                <a:latin typeface="Oswald Light" charset="0"/>
                <a:cs typeface="Oswald Light" charset="0"/>
              </a:rPr>
              <a:t>DEMO</a:t>
            </a:r>
            <a:endParaRPr lang="en-US" sz="1600" dirty="0">
              <a:solidFill>
                <a:schemeClr val="bg1"/>
              </a:solidFill>
              <a:latin typeface="Oswald Light" charset="0"/>
              <a:cs typeface="Oswald Light" charset="0"/>
            </a:endParaRPr>
          </a:p>
        </p:txBody>
      </p:sp>
      <p:sp>
        <p:nvSpPr>
          <p:cNvPr id="11267" name="TextBox 17"/>
          <p:cNvSpPr txBox="1">
            <a:spLocks noChangeArrowheads="1"/>
          </p:cNvSpPr>
          <p:nvPr/>
        </p:nvSpPr>
        <p:spPr bwMode="auto">
          <a:xfrm>
            <a:off x="3406775" y="2250676"/>
            <a:ext cx="2330450"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100" dirty="0" smtClean="0">
                <a:solidFill>
                  <a:srgbClr val="404040"/>
                </a:solidFill>
                <a:latin typeface="Oswald Light" charset="0"/>
                <a:cs typeface="Oswald Light" charset="0"/>
              </a:rPr>
              <a:t>SOFT ENGINE</a:t>
            </a:r>
            <a:endParaRPr lang="en-US" sz="1100" dirty="0">
              <a:solidFill>
                <a:srgbClr val="404040"/>
              </a:solidFill>
              <a:latin typeface="Oswald Light" charset="0"/>
              <a:cs typeface="Oswald Light" charset="0"/>
            </a:endParaRPr>
          </a:p>
        </p:txBody>
      </p:sp>
      <p:cxnSp>
        <p:nvCxnSpPr>
          <p:cNvPr id="20" name="Straight Connector 19"/>
          <p:cNvCxnSpPr/>
          <p:nvPr/>
        </p:nvCxnSpPr>
        <p:spPr>
          <a:xfrm>
            <a:off x="4038600" y="2542593"/>
            <a:ext cx="10668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98785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267"/>
                                        </p:tgtEl>
                                        <p:attrNameLst>
                                          <p:attrName>style.visibility</p:attrName>
                                        </p:attrNameLst>
                                      </p:cBhvr>
                                      <p:to>
                                        <p:strVal val="visible"/>
                                      </p:to>
                                    </p:set>
                                    <p:animEffect transition="in" filter="fade">
                                      <p:cBhvr>
                                        <p:cTn id="14" dur="500"/>
                                        <p:tgtEl>
                                          <p:spTgt spid="1126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fade">
                                      <p:cBhvr>
                                        <p:cTn id="1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266" grpId="0"/>
      <p:bldP spid="1126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791D0"/>
        </a:solidFill>
        <a:effectLst/>
      </p:bgPr>
    </p:bg>
    <p:spTree>
      <p:nvGrpSpPr>
        <p:cNvPr id="1" name=""/>
        <p:cNvGrpSpPr/>
        <p:nvPr/>
      </p:nvGrpSpPr>
      <p:grpSpPr>
        <a:xfrm>
          <a:off x="0" y="0"/>
          <a:ext cx="0" cy="0"/>
          <a:chOff x="0" y="0"/>
          <a:chExt cx="0" cy="0"/>
        </a:xfrm>
      </p:grpSpPr>
      <p:sp>
        <p:nvSpPr>
          <p:cNvPr id="12290" name="Title 1"/>
          <p:cNvSpPr>
            <a:spLocks noGrp="1"/>
          </p:cNvSpPr>
          <p:nvPr>
            <p:ph type="ctrTitle"/>
          </p:nvPr>
        </p:nvSpPr>
        <p:spPr>
          <a:xfrm>
            <a:off x="685800" y="1598613"/>
            <a:ext cx="7772400" cy="1101725"/>
          </a:xfrm>
        </p:spPr>
        <p:txBody>
          <a:bodyPr/>
          <a:lstStyle/>
          <a:p>
            <a:r>
              <a:rPr lang="en-US" sz="1800" dirty="0" smtClean="0">
                <a:solidFill>
                  <a:srgbClr val="9BD0F4"/>
                </a:solidFill>
                <a:latin typeface="Oswald Light" charset="0"/>
                <a:cs typeface="Oswald Light" charset="0"/>
              </a:rPr>
              <a:t>Step </a:t>
            </a:r>
            <a:r>
              <a:rPr lang="en-US" sz="1800" dirty="0">
                <a:solidFill>
                  <a:srgbClr val="9BD0F4"/>
                </a:solidFill>
                <a:latin typeface="Oswald Light" charset="0"/>
                <a:cs typeface="Oswald Light" charset="0"/>
              </a:rPr>
              <a:t>One</a:t>
            </a:r>
          </a:p>
        </p:txBody>
      </p:sp>
      <p:sp>
        <p:nvSpPr>
          <p:cNvPr id="3" name="Subtitle 2"/>
          <p:cNvSpPr>
            <a:spLocks noGrp="1"/>
          </p:cNvSpPr>
          <p:nvPr>
            <p:ph type="subTitle" idx="1"/>
          </p:nvPr>
        </p:nvSpPr>
        <p:spPr>
          <a:xfrm>
            <a:off x="1371600" y="2320925"/>
            <a:ext cx="6400800" cy="1314450"/>
          </a:xfrm>
        </p:spPr>
        <p:txBody>
          <a:bodyPr rtlCol="0">
            <a:normAutofit/>
          </a:bodyPr>
          <a:lstStyle/>
          <a:p>
            <a:pPr fontAlgn="auto">
              <a:spcAft>
                <a:spcPts val="0"/>
              </a:spcAft>
              <a:defRPr/>
            </a:pPr>
            <a:r>
              <a:rPr lang="en-US" sz="2400" dirty="0">
                <a:solidFill>
                  <a:srgbClr val="FFFFFF"/>
                </a:solidFill>
                <a:effectLst>
                  <a:outerShdw blurRad="38100" dist="38100" dir="2700000" algn="tl">
                    <a:srgbClr val="000000">
                      <a:alpha val="43137"/>
                    </a:srgbClr>
                  </a:outerShdw>
                </a:effectLst>
                <a:latin typeface="Oswald" panose="02000506000000020004" pitchFamily="50"/>
                <a:ea typeface="+mn-ea"/>
                <a:cs typeface="Allerton"/>
              </a:rPr>
              <a:t>Understanding </a:t>
            </a:r>
            <a:r>
              <a:rPr lang="en-US" sz="2400" dirty="0" smtClean="0">
                <a:solidFill>
                  <a:srgbClr val="FFFFFF"/>
                </a:solidFill>
                <a:effectLst>
                  <a:outerShdw blurRad="38100" dist="38100" dir="2700000" algn="tl">
                    <a:srgbClr val="000000">
                      <a:alpha val="43137"/>
                    </a:srgbClr>
                  </a:outerShdw>
                </a:effectLst>
                <a:latin typeface="Oswald" panose="02000506000000020004" pitchFamily="50"/>
                <a:ea typeface="+mn-ea"/>
                <a:cs typeface="Allerton"/>
              </a:rPr>
              <a:t>the </a:t>
            </a:r>
            <a:r>
              <a:rPr lang="en-US" sz="2400" dirty="0" smtClean="0">
                <a:solidFill>
                  <a:srgbClr val="FFFFFF"/>
                </a:solidFill>
                <a:effectLst>
                  <a:outerShdw blurRad="38100" dist="38100" dir="2700000" algn="tl">
                    <a:srgbClr val="000000">
                      <a:alpha val="43137"/>
                    </a:srgbClr>
                  </a:outerShdw>
                </a:effectLst>
                <a:latin typeface="Oswald" panose="02000506000000020004" pitchFamily="50"/>
                <a:ea typeface="+mn-ea"/>
                <a:cs typeface="Allerton"/>
              </a:rPr>
              <a:t>transformation </a:t>
            </a:r>
            <a:r>
              <a:rPr lang="en-US" sz="2400" dirty="0" smtClean="0">
                <a:solidFill>
                  <a:srgbClr val="FFFFFF"/>
                </a:solidFill>
                <a:effectLst>
                  <a:outerShdw blurRad="38100" dist="38100" dir="2700000" algn="tl">
                    <a:srgbClr val="000000">
                      <a:alpha val="43137"/>
                    </a:srgbClr>
                  </a:outerShdw>
                </a:effectLst>
                <a:latin typeface="Oswald" panose="02000506000000020004" pitchFamily="50"/>
                <a:ea typeface="+mn-ea"/>
                <a:cs typeface="Allerton"/>
              </a:rPr>
              <a:t>pipeline</a:t>
            </a:r>
            <a:endParaRPr lang="en-US" sz="2400" dirty="0">
              <a:solidFill>
                <a:srgbClr val="FFFFFF"/>
              </a:solidFill>
              <a:effectLst>
                <a:outerShdw blurRad="38100" dist="38100" dir="2700000" algn="tl">
                  <a:srgbClr val="000000">
                    <a:alpha val="43137"/>
                  </a:srgbClr>
                </a:outerShdw>
              </a:effectLst>
              <a:latin typeface="Oswald" panose="02000506000000020004" pitchFamily="50"/>
              <a:ea typeface="+mn-ea"/>
              <a:cs typeface="Allerton"/>
            </a:endParaRPr>
          </a:p>
        </p:txBody>
      </p:sp>
    </p:spTree>
    <p:extLst>
      <p:ext uri="{BB962C8B-B14F-4D97-AF65-F5344CB8AC3E}">
        <p14:creationId xmlns:p14="http://schemas.microsoft.com/office/powerpoint/2010/main" val="24251689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900" decel="100000" fill="hold"/>
                                        <p:tgtEl>
                                          <p:spTgt spid="1229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29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922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Some 3D engine vocabulary</a:t>
            </a:r>
            <a:endParaRPr lang="en-US" sz="2800" dirty="0">
              <a:solidFill>
                <a:srgbClr val="404040"/>
              </a:solidFill>
              <a:latin typeface="Oswald Light" charset="0"/>
              <a:cs typeface="Oswald Light" charset="0"/>
            </a:endParaRPr>
          </a:p>
        </p:txBody>
      </p:sp>
      <p:cxnSp>
        <p:nvCxnSpPr>
          <p:cNvPr id="15" name="Straight Connector 14"/>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
        <p:nvSpPr>
          <p:cNvPr id="9232" name="TextBox 20"/>
          <p:cNvSpPr txBox="1">
            <a:spLocks noChangeArrowheads="1"/>
          </p:cNvSpPr>
          <p:nvPr/>
        </p:nvSpPr>
        <p:spPr bwMode="auto">
          <a:xfrm>
            <a:off x="685800" y="1063625"/>
            <a:ext cx="7315200" cy="3724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342900" indent="-342900">
              <a:buFont typeface="Arial" panose="020B0604020202020204" pitchFamily="34" charset="0"/>
              <a:buChar char="•"/>
            </a:pPr>
            <a:r>
              <a:rPr lang="en-US" sz="2400" dirty="0" smtClean="0">
                <a:solidFill>
                  <a:srgbClr val="999999"/>
                </a:solidFill>
                <a:latin typeface="Oswald" panose="02000506000000020004" pitchFamily="50"/>
                <a:cs typeface="Open Sans" charset="0"/>
              </a:rPr>
              <a:t>A point in the 3D world = a </a:t>
            </a:r>
            <a:r>
              <a:rPr lang="en-US" sz="2400" b="1" dirty="0" smtClean="0">
                <a:solidFill>
                  <a:srgbClr val="4791D0"/>
                </a:solidFill>
                <a:latin typeface="Oswald" panose="02000506000000020004" pitchFamily="50"/>
                <a:cs typeface="Open Sans" charset="0"/>
              </a:rPr>
              <a:t>vertex</a:t>
            </a:r>
          </a:p>
          <a:p>
            <a:pPr marL="342900" indent="-342900">
              <a:buFont typeface="Arial" panose="020B0604020202020204" pitchFamily="34" charset="0"/>
              <a:buChar char="•"/>
            </a:pPr>
            <a:endParaRPr lang="en-US" sz="2400" dirty="0">
              <a:solidFill>
                <a:srgbClr val="999999"/>
              </a:solidFill>
              <a:latin typeface="Oswald" panose="02000506000000020004" pitchFamily="50"/>
              <a:cs typeface="Open Sans" charset="0"/>
            </a:endParaRPr>
          </a:p>
          <a:p>
            <a:pPr marL="342900" indent="-342900">
              <a:buFont typeface="Arial" panose="020B0604020202020204" pitchFamily="34" charset="0"/>
              <a:buChar char="•"/>
            </a:pPr>
            <a:r>
              <a:rPr lang="en-US" sz="2400" dirty="0" smtClean="0">
                <a:solidFill>
                  <a:srgbClr val="999999"/>
                </a:solidFill>
                <a:latin typeface="Oswald" panose="02000506000000020004" pitchFamily="50"/>
                <a:cs typeface="Open Sans" charset="0"/>
              </a:rPr>
              <a:t>Multiple vertex = </a:t>
            </a:r>
            <a:r>
              <a:rPr lang="en-US" sz="2400" b="1" dirty="0" smtClean="0">
                <a:solidFill>
                  <a:srgbClr val="4791D0"/>
                </a:solidFill>
                <a:latin typeface="Oswald" panose="02000506000000020004" pitchFamily="50"/>
                <a:cs typeface="Open Sans" charset="0"/>
              </a:rPr>
              <a:t>vertices</a:t>
            </a:r>
          </a:p>
          <a:p>
            <a:pPr marL="342900" indent="-342900">
              <a:buFont typeface="Arial" panose="020B0604020202020204" pitchFamily="34" charset="0"/>
              <a:buChar char="•"/>
            </a:pPr>
            <a:endParaRPr lang="en-US" sz="2400" dirty="0">
              <a:solidFill>
                <a:srgbClr val="999999"/>
              </a:solidFill>
              <a:latin typeface="Oswald" panose="02000506000000020004" pitchFamily="50"/>
              <a:cs typeface="Open Sans" charset="0"/>
            </a:endParaRPr>
          </a:p>
          <a:p>
            <a:pPr marL="342900" indent="-342900">
              <a:buFont typeface="Arial" panose="020B0604020202020204" pitchFamily="34" charset="0"/>
              <a:buChar char="•"/>
            </a:pPr>
            <a:r>
              <a:rPr lang="en-US" sz="2400" b="1" dirty="0">
                <a:solidFill>
                  <a:srgbClr val="4791D0"/>
                </a:solidFill>
                <a:latin typeface="Oswald" panose="02000506000000020004" pitchFamily="50"/>
                <a:cs typeface="Open Sans" charset="0"/>
              </a:rPr>
              <a:t>Vector3</a:t>
            </a:r>
            <a:r>
              <a:rPr lang="en-US" sz="2400" dirty="0">
                <a:solidFill>
                  <a:srgbClr val="4791D0"/>
                </a:solidFill>
                <a:latin typeface="Oswald" panose="02000506000000020004" pitchFamily="50"/>
                <a:cs typeface="Open Sans" charset="0"/>
              </a:rPr>
              <a:t> </a:t>
            </a:r>
            <a:r>
              <a:rPr lang="en-US" sz="2400" dirty="0">
                <a:solidFill>
                  <a:srgbClr val="999999"/>
                </a:solidFill>
                <a:latin typeface="Oswald" panose="02000506000000020004" pitchFamily="50"/>
                <a:cs typeface="Open Sans" charset="0"/>
              </a:rPr>
              <a:t>(</a:t>
            </a:r>
            <a:r>
              <a:rPr lang="en-US" sz="2400" dirty="0" err="1">
                <a:solidFill>
                  <a:srgbClr val="999999"/>
                </a:solidFill>
                <a:latin typeface="Oswald" panose="02000506000000020004" pitchFamily="50"/>
                <a:cs typeface="Open Sans" charset="0"/>
              </a:rPr>
              <a:t>x,y,z</a:t>
            </a:r>
            <a:r>
              <a:rPr lang="en-US" sz="2400" dirty="0">
                <a:solidFill>
                  <a:srgbClr val="999999"/>
                </a:solidFill>
                <a:latin typeface="Oswald" panose="02000506000000020004" pitchFamily="50"/>
                <a:cs typeface="Open Sans" charset="0"/>
              </a:rPr>
              <a:t>) is used for a 3D position or a direction</a:t>
            </a:r>
          </a:p>
          <a:p>
            <a:endParaRPr lang="en-US" sz="2400" dirty="0">
              <a:solidFill>
                <a:srgbClr val="999999"/>
              </a:solidFill>
              <a:latin typeface="Oswald" panose="02000506000000020004" pitchFamily="50"/>
              <a:cs typeface="Open Sans" charset="0"/>
            </a:endParaRPr>
          </a:p>
          <a:p>
            <a:pPr marL="342900" indent="-342900">
              <a:buFont typeface="Arial" panose="020B0604020202020204" pitchFamily="34" charset="0"/>
              <a:buChar char="•"/>
            </a:pPr>
            <a:r>
              <a:rPr lang="en-US" sz="2400" dirty="0" smtClean="0">
                <a:solidFill>
                  <a:srgbClr val="999999"/>
                </a:solidFill>
                <a:latin typeface="Oswald" panose="02000506000000020004" pitchFamily="50"/>
                <a:cs typeface="Open Sans" charset="0"/>
              </a:rPr>
              <a:t>Triangle = </a:t>
            </a:r>
            <a:r>
              <a:rPr lang="en-US" sz="2400" b="1" dirty="0" smtClean="0">
                <a:solidFill>
                  <a:srgbClr val="4791D0"/>
                </a:solidFill>
                <a:latin typeface="Oswald" panose="02000506000000020004" pitchFamily="50"/>
                <a:cs typeface="Open Sans" charset="0"/>
              </a:rPr>
              <a:t>face</a:t>
            </a:r>
          </a:p>
          <a:p>
            <a:pPr marL="342900" indent="-342900">
              <a:buFont typeface="Arial" panose="020B0604020202020204" pitchFamily="34" charset="0"/>
              <a:buChar char="•"/>
            </a:pPr>
            <a:endParaRPr lang="en-US" sz="2400" dirty="0">
              <a:solidFill>
                <a:srgbClr val="999999"/>
              </a:solidFill>
              <a:latin typeface="Oswald" panose="02000506000000020004" pitchFamily="50"/>
              <a:cs typeface="Open Sans" charset="0"/>
            </a:endParaRPr>
          </a:p>
          <a:p>
            <a:pPr marL="342900" indent="-342900">
              <a:buFont typeface="Arial" panose="020B0604020202020204" pitchFamily="34" charset="0"/>
              <a:buChar char="•"/>
            </a:pPr>
            <a:r>
              <a:rPr lang="en-US" sz="2400" dirty="0" smtClean="0">
                <a:solidFill>
                  <a:srgbClr val="999999"/>
                </a:solidFill>
                <a:latin typeface="Oswald" panose="02000506000000020004" pitchFamily="50"/>
                <a:cs typeface="Open Sans" charset="0"/>
              </a:rPr>
              <a:t>A 3D object = a </a:t>
            </a:r>
            <a:r>
              <a:rPr lang="en-US" sz="2400" b="1" dirty="0" smtClean="0">
                <a:solidFill>
                  <a:srgbClr val="4791D0"/>
                </a:solidFill>
                <a:latin typeface="Oswald" panose="02000506000000020004" pitchFamily="50"/>
                <a:cs typeface="Open Sans" charset="0"/>
              </a:rPr>
              <a:t>mesh</a:t>
            </a:r>
          </a:p>
          <a:p>
            <a:pPr marL="342900" indent="-342900">
              <a:buFont typeface="Arial" panose="020B0604020202020204" pitchFamily="34" charset="0"/>
              <a:buChar char="•"/>
            </a:pPr>
            <a:endParaRPr lang="en-US" sz="2000" dirty="0">
              <a:solidFill>
                <a:srgbClr val="999999"/>
              </a:solidFill>
              <a:latin typeface="Open Sans" charset="0"/>
              <a:cs typeface="Open Sans"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3302829"/>
            <a:ext cx="2520059" cy="1417533"/>
          </a:xfrm>
          <a:prstGeom prst="rect">
            <a:avLst/>
          </a:prstGeom>
        </p:spPr>
      </p:pic>
    </p:spTree>
    <p:extLst>
      <p:ext uri="{BB962C8B-B14F-4D97-AF65-F5344CB8AC3E}">
        <p14:creationId xmlns:p14="http://schemas.microsoft.com/office/powerpoint/2010/main" val="1962870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32"/>
                                        </p:tgtEl>
                                        <p:attrNameLst>
                                          <p:attrName>style.visibility</p:attrName>
                                        </p:attrNameLst>
                                      </p:cBhvr>
                                      <p:to>
                                        <p:strVal val="visible"/>
                                      </p:to>
                                    </p:set>
                                    <p:animEffect transition="in" filter="fade">
                                      <p:cBhvr>
                                        <p:cTn id="7" dur="500"/>
                                        <p:tgtEl>
                                          <p:spTgt spid="92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922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Spaces</a:t>
            </a:r>
            <a:endParaRPr lang="en-US" sz="2800" dirty="0">
              <a:solidFill>
                <a:srgbClr val="404040"/>
              </a:solidFill>
              <a:latin typeface="Oswald Light" charset="0"/>
              <a:cs typeface="Oswald Light" charset="0"/>
            </a:endParaRPr>
          </a:p>
        </p:txBody>
      </p:sp>
      <p:cxnSp>
        <p:nvCxnSpPr>
          <p:cNvPr id="15" name="Straight Connector 14"/>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
        <p:nvSpPr>
          <p:cNvPr id="9232" name="TextBox 20"/>
          <p:cNvSpPr txBox="1">
            <a:spLocks noChangeArrowheads="1"/>
          </p:cNvSpPr>
          <p:nvPr/>
        </p:nvSpPr>
        <p:spPr bwMode="auto">
          <a:xfrm>
            <a:off x="685800" y="1338263"/>
            <a:ext cx="7315200" cy="3416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342900" indent="-342900">
              <a:buFont typeface="Arial" panose="020B0604020202020204" pitchFamily="34" charset="0"/>
              <a:buChar char="•"/>
            </a:pPr>
            <a:r>
              <a:rPr lang="en-US" sz="2400" dirty="0">
                <a:solidFill>
                  <a:srgbClr val="999999"/>
                </a:solidFill>
                <a:latin typeface="Oswald" panose="02000506000000020004" pitchFamily="50"/>
                <a:cs typeface="Open Sans" charset="0"/>
              </a:rPr>
              <a:t>Euclidean space using </a:t>
            </a:r>
            <a:r>
              <a:rPr lang="en-US" sz="2400" b="1" dirty="0" smtClean="0">
                <a:solidFill>
                  <a:srgbClr val="4791D0"/>
                </a:solidFill>
                <a:latin typeface="Oswald" panose="02000506000000020004" pitchFamily="50"/>
                <a:cs typeface="Open Sans" charset="0"/>
              </a:rPr>
              <a:t>Cartesian coordinates </a:t>
            </a:r>
            <a:r>
              <a:rPr lang="en-US" sz="2400" dirty="0" smtClean="0">
                <a:solidFill>
                  <a:srgbClr val="999999"/>
                </a:solidFill>
                <a:latin typeface="Oswald" panose="02000506000000020004" pitchFamily="50"/>
                <a:cs typeface="Open Sans" charset="0"/>
              </a:rPr>
              <a:t>:  X</a:t>
            </a:r>
            <a:r>
              <a:rPr lang="en-US" sz="2400" dirty="0">
                <a:solidFill>
                  <a:srgbClr val="999999"/>
                </a:solidFill>
                <a:latin typeface="Oswald" panose="02000506000000020004" pitchFamily="50"/>
                <a:cs typeface="Open Sans" charset="0"/>
              </a:rPr>
              <a:t>, Y and </a:t>
            </a:r>
            <a:r>
              <a:rPr lang="en-US" sz="2400" dirty="0" smtClean="0">
                <a:solidFill>
                  <a:srgbClr val="999999"/>
                </a:solidFill>
                <a:latin typeface="Oswald" panose="02000506000000020004" pitchFamily="50"/>
                <a:cs typeface="Open Sans" charset="0"/>
              </a:rPr>
              <a:t>Z</a:t>
            </a:r>
          </a:p>
          <a:p>
            <a:pPr marL="342900" indent="-342900">
              <a:buFont typeface="Arial" panose="020B0604020202020204" pitchFamily="34" charset="0"/>
              <a:buChar char="•"/>
            </a:pPr>
            <a:endParaRPr lang="en-US" sz="2400" dirty="0">
              <a:solidFill>
                <a:srgbClr val="999999"/>
              </a:solidFill>
              <a:latin typeface="Oswald" panose="02000506000000020004" pitchFamily="50"/>
              <a:cs typeface="Open Sans" charset="0"/>
            </a:endParaRPr>
          </a:p>
          <a:p>
            <a:pPr marL="342900" indent="-342900">
              <a:buFont typeface="Arial" panose="020B0604020202020204" pitchFamily="34" charset="0"/>
              <a:buChar char="•"/>
            </a:pPr>
            <a:r>
              <a:rPr lang="en-US" sz="2400" b="1" dirty="0">
                <a:solidFill>
                  <a:srgbClr val="4791D0"/>
                </a:solidFill>
                <a:latin typeface="Oswald" panose="02000506000000020004" pitchFamily="50"/>
                <a:cs typeface="Open Sans" charset="0"/>
              </a:rPr>
              <a:t>Local</a:t>
            </a:r>
            <a:r>
              <a:rPr lang="en-US" sz="2400" dirty="0">
                <a:solidFill>
                  <a:srgbClr val="999999"/>
                </a:solidFill>
                <a:latin typeface="Oswald" panose="02000506000000020004" pitchFamily="50"/>
                <a:cs typeface="Open Sans" charset="0"/>
              </a:rPr>
              <a:t>/Model </a:t>
            </a:r>
            <a:r>
              <a:rPr lang="en-US" sz="2400" dirty="0" smtClean="0">
                <a:solidFill>
                  <a:srgbClr val="999999"/>
                </a:solidFill>
                <a:latin typeface="Oswald" panose="02000506000000020004" pitchFamily="50"/>
                <a:cs typeface="Open Sans" charset="0"/>
              </a:rPr>
              <a:t>Space</a:t>
            </a:r>
          </a:p>
          <a:p>
            <a:pPr marL="342900" indent="-342900">
              <a:buFont typeface="Arial" panose="020B0604020202020204" pitchFamily="34" charset="0"/>
              <a:buChar char="•"/>
            </a:pPr>
            <a:endParaRPr lang="en-US" sz="2400" dirty="0">
              <a:solidFill>
                <a:srgbClr val="999999"/>
              </a:solidFill>
              <a:latin typeface="Oswald" panose="02000506000000020004" pitchFamily="50"/>
              <a:cs typeface="Open Sans" charset="0"/>
            </a:endParaRPr>
          </a:p>
          <a:p>
            <a:pPr marL="342900" indent="-342900">
              <a:buFont typeface="Arial" panose="020B0604020202020204" pitchFamily="34" charset="0"/>
              <a:buChar char="•"/>
            </a:pPr>
            <a:r>
              <a:rPr lang="en-US" sz="2400" b="1" dirty="0">
                <a:solidFill>
                  <a:srgbClr val="4791D0"/>
                </a:solidFill>
                <a:latin typeface="Oswald" panose="02000506000000020004" pitchFamily="50"/>
                <a:cs typeface="Open Sans" charset="0"/>
              </a:rPr>
              <a:t>World</a:t>
            </a:r>
            <a:r>
              <a:rPr lang="en-US" sz="2400" dirty="0">
                <a:solidFill>
                  <a:srgbClr val="4791D0"/>
                </a:solidFill>
                <a:latin typeface="Oswald" panose="02000506000000020004" pitchFamily="50"/>
                <a:cs typeface="Open Sans" charset="0"/>
              </a:rPr>
              <a:t> </a:t>
            </a:r>
            <a:r>
              <a:rPr lang="en-US" sz="2400" dirty="0" smtClean="0">
                <a:solidFill>
                  <a:srgbClr val="999999"/>
                </a:solidFill>
                <a:latin typeface="Oswald" panose="02000506000000020004" pitchFamily="50"/>
                <a:cs typeface="Open Sans" charset="0"/>
              </a:rPr>
              <a:t>Space</a:t>
            </a:r>
          </a:p>
          <a:p>
            <a:pPr marL="342900" indent="-342900">
              <a:buFont typeface="Arial" panose="020B0604020202020204" pitchFamily="34" charset="0"/>
              <a:buChar char="•"/>
            </a:pPr>
            <a:endParaRPr lang="en-US" sz="2400" dirty="0">
              <a:solidFill>
                <a:srgbClr val="999999"/>
              </a:solidFill>
              <a:latin typeface="Oswald" panose="02000506000000020004" pitchFamily="50"/>
              <a:cs typeface="Open Sans" charset="0"/>
            </a:endParaRPr>
          </a:p>
          <a:p>
            <a:pPr marL="342900" indent="-342900">
              <a:buFont typeface="Arial" panose="020B0604020202020204" pitchFamily="34" charset="0"/>
              <a:buChar char="•"/>
            </a:pPr>
            <a:r>
              <a:rPr lang="en-US" sz="2400" dirty="0">
                <a:solidFill>
                  <a:srgbClr val="999999"/>
                </a:solidFill>
                <a:latin typeface="Oswald" panose="02000506000000020004" pitchFamily="50"/>
                <a:cs typeface="Open Sans" charset="0"/>
              </a:rPr>
              <a:t>View/</a:t>
            </a:r>
            <a:r>
              <a:rPr lang="en-US" sz="2400" b="1" dirty="0">
                <a:solidFill>
                  <a:srgbClr val="4791D0"/>
                </a:solidFill>
                <a:latin typeface="Oswald" panose="02000506000000020004" pitchFamily="50"/>
                <a:cs typeface="Open Sans" charset="0"/>
              </a:rPr>
              <a:t>Camera</a:t>
            </a:r>
            <a:r>
              <a:rPr lang="en-US" sz="2400" dirty="0">
                <a:solidFill>
                  <a:srgbClr val="999999"/>
                </a:solidFill>
                <a:latin typeface="Oswald" panose="02000506000000020004" pitchFamily="50"/>
                <a:cs typeface="Open Sans" charset="0"/>
              </a:rPr>
              <a:t> Space (Point-of-view</a:t>
            </a:r>
            <a:r>
              <a:rPr lang="en-US" sz="2400" dirty="0" smtClean="0">
                <a:solidFill>
                  <a:srgbClr val="999999"/>
                </a:solidFill>
                <a:latin typeface="Oswald" panose="02000506000000020004" pitchFamily="50"/>
                <a:cs typeface="Open Sans" charset="0"/>
              </a:rPr>
              <a:t>)</a:t>
            </a:r>
          </a:p>
          <a:p>
            <a:pPr marL="342900" indent="-342900">
              <a:buFont typeface="Arial" panose="020B0604020202020204" pitchFamily="34" charset="0"/>
              <a:buChar char="•"/>
            </a:pPr>
            <a:endParaRPr lang="en-US" sz="2400" dirty="0">
              <a:solidFill>
                <a:srgbClr val="999999"/>
              </a:solidFill>
              <a:latin typeface="Oswald" panose="02000506000000020004" pitchFamily="50"/>
              <a:cs typeface="Open Sans" charset="0"/>
            </a:endParaRPr>
          </a:p>
          <a:p>
            <a:pPr marL="342900" indent="-342900">
              <a:buFont typeface="Arial" panose="020B0604020202020204" pitchFamily="34" charset="0"/>
              <a:buChar char="•"/>
            </a:pPr>
            <a:r>
              <a:rPr lang="en-US" sz="2400" dirty="0">
                <a:solidFill>
                  <a:srgbClr val="999999"/>
                </a:solidFill>
                <a:latin typeface="Oswald" panose="02000506000000020004" pitchFamily="50"/>
                <a:cs typeface="Open Sans" charset="0"/>
              </a:rPr>
              <a:t>Screen space (</a:t>
            </a:r>
            <a:r>
              <a:rPr lang="en-US" sz="2400" b="1" dirty="0">
                <a:solidFill>
                  <a:srgbClr val="4791D0"/>
                </a:solidFill>
                <a:latin typeface="Oswald" panose="02000506000000020004" pitchFamily="50"/>
                <a:cs typeface="Open Sans" charset="0"/>
              </a:rPr>
              <a:t>2D</a:t>
            </a:r>
            <a:r>
              <a:rPr lang="en-US" sz="2400" dirty="0" smtClean="0">
                <a:solidFill>
                  <a:srgbClr val="999999"/>
                </a:solidFill>
                <a:latin typeface="Oswald" panose="02000506000000020004" pitchFamily="50"/>
                <a:cs typeface="Open Sans" charset="0"/>
              </a:rPr>
              <a:t>)</a:t>
            </a:r>
            <a:endParaRPr lang="en-US" sz="2400" dirty="0">
              <a:solidFill>
                <a:srgbClr val="999999"/>
              </a:solidFill>
              <a:latin typeface="Oswald" panose="02000506000000020004" pitchFamily="50"/>
              <a:cs typeface="Open Sans" charset="0"/>
            </a:endParaRPr>
          </a:p>
        </p:txBody>
      </p:sp>
      <p:pic>
        <p:nvPicPr>
          <p:cNvPr id="4" name="Picture 3"/>
          <p:cNvPicPr>
            <a:picLocks noChangeAspect="1"/>
          </p:cNvPicPr>
          <p:nvPr/>
        </p:nvPicPr>
        <p:blipFill>
          <a:blip r:embed="rId3"/>
          <a:stretch>
            <a:fillRect/>
          </a:stretch>
        </p:blipFill>
        <p:spPr>
          <a:xfrm>
            <a:off x="5609912" y="3409950"/>
            <a:ext cx="2800975" cy="1370690"/>
          </a:xfrm>
          <a:prstGeom prst="rect">
            <a:avLst/>
          </a:prstGeom>
        </p:spPr>
      </p:pic>
      <p:pic>
        <p:nvPicPr>
          <p:cNvPr id="2" name="Picture 1"/>
          <p:cNvPicPr>
            <a:picLocks noChangeAspect="1"/>
          </p:cNvPicPr>
          <p:nvPr/>
        </p:nvPicPr>
        <p:blipFill>
          <a:blip r:embed="rId4"/>
          <a:stretch>
            <a:fillRect/>
          </a:stretch>
        </p:blipFill>
        <p:spPr>
          <a:xfrm>
            <a:off x="6276871" y="1914278"/>
            <a:ext cx="1467055" cy="1371791"/>
          </a:xfrm>
          <a:prstGeom prst="rect">
            <a:avLst/>
          </a:prstGeom>
        </p:spPr>
      </p:pic>
    </p:spTree>
    <p:extLst>
      <p:ext uri="{BB962C8B-B14F-4D97-AF65-F5344CB8AC3E}">
        <p14:creationId xmlns:p14="http://schemas.microsoft.com/office/powerpoint/2010/main" val="5797141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32"/>
                                        </p:tgtEl>
                                        <p:attrNameLst>
                                          <p:attrName>style.visibility</p:attrName>
                                        </p:attrNameLst>
                                      </p:cBhvr>
                                      <p:to>
                                        <p:strVal val="visible"/>
                                      </p:to>
                                    </p:set>
                                    <p:animEffect transition="in" filter="fade">
                                      <p:cBhvr>
                                        <p:cTn id="7" dur="500"/>
                                        <p:tgtEl>
                                          <p:spTgt spid="923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10" name="Rectangle 9"/>
          <p:cNvSpPr/>
          <p:nvPr/>
        </p:nvSpPr>
        <p:spPr>
          <a:xfrm>
            <a:off x="-342900" y="1871663"/>
            <a:ext cx="9829800" cy="1400175"/>
          </a:xfrm>
          <a:prstGeom prst="rect">
            <a:avLst/>
          </a:prstGeom>
          <a:solidFill>
            <a:srgbClr val="4791D0">
              <a:alpha val="78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266" name="TextBox 16"/>
          <p:cNvSpPr txBox="1">
            <a:spLocks noChangeArrowheads="1"/>
          </p:cNvSpPr>
          <p:nvPr/>
        </p:nvSpPr>
        <p:spPr bwMode="auto">
          <a:xfrm>
            <a:off x="2819400" y="2599743"/>
            <a:ext cx="3505200" cy="338138"/>
          </a:xfrm>
          <a:prstGeom prst="rect">
            <a:avLst/>
          </a:prstGeom>
          <a:noFill/>
          <a:ln>
            <a:noFill/>
          </a:ln>
          <a:effectLst>
            <a:outerShdw dist="12700" dir="5400000" algn="tl" rotWithShape="0">
              <a:srgbClr val="000000">
                <a:alpha val="14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600" dirty="0" smtClean="0">
                <a:solidFill>
                  <a:prstClr val="white"/>
                </a:solidFill>
                <a:latin typeface="Oswald Light" charset="0"/>
                <a:cs typeface="Oswald Light" charset="0"/>
              </a:rPr>
              <a:t>DEMO</a:t>
            </a:r>
            <a:endParaRPr lang="en-US" sz="1600" dirty="0">
              <a:solidFill>
                <a:prstClr val="white"/>
              </a:solidFill>
              <a:latin typeface="Oswald Light" charset="0"/>
              <a:cs typeface="Oswald Light" charset="0"/>
            </a:endParaRPr>
          </a:p>
        </p:txBody>
      </p:sp>
      <p:sp>
        <p:nvSpPr>
          <p:cNvPr id="11267" name="TextBox 17"/>
          <p:cNvSpPr txBox="1">
            <a:spLocks noChangeArrowheads="1"/>
          </p:cNvSpPr>
          <p:nvPr/>
        </p:nvSpPr>
        <p:spPr bwMode="auto">
          <a:xfrm>
            <a:off x="3124200" y="2250676"/>
            <a:ext cx="28956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100" dirty="0" smtClean="0">
                <a:solidFill>
                  <a:srgbClr val="404040"/>
                </a:solidFill>
                <a:latin typeface="Oswald Light" charset="0"/>
                <a:cs typeface="Oswald Light" charset="0"/>
              </a:rPr>
              <a:t>LET’S START SIMPLE: 8 VERTICES</a:t>
            </a:r>
            <a:endParaRPr lang="en-US" sz="1100" dirty="0">
              <a:solidFill>
                <a:srgbClr val="404040"/>
              </a:solidFill>
              <a:latin typeface="Oswald Light" charset="0"/>
              <a:cs typeface="Oswald Light" charset="0"/>
            </a:endParaRPr>
          </a:p>
        </p:txBody>
      </p:sp>
      <p:cxnSp>
        <p:nvCxnSpPr>
          <p:cNvPr id="20" name="Straight Connector 19"/>
          <p:cNvCxnSpPr/>
          <p:nvPr/>
        </p:nvCxnSpPr>
        <p:spPr>
          <a:xfrm>
            <a:off x="4038600" y="2542593"/>
            <a:ext cx="10668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3818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267"/>
                                        </p:tgtEl>
                                        <p:attrNameLst>
                                          <p:attrName>style.visibility</p:attrName>
                                        </p:attrNameLst>
                                      </p:cBhvr>
                                      <p:to>
                                        <p:strVal val="visible"/>
                                      </p:to>
                                    </p:set>
                                    <p:animEffect transition="in" filter="fade">
                                      <p:cBhvr>
                                        <p:cTn id="14" dur="500"/>
                                        <p:tgtEl>
                                          <p:spTgt spid="1126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fade">
                                      <p:cBhvr>
                                        <p:cTn id="1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266" grpId="0"/>
      <p:bldP spid="1126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791D0"/>
        </a:solidFill>
        <a:effectLst/>
      </p:bgPr>
    </p:bg>
    <p:spTree>
      <p:nvGrpSpPr>
        <p:cNvPr id="1" name=""/>
        <p:cNvGrpSpPr/>
        <p:nvPr/>
      </p:nvGrpSpPr>
      <p:grpSpPr>
        <a:xfrm>
          <a:off x="0" y="0"/>
          <a:ext cx="0" cy="0"/>
          <a:chOff x="0" y="0"/>
          <a:chExt cx="0" cy="0"/>
        </a:xfrm>
      </p:grpSpPr>
      <p:sp>
        <p:nvSpPr>
          <p:cNvPr id="12290" name="Title 1"/>
          <p:cNvSpPr>
            <a:spLocks noGrp="1"/>
          </p:cNvSpPr>
          <p:nvPr>
            <p:ph type="ctrTitle"/>
          </p:nvPr>
        </p:nvSpPr>
        <p:spPr>
          <a:xfrm>
            <a:off x="685800" y="1598613"/>
            <a:ext cx="7772400" cy="1101725"/>
          </a:xfrm>
        </p:spPr>
        <p:txBody>
          <a:bodyPr/>
          <a:lstStyle/>
          <a:p>
            <a:r>
              <a:rPr lang="en-US" sz="1800" dirty="0" smtClean="0">
                <a:solidFill>
                  <a:srgbClr val="9BD0F4"/>
                </a:solidFill>
                <a:latin typeface="Oswald Light" charset="0"/>
                <a:cs typeface="Oswald Light" charset="0"/>
              </a:rPr>
              <a:t>Step Two</a:t>
            </a:r>
            <a:endParaRPr lang="en-US" sz="1800" dirty="0">
              <a:solidFill>
                <a:srgbClr val="9BD0F4"/>
              </a:solidFill>
              <a:latin typeface="Oswald Light" charset="0"/>
              <a:cs typeface="Oswald Light" charset="0"/>
            </a:endParaRPr>
          </a:p>
        </p:txBody>
      </p:sp>
      <p:sp>
        <p:nvSpPr>
          <p:cNvPr id="3" name="Subtitle 2"/>
          <p:cNvSpPr>
            <a:spLocks noGrp="1"/>
          </p:cNvSpPr>
          <p:nvPr>
            <p:ph type="subTitle" idx="1"/>
          </p:nvPr>
        </p:nvSpPr>
        <p:spPr>
          <a:xfrm>
            <a:off x="1371600" y="2320925"/>
            <a:ext cx="6400800" cy="1314450"/>
          </a:xfrm>
        </p:spPr>
        <p:txBody>
          <a:bodyPr rtlCol="0">
            <a:normAutofit/>
          </a:bodyPr>
          <a:lstStyle/>
          <a:p>
            <a:pPr fontAlgn="auto">
              <a:spcAft>
                <a:spcPts val="0"/>
              </a:spcAft>
              <a:defRPr/>
            </a:pPr>
            <a:r>
              <a:rPr lang="en-US" sz="2400" dirty="0" smtClean="0">
                <a:solidFill>
                  <a:srgbClr val="FFFFFF"/>
                </a:solidFill>
                <a:effectLst>
                  <a:outerShdw blurRad="38100" dist="38100" dir="2700000" algn="tl">
                    <a:srgbClr val="000000">
                      <a:alpha val="43137"/>
                    </a:srgbClr>
                  </a:outerShdw>
                </a:effectLst>
                <a:latin typeface="Oswald" panose="02000506000000020004" pitchFamily="50"/>
                <a:ea typeface="+mn-ea"/>
                <a:cs typeface="Allerton"/>
              </a:rPr>
              <a:t>It’s all about triangles</a:t>
            </a:r>
            <a:endParaRPr lang="en-US" sz="2400" dirty="0">
              <a:solidFill>
                <a:srgbClr val="FFFFFF"/>
              </a:solidFill>
              <a:effectLst>
                <a:outerShdw blurRad="38100" dist="38100" dir="2700000" algn="tl">
                  <a:srgbClr val="000000">
                    <a:alpha val="43137"/>
                  </a:srgbClr>
                </a:outerShdw>
              </a:effectLst>
              <a:latin typeface="Oswald" panose="02000506000000020004" pitchFamily="50"/>
              <a:ea typeface="+mn-ea"/>
              <a:cs typeface="Allerton"/>
            </a:endParaRPr>
          </a:p>
        </p:txBody>
      </p:sp>
    </p:spTree>
    <p:extLst>
      <p:ext uri="{BB962C8B-B14F-4D97-AF65-F5344CB8AC3E}">
        <p14:creationId xmlns:p14="http://schemas.microsoft.com/office/powerpoint/2010/main" val="36035000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900" decel="100000" fill="hold"/>
                                        <p:tgtEl>
                                          <p:spTgt spid="1229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29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9222" name="Title 1"/>
          <p:cNvSpPr>
            <a:spLocks noGrp="1"/>
          </p:cNvSpPr>
          <p:nvPr>
            <p:ph type="title"/>
          </p:nvPr>
        </p:nvSpPr>
        <p:spPr/>
        <p:txBody>
          <a:bodyPr/>
          <a:lstStyle/>
          <a:p>
            <a:pPr algn="l"/>
            <a:r>
              <a:rPr lang="en-US" sz="3200" dirty="0" smtClean="0">
                <a:solidFill>
                  <a:srgbClr val="404040"/>
                </a:solidFill>
                <a:latin typeface="Oswald Light" charset="0"/>
                <a:cs typeface="Oswald Light" charset="0"/>
              </a:rPr>
              <a:t>Drawing triangles for a cube</a:t>
            </a:r>
            <a:endParaRPr lang="en-US" sz="3200" dirty="0">
              <a:solidFill>
                <a:srgbClr val="404040"/>
              </a:solidFill>
              <a:latin typeface="Oswald Light" charset="0"/>
              <a:cs typeface="Oswald Light" charset="0"/>
            </a:endParaRPr>
          </a:p>
        </p:txBody>
      </p:sp>
      <p:cxnSp>
        <p:nvCxnSpPr>
          <p:cNvPr id="15" name="Straight Connector 14"/>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
        <p:nvSpPr>
          <p:cNvPr id="9232" name="TextBox 20"/>
          <p:cNvSpPr txBox="1">
            <a:spLocks noChangeArrowheads="1"/>
          </p:cNvSpPr>
          <p:nvPr/>
        </p:nvSpPr>
        <p:spPr bwMode="auto">
          <a:xfrm>
            <a:off x="685800" y="1338263"/>
            <a:ext cx="7315200"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342900" indent="-342900">
              <a:buFont typeface="Arial" panose="020B0604020202020204" pitchFamily="34" charset="0"/>
              <a:buChar char="•"/>
            </a:pPr>
            <a:endParaRPr lang="en-US" sz="2000" dirty="0" smtClean="0">
              <a:solidFill>
                <a:srgbClr val="999999"/>
              </a:solidFill>
              <a:latin typeface="Open Sans" charset="0"/>
              <a:cs typeface="Open Sans" charset="0"/>
            </a:endParaRPr>
          </a:p>
          <a:p>
            <a:pPr marL="342900" indent="-342900">
              <a:buFont typeface="Arial" panose="020B0604020202020204" pitchFamily="34" charset="0"/>
              <a:buChar char="•"/>
            </a:pPr>
            <a:endParaRPr lang="en-US" sz="2000" dirty="0">
              <a:solidFill>
                <a:srgbClr val="999999"/>
              </a:solidFill>
              <a:latin typeface="Open Sans" charset="0"/>
              <a:cs typeface="Open Sans" charset="0"/>
            </a:endParaRPr>
          </a:p>
          <a:p>
            <a:pPr marL="342900" indent="-342900">
              <a:buFont typeface="Arial" panose="020B0604020202020204" pitchFamily="34" charset="0"/>
              <a:buChar char="•"/>
            </a:pPr>
            <a:r>
              <a:rPr lang="en-US" sz="2400" dirty="0" smtClean="0">
                <a:solidFill>
                  <a:srgbClr val="999999"/>
                </a:solidFill>
                <a:latin typeface="Oswald" panose="02000506000000020004" pitchFamily="50"/>
                <a:cs typeface="Open Sans" charset="0"/>
              </a:rPr>
              <a:t>A </a:t>
            </a:r>
            <a:r>
              <a:rPr lang="en-US" sz="2400" b="1" dirty="0" smtClean="0">
                <a:solidFill>
                  <a:srgbClr val="4791D0"/>
                </a:solidFill>
                <a:latin typeface="Oswald" panose="02000506000000020004" pitchFamily="50"/>
                <a:cs typeface="Open Sans" charset="0"/>
              </a:rPr>
              <a:t>cube</a:t>
            </a:r>
            <a:r>
              <a:rPr lang="en-US" sz="2400" dirty="0" smtClean="0">
                <a:solidFill>
                  <a:srgbClr val="999999"/>
                </a:solidFill>
                <a:latin typeface="Oswald" panose="02000506000000020004" pitchFamily="50"/>
                <a:cs typeface="Open Sans" charset="0"/>
              </a:rPr>
              <a:t> is made of </a:t>
            </a:r>
            <a:r>
              <a:rPr lang="en-US" sz="2400" b="1" dirty="0" smtClean="0">
                <a:solidFill>
                  <a:srgbClr val="4791D0"/>
                </a:solidFill>
                <a:latin typeface="Oswald" panose="02000506000000020004" pitchFamily="50"/>
                <a:cs typeface="Open Sans" charset="0"/>
              </a:rPr>
              <a:t>8 vertices</a:t>
            </a:r>
          </a:p>
          <a:p>
            <a:pPr marL="342900" indent="-342900">
              <a:buFont typeface="Arial" panose="020B0604020202020204" pitchFamily="34" charset="0"/>
              <a:buChar char="•"/>
            </a:pPr>
            <a:endParaRPr lang="en-US" sz="2400" dirty="0">
              <a:solidFill>
                <a:srgbClr val="999999"/>
              </a:solidFill>
              <a:latin typeface="Oswald" panose="02000506000000020004" pitchFamily="50"/>
              <a:cs typeface="Open Sans" charset="0"/>
            </a:endParaRPr>
          </a:p>
          <a:p>
            <a:pPr marL="342900" indent="-342900">
              <a:buFont typeface="Arial" panose="020B0604020202020204" pitchFamily="34" charset="0"/>
              <a:buChar char="•"/>
            </a:pPr>
            <a:r>
              <a:rPr lang="en-US" sz="2400" dirty="0" smtClean="0">
                <a:solidFill>
                  <a:srgbClr val="999999"/>
                </a:solidFill>
                <a:latin typeface="Oswald" panose="02000506000000020004" pitchFamily="50"/>
                <a:cs typeface="Open Sans" charset="0"/>
              </a:rPr>
              <a:t>Each </a:t>
            </a:r>
            <a:r>
              <a:rPr lang="en-US" sz="2400" b="1" dirty="0">
                <a:solidFill>
                  <a:srgbClr val="4791D0"/>
                </a:solidFill>
                <a:latin typeface="Oswald" panose="02000506000000020004" pitchFamily="50"/>
                <a:cs typeface="Open Sans" charset="0"/>
              </a:rPr>
              <a:t>face</a:t>
            </a:r>
            <a:r>
              <a:rPr lang="en-US" sz="2400" dirty="0">
                <a:solidFill>
                  <a:srgbClr val="4791D0"/>
                </a:solidFill>
                <a:latin typeface="Oswald" panose="02000506000000020004" pitchFamily="50"/>
                <a:cs typeface="Open Sans" charset="0"/>
              </a:rPr>
              <a:t> </a:t>
            </a:r>
            <a:r>
              <a:rPr lang="en-US" sz="2400" dirty="0">
                <a:solidFill>
                  <a:srgbClr val="999999"/>
                </a:solidFill>
                <a:latin typeface="Oswald" panose="02000506000000020004" pitchFamily="50"/>
                <a:cs typeface="Open Sans" charset="0"/>
              </a:rPr>
              <a:t>is made of </a:t>
            </a:r>
            <a:r>
              <a:rPr lang="en-US" sz="2400" b="1" dirty="0">
                <a:solidFill>
                  <a:srgbClr val="4791D0"/>
                </a:solidFill>
                <a:latin typeface="Oswald" panose="02000506000000020004" pitchFamily="50"/>
                <a:cs typeface="Open Sans" charset="0"/>
              </a:rPr>
              <a:t>3 </a:t>
            </a:r>
            <a:r>
              <a:rPr lang="en-US" sz="2400" b="1" dirty="0" smtClean="0">
                <a:solidFill>
                  <a:srgbClr val="4791D0"/>
                </a:solidFill>
                <a:latin typeface="Oswald" panose="02000506000000020004" pitchFamily="50"/>
                <a:cs typeface="Open Sans" charset="0"/>
              </a:rPr>
              <a:t>vertices</a:t>
            </a:r>
            <a:endParaRPr lang="en-US" sz="2400" b="1" dirty="0">
              <a:solidFill>
                <a:srgbClr val="4791D0"/>
              </a:solidFill>
              <a:latin typeface="Oswald" panose="02000506000000020004" pitchFamily="50"/>
              <a:cs typeface="Open Sans" charset="0"/>
            </a:endParaRPr>
          </a:p>
          <a:p>
            <a:pPr marL="342900" indent="-342900">
              <a:buFont typeface="Arial" panose="020B0604020202020204" pitchFamily="34" charset="0"/>
              <a:buChar char="•"/>
            </a:pPr>
            <a:endParaRPr lang="en-US" sz="2400" dirty="0" smtClean="0">
              <a:solidFill>
                <a:srgbClr val="999999"/>
              </a:solidFill>
              <a:latin typeface="Oswald" panose="02000506000000020004" pitchFamily="50"/>
              <a:cs typeface="Open Sans" charset="0"/>
            </a:endParaRPr>
          </a:p>
          <a:p>
            <a:pPr marL="342900" indent="-342900">
              <a:buFont typeface="Arial" panose="020B0604020202020204" pitchFamily="34" charset="0"/>
              <a:buChar char="•"/>
            </a:pPr>
            <a:r>
              <a:rPr lang="en-US" sz="2400" dirty="0" smtClean="0">
                <a:solidFill>
                  <a:srgbClr val="999999"/>
                </a:solidFill>
                <a:latin typeface="Oswald" panose="02000506000000020004" pitchFamily="50"/>
                <a:cs typeface="Open Sans" charset="0"/>
              </a:rPr>
              <a:t>A </a:t>
            </a:r>
            <a:r>
              <a:rPr lang="en-US" sz="2400" b="1" dirty="0" smtClean="0">
                <a:solidFill>
                  <a:srgbClr val="4791D0"/>
                </a:solidFill>
                <a:latin typeface="Oswald" panose="02000506000000020004" pitchFamily="50"/>
                <a:cs typeface="Open Sans" charset="0"/>
              </a:rPr>
              <a:t>cube</a:t>
            </a:r>
            <a:r>
              <a:rPr lang="en-US" sz="2400" dirty="0" smtClean="0">
                <a:solidFill>
                  <a:srgbClr val="4791D0"/>
                </a:solidFill>
                <a:latin typeface="Oswald" panose="02000506000000020004" pitchFamily="50"/>
                <a:cs typeface="Open Sans" charset="0"/>
              </a:rPr>
              <a:t> </a:t>
            </a:r>
            <a:r>
              <a:rPr lang="en-US" sz="2400" dirty="0" smtClean="0">
                <a:solidFill>
                  <a:srgbClr val="999999"/>
                </a:solidFill>
                <a:latin typeface="Oswald" panose="02000506000000020004" pitchFamily="50"/>
                <a:cs typeface="Open Sans" charset="0"/>
              </a:rPr>
              <a:t>is made of </a:t>
            </a:r>
            <a:r>
              <a:rPr lang="en-US" sz="2400" b="1" dirty="0" smtClean="0">
                <a:solidFill>
                  <a:srgbClr val="4791D0"/>
                </a:solidFill>
                <a:latin typeface="Oswald" panose="02000506000000020004" pitchFamily="50"/>
                <a:cs typeface="Open Sans" charset="0"/>
              </a:rPr>
              <a:t>12 faces</a:t>
            </a:r>
            <a:endParaRPr lang="en-US" sz="2400" b="1" dirty="0">
              <a:solidFill>
                <a:srgbClr val="4791D0"/>
              </a:solidFill>
              <a:latin typeface="Oswald" panose="02000506000000020004" pitchFamily="50"/>
              <a:cs typeface="Open Sans" charset="0"/>
            </a:endParaRPr>
          </a:p>
        </p:txBody>
      </p:sp>
      <p:pic>
        <p:nvPicPr>
          <p:cNvPr id="3" name="Picture 2"/>
          <p:cNvPicPr>
            <a:picLocks noChangeAspect="1"/>
          </p:cNvPicPr>
          <p:nvPr/>
        </p:nvPicPr>
        <p:blipFill>
          <a:blip r:embed="rId3"/>
          <a:stretch>
            <a:fillRect/>
          </a:stretch>
        </p:blipFill>
        <p:spPr>
          <a:xfrm>
            <a:off x="5334000" y="1554686"/>
            <a:ext cx="3057952" cy="2857899"/>
          </a:xfrm>
          <a:prstGeom prst="rect">
            <a:avLst/>
          </a:prstGeom>
        </p:spPr>
      </p:pic>
    </p:spTree>
    <p:extLst>
      <p:ext uri="{BB962C8B-B14F-4D97-AF65-F5344CB8AC3E}">
        <p14:creationId xmlns:p14="http://schemas.microsoft.com/office/powerpoint/2010/main" val="3558612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32"/>
                                        </p:tgtEl>
                                        <p:attrNameLst>
                                          <p:attrName>style.visibility</p:attrName>
                                        </p:attrNameLst>
                                      </p:cBhvr>
                                      <p:to>
                                        <p:strVal val="visible"/>
                                      </p:to>
                                    </p:set>
                                    <p:animEffect transition="in" filter="fade">
                                      <p:cBhvr>
                                        <p:cTn id="7" dur="500"/>
                                        <p:tgtEl>
                                          <p:spTgt spid="923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10" name="Rectangle 9"/>
          <p:cNvSpPr/>
          <p:nvPr/>
        </p:nvSpPr>
        <p:spPr>
          <a:xfrm>
            <a:off x="-342900" y="1871663"/>
            <a:ext cx="9829800" cy="1400175"/>
          </a:xfrm>
          <a:prstGeom prst="rect">
            <a:avLst/>
          </a:prstGeom>
          <a:solidFill>
            <a:srgbClr val="4791D0">
              <a:alpha val="78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266" name="TextBox 16"/>
          <p:cNvSpPr txBox="1">
            <a:spLocks noChangeArrowheads="1"/>
          </p:cNvSpPr>
          <p:nvPr/>
        </p:nvSpPr>
        <p:spPr bwMode="auto">
          <a:xfrm>
            <a:off x="2819400" y="2599743"/>
            <a:ext cx="3505200" cy="338138"/>
          </a:xfrm>
          <a:prstGeom prst="rect">
            <a:avLst/>
          </a:prstGeom>
          <a:noFill/>
          <a:ln>
            <a:noFill/>
          </a:ln>
          <a:effectLst>
            <a:outerShdw dist="12700" dir="5400000" algn="tl" rotWithShape="0">
              <a:srgbClr val="000000">
                <a:alpha val="14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600" dirty="0" smtClean="0">
                <a:solidFill>
                  <a:prstClr val="white"/>
                </a:solidFill>
                <a:latin typeface="Oswald Light" charset="0"/>
                <a:cs typeface="Oswald Light" charset="0"/>
              </a:rPr>
              <a:t>DEMO</a:t>
            </a:r>
            <a:endParaRPr lang="en-US" sz="1600" dirty="0">
              <a:solidFill>
                <a:prstClr val="white"/>
              </a:solidFill>
              <a:latin typeface="Oswald Light" charset="0"/>
              <a:cs typeface="Oswald Light" charset="0"/>
            </a:endParaRPr>
          </a:p>
        </p:txBody>
      </p:sp>
      <p:sp>
        <p:nvSpPr>
          <p:cNvPr id="11267" name="TextBox 17"/>
          <p:cNvSpPr txBox="1">
            <a:spLocks noChangeArrowheads="1"/>
          </p:cNvSpPr>
          <p:nvPr/>
        </p:nvSpPr>
        <p:spPr bwMode="auto">
          <a:xfrm>
            <a:off x="3124200" y="2250676"/>
            <a:ext cx="28956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100" dirty="0" smtClean="0">
                <a:solidFill>
                  <a:srgbClr val="404040"/>
                </a:solidFill>
                <a:latin typeface="Oswald Light" charset="0"/>
                <a:cs typeface="Oswald Light" charset="0"/>
              </a:rPr>
              <a:t>DRAWING TRIANGLES</a:t>
            </a:r>
            <a:endParaRPr lang="en-US" sz="1100" dirty="0">
              <a:solidFill>
                <a:srgbClr val="404040"/>
              </a:solidFill>
              <a:latin typeface="Oswald Light" charset="0"/>
              <a:cs typeface="Oswald Light" charset="0"/>
            </a:endParaRPr>
          </a:p>
        </p:txBody>
      </p:sp>
      <p:cxnSp>
        <p:nvCxnSpPr>
          <p:cNvPr id="20" name="Straight Connector 19"/>
          <p:cNvCxnSpPr/>
          <p:nvPr/>
        </p:nvCxnSpPr>
        <p:spPr>
          <a:xfrm>
            <a:off x="4038600" y="2542593"/>
            <a:ext cx="10668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90473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267"/>
                                        </p:tgtEl>
                                        <p:attrNameLst>
                                          <p:attrName>style.visibility</p:attrName>
                                        </p:attrNameLst>
                                      </p:cBhvr>
                                      <p:to>
                                        <p:strVal val="visible"/>
                                      </p:to>
                                    </p:set>
                                    <p:animEffect transition="in" filter="fade">
                                      <p:cBhvr>
                                        <p:cTn id="14" dur="500"/>
                                        <p:tgtEl>
                                          <p:spTgt spid="1126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fade">
                                      <p:cBhvr>
                                        <p:cTn id="1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266" grpId="0"/>
      <p:bldP spid="1126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922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Generating geometries from a 3D modeler</a:t>
            </a:r>
            <a:endParaRPr lang="en-US" sz="2800" dirty="0">
              <a:solidFill>
                <a:srgbClr val="404040"/>
              </a:solidFill>
              <a:latin typeface="Oswald Light" charset="0"/>
              <a:cs typeface="Oswald Light" charset="0"/>
            </a:endParaRPr>
          </a:p>
        </p:txBody>
      </p:sp>
      <p:cxnSp>
        <p:nvCxnSpPr>
          <p:cNvPr id="15" name="Straight Connector 14"/>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
        <p:nvSpPr>
          <p:cNvPr id="9232" name="TextBox 20"/>
          <p:cNvSpPr txBox="1">
            <a:spLocks noChangeArrowheads="1"/>
          </p:cNvSpPr>
          <p:nvPr/>
        </p:nvSpPr>
        <p:spPr bwMode="auto">
          <a:xfrm>
            <a:off x="685800" y="1075506"/>
            <a:ext cx="7315200"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342900" indent="-342900">
              <a:buFont typeface="Arial" panose="020B0604020202020204" pitchFamily="34" charset="0"/>
              <a:buChar char="•"/>
            </a:pPr>
            <a:r>
              <a:rPr lang="en-US" sz="2400" dirty="0" smtClean="0">
                <a:solidFill>
                  <a:srgbClr val="999999"/>
                </a:solidFill>
                <a:latin typeface="Oswald" panose="02000506000000020004" pitchFamily="50"/>
                <a:cs typeface="Open Sans" charset="0"/>
              </a:rPr>
              <a:t>Once you know how to load a cube, you know </a:t>
            </a:r>
            <a:r>
              <a:rPr lang="en-US" sz="2400" b="1" dirty="0" smtClean="0">
                <a:solidFill>
                  <a:srgbClr val="4791D0"/>
                </a:solidFill>
                <a:latin typeface="Oswald" panose="02000506000000020004" pitchFamily="50"/>
                <a:cs typeface="Open Sans" charset="0"/>
              </a:rPr>
              <a:t>how to load everything</a:t>
            </a:r>
          </a:p>
          <a:p>
            <a:pPr marL="342900" indent="-342900">
              <a:buFont typeface="Arial" panose="020B0604020202020204" pitchFamily="34" charset="0"/>
              <a:buChar char="•"/>
            </a:pPr>
            <a:endParaRPr lang="en-US" sz="2400" dirty="0">
              <a:solidFill>
                <a:srgbClr val="999999"/>
              </a:solidFill>
              <a:latin typeface="Oswald" panose="02000506000000020004" pitchFamily="50"/>
              <a:cs typeface="Open Sans" charset="0"/>
            </a:endParaRPr>
          </a:p>
          <a:p>
            <a:pPr marL="342900" indent="-342900">
              <a:buFont typeface="Arial" panose="020B0604020202020204" pitchFamily="34" charset="0"/>
              <a:buChar char="•"/>
            </a:pPr>
            <a:r>
              <a:rPr lang="en-US" sz="2400" dirty="0" smtClean="0">
                <a:solidFill>
                  <a:srgbClr val="999999"/>
                </a:solidFill>
                <a:latin typeface="Oswald" panose="02000506000000020004" pitchFamily="50"/>
                <a:cs typeface="Open Sans" charset="0"/>
              </a:rPr>
              <a:t>But you don’t want to </a:t>
            </a:r>
            <a:r>
              <a:rPr lang="en-US" sz="2400" b="1" dirty="0" smtClean="0">
                <a:solidFill>
                  <a:srgbClr val="4791D0"/>
                </a:solidFill>
                <a:latin typeface="Oswald" panose="02000506000000020004" pitchFamily="50"/>
                <a:cs typeface="Open Sans" charset="0"/>
              </a:rPr>
              <a:t>hard code every vertex/face </a:t>
            </a:r>
            <a:r>
              <a:rPr lang="en-US" sz="2400" dirty="0" smtClean="0">
                <a:solidFill>
                  <a:srgbClr val="999999"/>
                </a:solidFill>
                <a:latin typeface="Oswald" panose="02000506000000020004" pitchFamily="50"/>
                <a:cs typeface="Open Sans" charset="0"/>
              </a:rPr>
              <a:t>yourself right?</a:t>
            </a:r>
            <a:endParaRPr lang="en-US" sz="2400" dirty="0">
              <a:solidFill>
                <a:srgbClr val="999999"/>
              </a:solidFill>
              <a:latin typeface="Oswald" panose="02000506000000020004" pitchFamily="50"/>
              <a:cs typeface="Open Sans" charset="0"/>
            </a:endParaRPr>
          </a:p>
          <a:p>
            <a:pPr marL="342900" indent="-342900">
              <a:buFont typeface="Arial" panose="020B0604020202020204" pitchFamily="34" charset="0"/>
              <a:buChar char="•"/>
            </a:pPr>
            <a:endParaRPr lang="en-US" sz="2400" dirty="0" smtClean="0">
              <a:solidFill>
                <a:srgbClr val="999999"/>
              </a:solidFill>
              <a:latin typeface="Oswald" panose="02000506000000020004" pitchFamily="50"/>
              <a:cs typeface="Open Sans" charset="0"/>
            </a:endParaRPr>
          </a:p>
          <a:p>
            <a:pPr marL="342900" indent="-342900">
              <a:buFont typeface="Arial" panose="020B0604020202020204" pitchFamily="34" charset="0"/>
              <a:buChar char="•"/>
            </a:pPr>
            <a:r>
              <a:rPr lang="en-US" sz="2400" dirty="0" smtClean="0">
                <a:solidFill>
                  <a:srgbClr val="999999"/>
                </a:solidFill>
                <a:latin typeface="Oswald" panose="02000506000000020004" pitchFamily="50"/>
                <a:cs typeface="Open Sans" charset="0"/>
              </a:rPr>
              <a:t>So, let’s </a:t>
            </a:r>
            <a:r>
              <a:rPr lang="en-US" sz="2400" b="1" dirty="0" smtClean="0">
                <a:solidFill>
                  <a:srgbClr val="4791D0"/>
                </a:solidFill>
                <a:latin typeface="Oswald" panose="02000506000000020004" pitchFamily="50"/>
                <a:cs typeface="Open Sans" charset="0"/>
              </a:rPr>
              <a:t>export them from Blender</a:t>
            </a:r>
            <a:r>
              <a:rPr lang="en-US" sz="2400" dirty="0" smtClean="0">
                <a:solidFill>
                  <a:srgbClr val="999999"/>
                </a:solidFill>
                <a:latin typeface="Oswald" panose="02000506000000020004" pitchFamily="50"/>
                <a:cs typeface="Open Sans" charset="0"/>
              </a:rPr>
              <a:t>!</a:t>
            </a:r>
            <a:endParaRPr lang="en-US" sz="2400" dirty="0">
              <a:solidFill>
                <a:srgbClr val="999999"/>
              </a:solidFill>
              <a:latin typeface="Oswald" panose="02000506000000020004" pitchFamily="50"/>
              <a:cs typeface="Open Sans"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836" y="2677545"/>
            <a:ext cx="1952964" cy="2174995"/>
          </a:xfrm>
          <a:prstGeom prst="rect">
            <a:avLst/>
          </a:prstGeom>
        </p:spPr>
      </p:pic>
    </p:spTree>
    <p:extLst>
      <p:ext uri="{BB962C8B-B14F-4D97-AF65-F5344CB8AC3E}">
        <p14:creationId xmlns:p14="http://schemas.microsoft.com/office/powerpoint/2010/main" val="3692496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32"/>
                                        </p:tgtEl>
                                        <p:attrNameLst>
                                          <p:attrName>style.visibility</p:attrName>
                                        </p:attrNameLst>
                                      </p:cBhvr>
                                      <p:to>
                                        <p:strVal val="visible"/>
                                      </p:to>
                                    </p:set>
                                    <p:animEffect transition="in" filter="fade">
                                      <p:cBhvr>
                                        <p:cTn id="7" dur="500"/>
                                        <p:tgtEl>
                                          <p:spTgt spid="923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33350"/>
            <a:ext cx="8229600" cy="857250"/>
          </a:xfrm>
        </p:spPr>
        <p:txBody>
          <a:bodyPr/>
          <a:lstStyle/>
          <a:p>
            <a:pPr algn="l"/>
            <a:r>
              <a:rPr lang="en-US" sz="2400" dirty="0" smtClean="0">
                <a:solidFill>
                  <a:srgbClr val="404040"/>
                </a:solidFill>
                <a:latin typeface="Oswald Light" charset="0"/>
                <a:cs typeface="Oswald Light" charset="0"/>
              </a:rPr>
              <a:t>WHO ARE WE?</a:t>
            </a:r>
            <a:endParaRPr lang="en-US" sz="2400" dirty="0">
              <a:solidFill>
                <a:srgbClr val="404040"/>
              </a:solidFill>
              <a:latin typeface="Oswald Light" charset="0"/>
              <a:cs typeface="Oswald Light" charset="0"/>
            </a:endParaRPr>
          </a:p>
        </p:txBody>
      </p:sp>
      <p:cxnSp>
        <p:nvCxnSpPr>
          <p:cNvPr id="7" name="Straight Connector 6"/>
          <p:cNvCxnSpPr/>
          <p:nvPr/>
        </p:nvCxnSpPr>
        <p:spPr>
          <a:xfrm>
            <a:off x="589697" y="4932363"/>
            <a:ext cx="7376378"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
        <p:nvSpPr>
          <p:cNvPr id="5127" name="TextBox 7"/>
          <p:cNvSpPr txBox="1">
            <a:spLocks noChangeArrowheads="1"/>
          </p:cNvSpPr>
          <p:nvPr/>
        </p:nvSpPr>
        <p:spPr bwMode="auto">
          <a:xfrm>
            <a:off x="444500" y="747713"/>
            <a:ext cx="57880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400" dirty="0" smtClean="0">
                <a:solidFill>
                  <a:srgbClr val="4791D0"/>
                </a:solidFill>
                <a:latin typeface="Oswald Light" charset="0"/>
                <a:cs typeface="Oswald Light" charset="0"/>
              </a:rPr>
              <a:t>Geeks, web developers, 3D addicts</a:t>
            </a:r>
            <a:endParaRPr lang="en-US" sz="1400" dirty="0">
              <a:solidFill>
                <a:srgbClr val="4791D0"/>
              </a:solidFill>
              <a:latin typeface="Oswald Light" charset="0"/>
              <a:cs typeface="Oswald Light" charset="0"/>
            </a:endParaRPr>
          </a:p>
        </p:txBody>
      </p:sp>
      <p:sp>
        <p:nvSpPr>
          <p:cNvPr id="5128" name="TextBox 12"/>
          <p:cNvSpPr txBox="1">
            <a:spLocks noChangeArrowheads="1"/>
          </p:cNvSpPr>
          <p:nvPr/>
        </p:nvSpPr>
        <p:spPr bwMode="auto">
          <a:xfrm>
            <a:off x="2188427" y="2749021"/>
            <a:ext cx="194627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600" dirty="0" smtClean="0">
                <a:solidFill>
                  <a:srgbClr val="646464"/>
                </a:solidFill>
                <a:latin typeface="Oswald Light" charset="0"/>
                <a:cs typeface="Oswald Light" charset="0"/>
              </a:rPr>
              <a:t>DAVID </a:t>
            </a:r>
            <a:r>
              <a:rPr lang="en-US" sz="1600" b="1" dirty="0" smtClean="0">
                <a:solidFill>
                  <a:srgbClr val="646464"/>
                </a:solidFill>
                <a:latin typeface="Oswald Light" charset="0"/>
                <a:cs typeface="Oswald Light" charset="0"/>
              </a:rPr>
              <a:t>ROUSSET</a:t>
            </a:r>
            <a:endParaRPr lang="en-US" sz="1600" b="1" dirty="0">
              <a:solidFill>
                <a:srgbClr val="646464"/>
              </a:solidFill>
              <a:latin typeface="Oswald Light" charset="0"/>
              <a:cs typeface="Oswald Light" charset="0"/>
            </a:endParaRPr>
          </a:p>
        </p:txBody>
      </p:sp>
      <p:sp>
        <p:nvSpPr>
          <p:cNvPr id="5129" name="TextBox 13"/>
          <p:cNvSpPr txBox="1">
            <a:spLocks noChangeArrowheads="1"/>
          </p:cNvSpPr>
          <p:nvPr/>
        </p:nvSpPr>
        <p:spPr bwMode="auto">
          <a:xfrm>
            <a:off x="2188428" y="2976033"/>
            <a:ext cx="187007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800" dirty="0" smtClean="0">
                <a:solidFill>
                  <a:srgbClr val="4791D0"/>
                </a:solidFill>
                <a:latin typeface="Open Sans" charset="0"/>
                <a:cs typeface="Open Sans" charset="0"/>
              </a:rPr>
              <a:t>TECHNICAL EVANGELIST</a:t>
            </a:r>
            <a:endParaRPr lang="en-US" sz="800" dirty="0">
              <a:solidFill>
                <a:srgbClr val="4791D0"/>
              </a:solidFill>
              <a:latin typeface="Open Sans" charset="0"/>
              <a:cs typeface="Open Sans" charset="0"/>
            </a:endParaRPr>
          </a:p>
        </p:txBody>
      </p:sp>
      <p:sp>
        <p:nvSpPr>
          <p:cNvPr id="5130" name="TextBox 14"/>
          <p:cNvSpPr txBox="1">
            <a:spLocks noChangeArrowheads="1"/>
          </p:cNvSpPr>
          <p:nvPr/>
        </p:nvSpPr>
        <p:spPr bwMode="auto">
          <a:xfrm>
            <a:off x="4944328" y="2749021"/>
            <a:ext cx="1778000"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600" dirty="0" smtClean="0">
                <a:solidFill>
                  <a:srgbClr val="646464"/>
                </a:solidFill>
                <a:latin typeface="Oswald Light" charset="0"/>
                <a:cs typeface="Oswald Light" charset="0"/>
              </a:rPr>
              <a:t>DAVID </a:t>
            </a:r>
            <a:r>
              <a:rPr lang="en-US" sz="1600" b="1" dirty="0" smtClean="0">
                <a:solidFill>
                  <a:srgbClr val="646464"/>
                </a:solidFill>
                <a:latin typeface="Oswald Light" charset="0"/>
                <a:cs typeface="Oswald Light" charset="0"/>
              </a:rPr>
              <a:t>CATUHE</a:t>
            </a:r>
            <a:endParaRPr lang="en-US" sz="1600" b="1" dirty="0">
              <a:solidFill>
                <a:srgbClr val="646464"/>
              </a:solidFill>
              <a:latin typeface="Oswald Light" charset="0"/>
              <a:cs typeface="Oswald Light" charset="0"/>
            </a:endParaRPr>
          </a:p>
        </p:txBody>
      </p:sp>
      <p:sp>
        <p:nvSpPr>
          <p:cNvPr id="5131" name="TextBox 15"/>
          <p:cNvSpPr txBox="1">
            <a:spLocks noChangeArrowheads="1"/>
          </p:cNvSpPr>
          <p:nvPr/>
        </p:nvSpPr>
        <p:spPr bwMode="auto">
          <a:xfrm>
            <a:off x="4944328" y="2976033"/>
            <a:ext cx="223837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800" dirty="0" smtClean="0">
                <a:solidFill>
                  <a:srgbClr val="4791D0"/>
                </a:solidFill>
                <a:latin typeface="Open Sans" charset="0"/>
                <a:cs typeface="Open Sans" charset="0"/>
              </a:rPr>
              <a:t>PRINCIPAL PROGRAM MANAGER</a:t>
            </a:r>
            <a:endParaRPr lang="en-US" sz="800" dirty="0">
              <a:solidFill>
                <a:srgbClr val="4791D0"/>
              </a:solidFill>
              <a:latin typeface="Open Sans" charset="0"/>
              <a:cs typeface="Open Sans" charset="0"/>
            </a:endParaRPr>
          </a:p>
        </p:txBody>
      </p:sp>
      <p:sp>
        <p:nvSpPr>
          <p:cNvPr id="5134" name="TextBox 19"/>
          <p:cNvSpPr txBox="1">
            <a:spLocks noChangeArrowheads="1"/>
          </p:cNvSpPr>
          <p:nvPr/>
        </p:nvSpPr>
        <p:spPr bwMode="auto">
          <a:xfrm>
            <a:off x="2188428" y="3314171"/>
            <a:ext cx="20891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b="1" dirty="0" smtClean="0">
                <a:solidFill>
                  <a:srgbClr val="999999"/>
                </a:solidFill>
                <a:latin typeface="Open Sans" charset="0"/>
                <a:cs typeface="Open Sans" charset="0"/>
              </a:rPr>
              <a:t>Twitter:</a:t>
            </a:r>
            <a:r>
              <a:rPr lang="en-US" sz="900" dirty="0" smtClean="0">
                <a:solidFill>
                  <a:srgbClr val="999999"/>
                </a:solidFill>
                <a:latin typeface="Open Sans" charset="0"/>
                <a:cs typeface="Open Sans" charset="0"/>
              </a:rPr>
              <a:t> @</a:t>
            </a:r>
            <a:r>
              <a:rPr lang="en-US" sz="900" dirty="0" err="1" smtClean="0">
                <a:solidFill>
                  <a:srgbClr val="999999"/>
                </a:solidFill>
                <a:latin typeface="Open Sans" charset="0"/>
                <a:cs typeface="Open Sans" charset="0"/>
              </a:rPr>
              <a:t>davrous</a:t>
            </a:r>
            <a:endParaRPr lang="en-US" sz="900" dirty="0" smtClean="0">
              <a:solidFill>
                <a:srgbClr val="999999"/>
              </a:solidFill>
              <a:latin typeface="Open Sans" charset="0"/>
              <a:cs typeface="Open Sans" charset="0"/>
            </a:endParaRPr>
          </a:p>
          <a:p>
            <a:r>
              <a:rPr lang="en-US" sz="900" dirty="0" smtClean="0">
                <a:solidFill>
                  <a:srgbClr val="999999"/>
                </a:solidFill>
                <a:latin typeface="Open Sans" charset="0"/>
              </a:rPr>
              <a:t>http://blogs.msdn.com</a:t>
            </a:r>
            <a:r>
              <a:rPr lang="en-US" sz="900" b="1" dirty="0" smtClean="0">
                <a:solidFill>
                  <a:srgbClr val="999999"/>
                </a:solidFill>
                <a:latin typeface="Open Sans" charset="0"/>
              </a:rPr>
              <a:t>/davrous</a:t>
            </a:r>
            <a:endParaRPr lang="en-US" b="1" dirty="0"/>
          </a:p>
        </p:txBody>
      </p:sp>
      <p:sp>
        <p:nvSpPr>
          <p:cNvPr id="5135" name="TextBox 20"/>
          <p:cNvSpPr txBox="1">
            <a:spLocks noChangeArrowheads="1"/>
          </p:cNvSpPr>
          <p:nvPr/>
        </p:nvSpPr>
        <p:spPr bwMode="auto">
          <a:xfrm>
            <a:off x="4944328" y="3312583"/>
            <a:ext cx="229467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b="1" dirty="0">
                <a:solidFill>
                  <a:srgbClr val="999999"/>
                </a:solidFill>
                <a:latin typeface="Open Sans" charset="0"/>
                <a:cs typeface="Open Sans" charset="0"/>
              </a:rPr>
              <a:t>Twitter:</a:t>
            </a:r>
            <a:r>
              <a:rPr lang="en-US" sz="900" dirty="0">
                <a:solidFill>
                  <a:srgbClr val="999999"/>
                </a:solidFill>
                <a:latin typeface="Open Sans" charset="0"/>
                <a:cs typeface="Open Sans" charset="0"/>
              </a:rPr>
              <a:t> </a:t>
            </a:r>
            <a:r>
              <a:rPr lang="en-US" sz="900" dirty="0" smtClean="0">
                <a:solidFill>
                  <a:srgbClr val="999999"/>
                </a:solidFill>
                <a:latin typeface="Open Sans" charset="0"/>
                <a:cs typeface="Open Sans" charset="0"/>
              </a:rPr>
              <a:t>@</a:t>
            </a:r>
            <a:r>
              <a:rPr lang="en-US" sz="900" dirty="0" err="1" smtClean="0">
                <a:solidFill>
                  <a:srgbClr val="999999"/>
                </a:solidFill>
                <a:latin typeface="Open Sans" charset="0"/>
                <a:cs typeface="Open Sans" charset="0"/>
              </a:rPr>
              <a:t>deltakosh</a:t>
            </a:r>
            <a:endParaRPr lang="en-US" sz="900" dirty="0">
              <a:solidFill>
                <a:srgbClr val="999999"/>
              </a:solidFill>
              <a:latin typeface="Open Sans" charset="0"/>
              <a:cs typeface="Open Sans" charset="0"/>
            </a:endParaRPr>
          </a:p>
          <a:p>
            <a:r>
              <a:rPr lang="en-US" sz="900" dirty="0">
                <a:solidFill>
                  <a:srgbClr val="999999"/>
                </a:solidFill>
                <a:latin typeface="Open Sans" charset="0"/>
              </a:rPr>
              <a:t>http://</a:t>
            </a:r>
            <a:r>
              <a:rPr lang="en-US" sz="900" dirty="0" smtClean="0">
                <a:solidFill>
                  <a:srgbClr val="999999"/>
                </a:solidFill>
                <a:latin typeface="Open Sans" charset="0"/>
              </a:rPr>
              <a:t>blogs.msdn.com</a:t>
            </a:r>
            <a:r>
              <a:rPr lang="en-US" sz="900" b="1" dirty="0" smtClean="0">
                <a:solidFill>
                  <a:srgbClr val="999999"/>
                </a:solidFill>
                <a:latin typeface="Open Sans" charset="0"/>
              </a:rPr>
              <a:t>/eternalcoding</a:t>
            </a:r>
            <a:endParaRPr lang="en-US" sz="900" b="1"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423811"/>
            <a:ext cx="1237840" cy="1237840"/>
          </a:xfrm>
          <a:prstGeom prst="rect">
            <a:avLst/>
          </a:prstGeom>
          <a:effectLst>
            <a:outerShdw dist="63500" dir="5400000" algn="tl" rotWithShape="0">
              <a:srgbClr val="4791D0"/>
            </a:outerShdw>
          </a:effectLst>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1423811"/>
            <a:ext cx="1207459" cy="1237840"/>
          </a:xfrm>
          <a:prstGeom prst="rect">
            <a:avLst/>
          </a:prstGeom>
          <a:effectLst>
            <a:outerShdw dist="63500" dir="5400000" algn="tl" rotWithShape="0">
              <a:srgbClr val="4791D0"/>
            </a:outerShdw>
          </a:effectLst>
        </p:spPr>
      </p:pic>
      <p:sp>
        <p:nvSpPr>
          <p:cNvPr id="3" name="TextBox 2"/>
          <p:cNvSpPr txBox="1"/>
          <p:nvPr/>
        </p:nvSpPr>
        <p:spPr>
          <a:xfrm>
            <a:off x="685800" y="4476664"/>
            <a:ext cx="7376378" cy="338554"/>
          </a:xfrm>
          <a:prstGeom prst="rect">
            <a:avLst/>
          </a:prstGeom>
          <a:noFill/>
        </p:spPr>
        <p:txBody>
          <a:bodyPr wrap="square" rtlCol="0">
            <a:spAutoFit/>
          </a:bodyPr>
          <a:lstStyle/>
          <a:p>
            <a:pPr algn="ctr"/>
            <a:r>
              <a:rPr lang="en-US" sz="1600" dirty="0" smtClean="0">
                <a:solidFill>
                  <a:srgbClr val="999999"/>
                </a:solidFill>
                <a:latin typeface="Oswald" panose="02000506000000020004" pitchFamily="50"/>
              </a:rPr>
              <a:t>Do not try to tune your speakers, the weird sound is due to </a:t>
            </a:r>
            <a:r>
              <a:rPr lang="en-US" sz="1600" dirty="0" smtClean="0">
                <a:solidFill>
                  <a:srgbClr val="4791D0"/>
                </a:solidFill>
                <a:latin typeface="Oswald" panose="02000506000000020004" pitchFamily="50"/>
              </a:rPr>
              <a:t>French</a:t>
            </a:r>
            <a:r>
              <a:rPr lang="en-US" sz="1600" dirty="0" smtClean="0">
                <a:solidFill>
                  <a:srgbClr val="999999"/>
                </a:solidFill>
                <a:latin typeface="Oswald" panose="02000506000000020004" pitchFamily="50"/>
              </a:rPr>
              <a:t> accent…</a:t>
            </a:r>
            <a:endParaRPr lang="en-US" sz="1600" dirty="0">
              <a:solidFill>
                <a:srgbClr val="999999"/>
              </a:solidFill>
              <a:latin typeface="Oswald" panose="02000506000000020004" pitchFamily="5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129"/>
                                        </p:tgtEl>
                                        <p:attrNameLst>
                                          <p:attrName>style.visibility</p:attrName>
                                        </p:attrNameLst>
                                      </p:cBhvr>
                                      <p:to>
                                        <p:strVal val="visible"/>
                                      </p:to>
                                    </p:set>
                                    <p:animEffect transition="in" filter="fade">
                                      <p:cBhvr>
                                        <p:cTn id="14" dur="500"/>
                                        <p:tgtEl>
                                          <p:spTgt spid="512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128"/>
                                        </p:tgtEl>
                                        <p:attrNameLst>
                                          <p:attrName>style.visibility</p:attrName>
                                        </p:attrNameLst>
                                      </p:cBhvr>
                                      <p:to>
                                        <p:strVal val="visible"/>
                                      </p:to>
                                    </p:set>
                                    <p:animEffect transition="in" filter="fade">
                                      <p:cBhvr>
                                        <p:cTn id="17" dur="500"/>
                                        <p:tgtEl>
                                          <p:spTgt spid="512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131"/>
                                        </p:tgtEl>
                                        <p:attrNameLst>
                                          <p:attrName>style.visibility</p:attrName>
                                        </p:attrNameLst>
                                      </p:cBhvr>
                                      <p:to>
                                        <p:strVal val="visible"/>
                                      </p:to>
                                    </p:set>
                                    <p:animEffect transition="in" filter="fade">
                                      <p:cBhvr>
                                        <p:cTn id="20" dur="500"/>
                                        <p:tgtEl>
                                          <p:spTgt spid="513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130"/>
                                        </p:tgtEl>
                                        <p:attrNameLst>
                                          <p:attrName>style.visibility</p:attrName>
                                        </p:attrNameLst>
                                      </p:cBhvr>
                                      <p:to>
                                        <p:strVal val="visible"/>
                                      </p:to>
                                    </p:set>
                                    <p:animEffect transition="in" filter="fade">
                                      <p:cBhvr>
                                        <p:cTn id="23" dur="500"/>
                                        <p:tgtEl>
                                          <p:spTgt spid="5130"/>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5134"/>
                                        </p:tgtEl>
                                        <p:attrNameLst>
                                          <p:attrName>style.visibility</p:attrName>
                                        </p:attrNameLst>
                                      </p:cBhvr>
                                      <p:to>
                                        <p:strVal val="visible"/>
                                      </p:to>
                                    </p:set>
                                    <p:animEffect transition="in" filter="fade">
                                      <p:cBhvr>
                                        <p:cTn id="27" dur="500"/>
                                        <p:tgtEl>
                                          <p:spTgt spid="51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135"/>
                                        </p:tgtEl>
                                        <p:attrNameLst>
                                          <p:attrName>style.visibility</p:attrName>
                                        </p:attrNameLst>
                                      </p:cBhvr>
                                      <p:to>
                                        <p:strVal val="visible"/>
                                      </p:to>
                                    </p:set>
                                    <p:animEffect transition="in" filter="fade">
                                      <p:cBhvr>
                                        <p:cTn id="30" dur="500"/>
                                        <p:tgtEl>
                                          <p:spTgt spid="5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p:bldP spid="5129" grpId="0"/>
      <p:bldP spid="5130" grpId="0"/>
      <p:bldP spid="5131" grpId="0"/>
      <p:bldP spid="5134" grpId="0"/>
      <p:bldP spid="513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10" name="Rectangle 9"/>
          <p:cNvSpPr/>
          <p:nvPr/>
        </p:nvSpPr>
        <p:spPr>
          <a:xfrm>
            <a:off x="-342900" y="1871663"/>
            <a:ext cx="9829800" cy="1400175"/>
          </a:xfrm>
          <a:prstGeom prst="rect">
            <a:avLst/>
          </a:prstGeom>
          <a:solidFill>
            <a:srgbClr val="4791D0">
              <a:alpha val="78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266" name="TextBox 16"/>
          <p:cNvSpPr txBox="1">
            <a:spLocks noChangeArrowheads="1"/>
          </p:cNvSpPr>
          <p:nvPr/>
        </p:nvSpPr>
        <p:spPr bwMode="auto">
          <a:xfrm>
            <a:off x="2819400" y="2599743"/>
            <a:ext cx="3505200" cy="338138"/>
          </a:xfrm>
          <a:prstGeom prst="rect">
            <a:avLst/>
          </a:prstGeom>
          <a:noFill/>
          <a:ln>
            <a:noFill/>
          </a:ln>
          <a:effectLst>
            <a:outerShdw dist="12700" dir="5400000" algn="tl" rotWithShape="0">
              <a:srgbClr val="000000">
                <a:alpha val="14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600" dirty="0" smtClean="0">
                <a:solidFill>
                  <a:prstClr val="white"/>
                </a:solidFill>
                <a:latin typeface="Oswald Light" charset="0"/>
                <a:cs typeface="Oswald Light" charset="0"/>
              </a:rPr>
              <a:t>DEMO</a:t>
            </a:r>
            <a:endParaRPr lang="en-US" sz="1600" dirty="0">
              <a:solidFill>
                <a:prstClr val="white"/>
              </a:solidFill>
              <a:latin typeface="Oswald Light" charset="0"/>
              <a:cs typeface="Oswald Light" charset="0"/>
            </a:endParaRPr>
          </a:p>
        </p:txBody>
      </p:sp>
      <p:sp>
        <p:nvSpPr>
          <p:cNvPr id="11267" name="TextBox 17"/>
          <p:cNvSpPr txBox="1">
            <a:spLocks noChangeArrowheads="1"/>
          </p:cNvSpPr>
          <p:nvPr/>
        </p:nvSpPr>
        <p:spPr bwMode="auto">
          <a:xfrm>
            <a:off x="2819400" y="2250676"/>
            <a:ext cx="33528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100" dirty="0" smtClean="0">
                <a:solidFill>
                  <a:srgbClr val="404040"/>
                </a:solidFill>
                <a:latin typeface="Oswald Light" charset="0"/>
                <a:cs typeface="Oswald Light" charset="0"/>
              </a:rPr>
              <a:t>LOADING A JSON FORMAT FROM BLENDER</a:t>
            </a:r>
            <a:endParaRPr lang="en-US" sz="1100" dirty="0">
              <a:solidFill>
                <a:srgbClr val="404040"/>
              </a:solidFill>
              <a:latin typeface="Oswald Light" charset="0"/>
              <a:cs typeface="Oswald Light" charset="0"/>
            </a:endParaRPr>
          </a:p>
        </p:txBody>
      </p:sp>
      <p:cxnSp>
        <p:nvCxnSpPr>
          <p:cNvPr id="20" name="Straight Connector 19"/>
          <p:cNvCxnSpPr/>
          <p:nvPr/>
        </p:nvCxnSpPr>
        <p:spPr>
          <a:xfrm>
            <a:off x="4038600" y="2542593"/>
            <a:ext cx="10668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7303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267"/>
                                        </p:tgtEl>
                                        <p:attrNameLst>
                                          <p:attrName>style.visibility</p:attrName>
                                        </p:attrNameLst>
                                      </p:cBhvr>
                                      <p:to>
                                        <p:strVal val="visible"/>
                                      </p:to>
                                    </p:set>
                                    <p:animEffect transition="in" filter="fade">
                                      <p:cBhvr>
                                        <p:cTn id="14" dur="500"/>
                                        <p:tgtEl>
                                          <p:spTgt spid="1126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fade">
                                      <p:cBhvr>
                                        <p:cTn id="1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266" grpId="0"/>
      <p:bldP spid="1126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791D0"/>
        </a:solidFill>
        <a:effectLst/>
      </p:bgPr>
    </p:bg>
    <p:spTree>
      <p:nvGrpSpPr>
        <p:cNvPr id="1" name=""/>
        <p:cNvGrpSpPr/>
        <p:nvPr/>
      </p:nvGrpSpPr>
      <p:grpSpPr>
        <a:xfrm>
          <a:off x="0" y="0"/>
          <a:ext cx="0" cy="0"/>
          <a:chOff x="0" y="0"/>
          <a:chExt cx="0" cy="0"/>
        </a:xfrm>
      </p:grpSpPr>
      <p:sp>
        <p:nvSpPr>
          <p:cNvPr id="12290" name="Title 1"/>
          <p:cNvSpPr>
            <a:spLocks noGrp="1"/>
          </p:cNvSpPr>
          <p:nvPr>
            <p:ph type="ctrTitle"/>
          </p:nvPr>
        </p:nvSpPr>
        <p:spPr>
          <a:xfrm>
            <a:off x="685800" y="1598613"/>
            <a:ext cx="7772400" cy="1101725"/>
          </a:xfrm>
        </p:spPr>
        <p:txBody>
          <a:bodyPr/>
          <a:lstStyle/>
          <a:p>
            <a:r>
              <a:rPr lang="en-US" sz="1800" dirty="0" smtClean="0">
                <a:solidFill>
                  <a:srgbClr val="9BD0F4"/>
                </a:solidFill>
                <a:latin typeface="Oswald Light" charset="0"/>
                <a:cs typeface="Oswald Light" charset="0"/>
              </a:rPr>
              <a:t>Step Three</a:t>
            </a:r>
            <a:endParaRPr lang="en-US" sz="1800" dirty="0">
              <a:solidFill>
                <a:srgbClr val="9BD0F4"/>
              </a:solidFill>
              <a:latin typeface="Oswald Light" charset="0"/>
              <a:cs typeface="Oswald Light" charset="0"/>
            </a:endParaRPr>
          </a:p>
        </p:txBody>
      </p:sp>
      <p:sp>
        <p:nvSpPr>
          <p:cNvPr id="3" name="Subtitle 2"/>
          <p:cNvSpPr>
            <a:spLocks noGrp="1"/>
          </p:cNvSpPr>
          <p:nvPr>
            <p:ph type="subTitle" idx="1"/>
          </p:nvPr>
        </p:nvSpPr>
        <p:spPr>
          <a:xfrm>
            <a:off x="1371600" y="2320925"/>
            <a:ext cx="6400800" cy="1314450"/>
          </a:xfrm>
        </p:spPr>
        <p:txBody>
          <a:bodyPr rtlCol="0">
            <a:normAutofit/>
          </a:bodyPr>
          <a:lstStyle/>
          <a:p>
            <a:pPr fontAlgn="auto">
              <a:spcAft>
                <a:spcPts val="0"/>
              </a:spcAft>
              <a:defRPr/>
            </a:pPr>
            <a:r>
              <a:rPr lang="en-US" sz="2400" dirty="0" smtClean="0">
                <a:solidFill>
                  <a:srgbClr val="FFFFFF"/>
                </a:solidFill>
                <a:effectLst>
                  <a:outerShdw blurRad="38100" dist="38100" dir="2700000" algn="tl">
                    <a:srgbClr val="000000">
                      <a:alpha val="43137"/>
                    </a:srgbClr>
                  </a:outerShdw>
                </a:effectLst>
                <a:latin typeface="Oswald" panose="02000506000000020004" pitchFamily="50"/>
                <a:ea typeface="+mn-ea"/>
                <a:cs typeface="Allerton"/>
              </a:rPr>
              <a:t>Filling the triangles with the proper pixels</a:t>
            </a:r>
            <a:endParaRPr lang="en-US" sz="2400" dirty="0">
              <a:solidFill>
                <a:srgbClr val="FFFFFF"/>
              </a:solidFill>
              <a:effectLst>
                <a:outerShdw blurRad="38100" dist="38100" dir="2700000" algn="tl">
                  <a:srgbClr val="000000">
                    <a:alpha val="43137"/>
                  </a:srgbClr>
                </a:outerShdw>
              </a:effectLst>
              <a:latin typeface="Oswald" panose="02000506000000020004" pitchFamily="50"/>
              <a:ea typeface="+mn-ea"/>
              <a:cs typeface="Allerton"/>
            </a:endParaRPr>
          </a:p>
        </p:txBody>
      </p:sp>
    </p:spTree>
    <p:extLst>
      <p:ext uri="{BB962C8B-B14F-4D97-AF65-F5344CB8AC3E}">
        <p14:creationId xmlns:p14="http://schemas.microsoft.com/office/powerpoint/2010/main" val="3090515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900" decel="100000" fill="hold"/>
                                        <p:tgtEl>
                                          <p:spTgt spid="1229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29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9222" name="Title 1"/>
          <p:cNvSpPr>
            <a:spLocks noGrp="1"/>
          </p:cNvSpPr>
          <p:nvPr>
            <p:ph type="title"/>
          </p:nvPr>
        </p:nvSpPr>
        <p:spPr/>
        <p:txBody>
          <a:bodyPr/>
          <a:lstStyle/>
          <a:p>
            <a:pPr algn="l"/>
            <a:r>
              <a:rPr lang="en-US" sz="2800" dirty="0" err="1" smtClean="0">
                <a:solidFill>
                  <a:srgbClr val="404040"/>
                </a:solidFill>
                <a:latin typeface="Oswald Light" charset="0"/>
                <a:cs typeface="Oswald Light" charset="0"/>
              </a:rPr>
              <a:t>Rasterization</a:t>
            </a:r>
            <a:endParaRPr lang="en-US" sz="2800" dirty="0">
              <a:solidFill>
                <a:srgbClr val="404040"/>
              </a:solidFill>
              <a:latin typeface="Oswald Light" charset="0"/>
              <a:cs typeface="Oswald Light" charset="0"/>
            </a:endParaRPr>
          </a:p>
        </p:txBody>
      </p:sp>
      <p:cxnSp>
        <p:nvCxnSpPr>
          <p:cNvPr id="15" name="Straight Connector 14"/>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
        <p:nvSpPr>
          <p:cNvPr id="9232" name="TextBox 20"/>
          <p:cNvSpPr txBox="1">
            <a:spLocks noChangeArrowheads="1"/>
          </p:cNvSpPr>
          <p:nvPr/>
        </p:nvSpPr>
        <p:spPr bwMode="auto">
          <a:xfrm>
            <a:off x="685800" y="1075506"/>
            <a:ext cx="8305800" cy="3600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342900" indent="-342900">
              <a:buFont typeface="Arial" panose="020B0604020202020204" pitchFamily="34" charset="0"/>
              <a:buChar char="•"/>
            </a:pPr>
            <a:r>
              <a:rPr lang="en-US" sz="2400" dirty="0" smtClean="0">
                <a:solidFill>
                  <a:srgbClr val="999999"/>
                </a:solidFill>
                <a:latin typeface="Oswald" panose="02000506000000020004" pitchFamily="50"/>
                <a:cs typeface="Open Sans" charset="0"/>
              </a:rPr>
              <a:t>Algorithm to </a:t>
            </a:r>
            <a:r>
              <a:rPr lang="en-US" sz="2400" b="1" dirty="0" smtClean="0">
                <a:solidFill>
                  <a:srgbClr val="4791D0"/>
                </a:solidFill>
                <a:latin typeface="Oswald" panose="02000506000000020004" pitchFamily="50"/>
                <a:cs typeface="Open Sans" charset="0"/>
              </a:rPr>
              <a:t>fill the triangle </a:t>
            </a:r>
            <a:r>
              <a:rPr lang="en-US" sz="2400" dirty="0" smtClean="0">
                <a:solidFill>
                  <a:srgbClr val="999999"/>
                </a:solidFill>
                <a:latin typeface="Oswald" panose="02000506000000020004" pitchFamily="50"/>
                <a:cs typeface="Open Sans" charset="0"/>
              </a:rPr>
              <a:t>with lines</a:t>
            </a:r>
          </a:p>
          <a:p>
            <a:pPr marL="342900" indent="-342900">
              <a:buFont typeface="Arial" panose="020B0604020202020204" pitchFamily="34" charset="0"/>
              <a:buChar char="•"/>
            </a:pPr>
            <a:endParaRPr lang="en-US" sz="2400" dirty="0">
              <a:solidFill>
                <a:srgbClr val="999999"/>
              </a:solidFill>
              <a:latin typeface="Oswald" panose="02000506000000020004" pitchFamily="50"/>
              <a:cs typeface="Open Sans" charset="0"/>
            </a:endParaRPr>
          </a:p>
          <a:p>
            <a:pPr marL="342900" indent="-342900">
              <a:buFont typeface="Arial" panose="020B0604020202020204" pitchFamily="34" charset="0"/>
              <a:buChar char="•"/>
            </a:pPr>
            <a:r>
              <a:rPr lang="en-US" sz="2400" dirty="0" smtClean="0">
                <a:solidFill>
                  <a:srgbClr val="999999"/>
                </a:solidFill>
                <a:latin typeface="Oswald" panose="02000506000000020004" pitchFamily="50"/>
                <a:cs typeface="Open Sans" charset="0"/>
              </a:rPr>
              <a:t>Pay attention to </a:t>
            </a:r>
            <a:r>
              <a:rPr lang="en-US" sz="2400" b="1" dirty="0" smtClean="0">
                <a:solidFill>
                  <a:srgbClr val="4791D0"/>
                </a:solidFill>
                <a:latin typeface="Oswald" panose="02000506000000020004" pitchFamily="50"/>
                <a:cs typeface="Open Sans" charset="0"/>
              </a:rPr>
              <a:t>Z-order</a:t>
            </a:r>
            <a:r>
              <a:rPr lang="en-US" sz="2400" dirty="0" smtClean="0">
                <a:solidFill>
                  <a:srgbClr val="999999"/>
                </a:solidFill>
                <a:latin typeface="Oswald" panose="02000506000000020004" pitchFamily="50"/>
                <a:cs typeface="Open Sans" charset="0"/>
              </a:rPr>
              <a:t> via a depth buffer</a:t>
            </a:r>
          </a:p>
          <a:p>
            <a:pPr marL="342900" indent="-342900">
              <a:buFont typeface="Arial" panose="020B0604020202020204" pitchFamily="34" charset="0"/>
              <a:buChar char="•"/>
            </a:pPr>
            <a:endParaRPr lang="en-US" sz="2400" dirty="0">
              <a:solidFill>
                <a:srgbClr val="999999"/>
              </a:solidFill>
              <a:latin typeface="Oswald" panose="02000506000000020004" pitchFamily="50"/>
              <a:cs typeface="Open Sans" charset="0"/>
            </a:endParaRPr>
          </a:p>
          <a:p>
            <a:pPr marL="342900" indent="-342900">
              <a:buFont typeface="Arial" panose="020B0604020202020204" pitchFamily="34" charset="0"/>
              <a:buChar char="•"/>
            </a:pPr>
            <a:r>
              <a:rPr lang="en-US" sz="2400" dirty="0" smtClean="0">
                <a:solidFill>
                  <a:srgbClr val="999999"/>
                </a:solidFill>
                <a:latin typeface="Oswald" panose="02000506000000020004" pitchFamily="50"/>
                <a:cs typeface="Open Sans" charset="0"/>
              </a:rPr>
              <a:t>To add lights &amp; shadows we need </a:t>
            </a:r>
            <a:r>
              <a:rPr lang="en-US" sz="2400" b="1" dirty="0" err="1" smtClean="0">
                <a:solidFill>
                  <a:srgbClr val="4791D0"/>
                </a:solidFill>
                <a:latin typeface="Oswald" panose="02000506000000020004" pitchFamily="50"/>
                <a:cs typeface="Open Sans" charset="0"/>
              </a:rPr>
              <a:t>normals</a:t>
            </a:r>
            <a:endParaRPr lang="en-US" sz="2400" b="1" dirty="0" smtClean="0">
              <a:solidFill>
                <a:srgbClr val="4791D0"/>
              </a:solidFill>
              <a:latin typeface="Oswald" panose="02000506000000020004" pitchFamily="50"/>
              <a:cs typeface="Open Sans" charset="0"/>
            </a:endParaRPr>
          </a:p>
          <a:p>
            <a:pPr marL="342900" indent="-342900">
              <a:buFont typeface="Arial" panose="020B0604020202020204" pitchFamily="34" charset="0"/>
              <a:buChar char="•"/>
            </a:pPr>
            <a:endParaRPr lang="en-US" sz="2400" dirty="0">
              <a:solidFill>
                <a:srgbClr val="999999"/>
              </a:solidFill>
              <a:latin typeface="Oswald" panose="02000506000000020004" pitchFamily="50"/>
              <a:cs typeface="Open Sans" charset="0"/>
            </a:endParaRPr>
          </a:p>
          <a:p>
            <a:pPr marL="342900" indent="-342900">
              <a:buFont typeface="Arial" panose="020B0604020202020204" pitchFamily="34" charset="0"/>
              <a:buChar char="•"/>
            </a:pPr>
            <a:r>
              <a:rPr lang="en-US" sz="2400" dirty="0" smtClean="0">
                <a:solidFill>
                  <a:srgbClr val="999999"/>
                </a:solidFill>
                <a:latin typeface="Oswald" panose="02000506000000020004" pitchFamily="50"/>
                <a:cs typeface="Open Sans" charset="0"/>
              </a:rPr>
              <a:t>There are different kinds of shading algorithms like:</a:t>
            </a:r>
          </a:p>
          <a:p>
            <a:pPr marL="1085850" lvl="1" indent="-342900">
              <a:buFont typeface="Arial" panose="020B0604020202020204" pitchFamily="34" charset="0"/>
              <a:buChar char="•"/>
            </a:pPr>
            <a:r>
              <a:rPr lang="en-US" sz="2000" b="1" dirty="0" smtClean="0">
                <a:solidFill>
                  <a:srgbClr val="4791D0"/>
                </a:solidFill>
                <a:latin typeface="Oswald" panose="02000506000000020004" pitchFamily="50"/>
                <a:cs typeface="Open Sans" charset="0"/>
              </a:rPr>
              <a:t>Flat </a:t>
            </a:r>
            <a:r>
              <a:rPr lang="en-US" sz="2000" dirty="0" smtClean="0">
                <a:solidFill>
                  <a:srgbClr val="999999"/>
                </a:solidFill>
                <a:latin typeface="Oswald" panose="02000506000000020004" pitchFamily="50"/>
                <a:cs typeface="Open Sans" charset="0"/>
              </a:rPr>
              <a:t>Shading: 1 normal per face, on its center</a:t>
            </a:r>
          </a:p>
          <a:p>
            <a:pPr marL="1085850" lvl="1" indent="-342900">
              <a:buFont typeface="Arial" panose="020B0604020202020204" pitchFamily="34" charset="0"/>
              <a:buChar char="•"/>
            </a:pPr>
            <a:r>
              <a:rPr lang="en-US" sz="2000" b="1" dirty="0" err="1" smtClean="0">
                <a:solidFill>
                  <a:srgbClr val="4791D0"/>
                </a:solidFill>
                <a:latin typeface="Oswald" panose="02000506000000020004" pitchFamily="50"/>
                <a:cs typeface="Open Sans" charset="0"/>
              </a:rPr>
              <a:t>Gouraud</a:t>
            </a:r>
            <a:r>
              <a:rPr lang="en-US" sz="2000" b="1" dirty="0" smtClean="0">
                <a:solidFill>
                  <a:srgbClr val="4791D0"/>
                </a:solidFill>
                <a:latin typeface="Oswald" panose="02000506000000020004" pitchFamily="50"/>
                <a:cs typeface="Open Sans" charset="0"/>
              </a:rPr>
              <a:t> </a:t>
            </a:r>
            <a:r>
              <a:rPr lang="en-US" sz="2000" dirty="0" smtClean="0">
                <a:solidFill>
                  <a:srgbClr val="999999"/>
                </a:solidFill>
                <a:latin typeface="Oswald" panose="02000506000000020004" pitchFamily="50"/>
                <a:cs typeface="Open Sans" charset="0"/>
              </a:rPr>
              <a:t>Shading: 3 </a:t>
            </a:r>
            <a:r>
              <a:rPr lang="en-US" sz="2000" dirty="0" err="1" smtClean="0">
                <a:solidFill>
                  <a:srgbClr val="999999"/>
                </a:solidFill>
                <a:latin typeface="Oswald" panose="02000506000000020004" pitchFamily="50"/>
                <a:cs typeface="Open Sans" charset="0"/>
              </a:rPr>
              <a:t>normals</a:t>
            </a:r>
            <a:r>
              <a:rPr lang="en-US" sz="2000" dirty="0" smtClean="0">
                <a:solidFill>
                  <a:srgbClr val="999999"/>
                </a:solidFill>
                <a:latin typeface="Oswald" panose="02000506000000020004" pitchFamily="50"/>
                <a:cs typeface="Open Sans" charset="0"/>
              </a:rPr>
              <a:t> per face on each vertex, using interpolation to compute the color via gradients</a:t>
            </a:r>
            <a:endParaRPr lang="en-US" sz="2000" dirty="0">
              <a:solidFill>
                <a:srgbClr val="999999"/>
              </a:solidFill>
              <a:latin typeface="Oswald" panose="02000506000000020004" pitchFamily="50"/>
              <a:cs typeface="Open Sans" charset="0"/>
            </a:endParaRPr>
          </a:p>
        </p:txBody>
      </p:sp>
      <p:pic>
        <p:nvPicPr>
          <p:cNvPr id="4" name="Picture 3"/>
          <p:cNvPicPr>
            <a:picLocks noChangeAspect="1"/>
          </p:cNvPicPr>
          <p:nvPr/>
        </p:nvPicPr>
        <p:blipFill>
          <a:blip r:embed="rId3"/>
          <a:stretch>
            <a:fillRect/>
          </a:stretch>
        </p:blipFill>
        <p:spPr>
          <a:xfrm>
            <a:off x="6308702" y="895350"/>
            <a:ext cx="2718067" cy="2038550"/>
          </a:xfrm>
          <a:prstGeom prst="rect">
            <a:avLst/>
          </a:prstGeom>
        </p:spPr>
      </p:pic>
    </p:spTree>
    <p:extLst>
      <p:ext uri="{BB962C8B-B14F-4D97-AF65-F5344CB8AC3E}">
        <p14:creationId xmlns:p14="http://schemas.microsoft.com/office/powerpoint/2010/main" val="39005207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32"/>
                                        </p:tgtEl>
                                        <p:attrNameLst>
                                          <p:attrName>style.visibility</p:attrName>
                                        </p:attrNameLst>
                                      </p:cBhvr>
                                      <p:to>
                                        <p:strVal val="visible"/>
                                      </p:to>
                                    </p:set>
                                    <p:animEffect transition="in" filter="fade">
                                      <p:cBhvr>
                                        <p:cTn id="7" dur="500"/>
                                        <p:tgtEl>
                                          <p:spTgt spid="9232"/>
                                        </p:tgtEl>
                                      </p:cBhvr>
                                    </p:animEffect>
                                  </p:childTnLst>
                                </p:cTn>
                              </p:par>
                              <p:par>
                                <p:cTn id="8" presetID="53"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922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Flat &amp; </a:t>
            </a:r>
            <a:r>
              <a:rPr lang="en-US" sz="2800" dirty="0" err="1" smtClean="0">
                <a:solidFill>
                  <a:srgbClr val="404040"/>
                </a:solidFill>
                <a:latin typeface="Oswald Light" charset="0"/>
                <a:cs typeface="Oswald Light" charset="0"/>
              </a:rPr>
              <a:t>Gouraud</a:t>
            </a:r>
            <a:r>
              <a:rPr lang="en-US" sz="2800" dirty="0" smtClean="0">
                <a:solidFill>
                  <a:srgbClr val="404040"/>
                </a:solidFill>
                <a:latin typeface="Oswald Light" charset="0"/>
                <a:cs typeface="Oswald Light" charset="0"/>
              </a:rPr>
              <a:t> Shading explained</a:t>
            </a:r>
            <a:endParaRPr lang="en-US" sz="2800" dirty="0">
              <a:solidFill>
                <a:srgbClr val="404040"/>
              </a:solidFill>
              <a:latin typeface="Oswald Light" charset="0"/>
              <a:cs typeface="Oswald Light" charset="0"/>
            </a:endParaRPr>
          </a:p>
        </p:txBody>
      </p:sp>
      <p:cxnSp>
        <p:nvCxnSpPr>
          <p:cNvPr id="15" name="Straight Connector 14"/>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23" y="1121475"/>
            <a:ext cx="2655455" cy="1752600"/>
          </a:xfrm>
          <a:prstGeom prst="rect">
            <a:avLst/>
          </a:prstGeom>
        </p:spPr>
      </p:pic>
      <p:pic>
        <p:nvPicPr>
          <p:cNvPr id="3" name="Picture 2"/>
          <p:cNvPicPr>
            <a:picLocks noChangeAspect="1"/>
          </p:cNvPicPr>
          <p:nvPr/>
        </p:nvPicPr>
        <p:blipFill>
          <a:blip r:embed="rId4"/>
          <a:stretch>
            <a:fillRect/>
          </a:stretch>
        </p:blipFill>
        <p:spPr>
          <a:xfrm>
            <a:off x="3448575" y="1121475"/>
            <a:ext cx="2057400" cy="2072987"/>
          </a:xfrm>
          <a:prstGeom prst="rect">
            <a:avLst/>
          </a:prstGeom>
        </p:spPr>
      </p:pic>
      <p:pic>
        <p:nvPicPr>
          <p:cNvPr id="6" name="Picture 5"/>
          <p:cNvPicPr>
            <a:picLocks noChangeAspect="1"/>
          </p:cNvPicPr>
          <p:nvPr/>
        </p:nvPicPr>
        <p:blipFill>
          <a:blip r:embed="rId5"/>
          <a:stretch>
            <a:fillRect/>
          </a:stretch>
        </p:blipFill>
        <p:spPr>
          <a:xfrm>
            <a:off x="5783872" y="1218319"/>
            <a:ext cx="2962870" cy="1658232"/>
          </a:xfrm>
          <a:prstGeom prst="rect">
            <a:avLst/>
          </a:prstGeom>
        </p:spPr>
      </p:pic>
      <p:pic>
        <p:nvPicPr>
          <p:cNvPr id="10" name="Picture 9"/>
          <p:cNvPicPr>
            <a:picLocks noChangeAspect="1"/>
          </p:cNvPicPr>
          <p:nvPr/>
        </p:nvPicPr>
        <p:blipFill>
          <a:blip r:embed="rId6"/>
          <a:stretch>
            <a:fillRect/>
          </a:stretch>
        </p:blipFill>
        <p:spPr>
          <a:xfrm>
            <a:off x="3417327" y="3262954"/>
            <a:ext cx="2119895" cy="1600917"/>
          </a:xfrm>
          <a:prstGeom prst="rect">
            <a:avLst/>
          </a:prstGeom>
        </p:spPr>
      </p:pic>
    </p:spTree>
    <p:extLst>
      <p:ext uri="{BB962C8B-B14F-4D97-AF65-F5344CB8AC3E}">
        <p14:creationId xmlns:p14="http://schemas.microsoft.com/office/powerpoint/2010/main" val="2685080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10" name="Rectangle 9"/>
          <p:cNvSpPr/>
          <p:nvPr/>
        </p:nvSpPr>
        <p:spPr>
          <a:xfrm>
            <a:off x="-342900" y="1871663"/>
            <a:ext cx="9829800" cy="1400175"/>
          </a:xfrm>
          <a:prstGeom prst="rect">
            <a:avLst/>
          </a:prstGeom>
          <a:solidFill>
            <a:srgbClr val="4791D0">
              <a:alpha val="78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266" name="TextBox 16"/>
          <p:cNvSpPr txBox="1">
            <a:spLocks noChangeArrowheads="1"/>
          </p:cNvSpPr>
          <p:nvPr/>
        </p:nvSpPr>
        <p:spPr bwMode="auto">
          <a:xfrm>
            <a:off x="2819400" y="2599743"/>
            <a:ext cx="3505200" cy="338138"/>
          </a:xfrm>
          <a:prstGeom prst="rect">
            <a:avLst/>
          </a:prstGeom>
          <a:noFill/>
          <a:ln>
            <a:noFill/>
          </a:ln>
          <a:effectLst>
            <a:outerShdw dist="12700" dir="5400000" algn="tl" rotWithShape="0">
              <a:srgbClr val="000000">
                <a:alpha val="14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600" dirty="0" smtClean="0">
                <a:solidFill>
                  <a:prstClr val="white"/>
                </a:solidFill>
                <a:latin typeface="Oswald Light" charset="0"/>
                <a:cs typeface="Oswald Light" charset="0"/>
              </a:rPr>
              <a:t>DEMO</a:t>
            </a:r>
            <a:endParaRPr lang="en-US" sz="1600" dirty="0">
              <a:solidFill>
                <a:prstClr val="white"/>
              </a:solidFill>
              <a:latin typeface="Oswald Light" charset="0"/>
              <a:cs typeface="Oswald Light" charset="0"/>
            </a:endParaRPr>
          </a:p>
        </p:txBody>
      </p:sp>
      <p:sp>
        <p:nvSpPr>
          <p:cNvPr id="11267" name="TextBox 17"/>
          <p:cNvSpPr txBox="1">
            <a:spLocks noChangeArrowheads="1"/>
          </p:cNvSpPr>
          <p:nvPr/>
        </p:nvSpPr>
        <p:spPr bwMode="auto">
          <a:xfrm>
            <a:off x="2819400" y="2250676"/>
            <a:ext cx="33528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100" dirty="0" smtClean="0">
                <a:solidFill>
                  <a:srgbClr val="404040"/>
                </a:solidFill>
                <a:latin typeface="Oswald Light" charset="0"/>
                <a:cs typeface="Oswald Light" charset="0"/>
              </a:rPr>
              <a:t>RASTERIZATION, FLAT &amp; GOURAUD SHADING</a:t>
            </a:r>
            <a:endParaRPr lang="en-US" sz="1100" dirty="0">
              <a:solidFill>
                <a:srgbClr val="404040"/>
              </a:solidFill>
              <a:latin typeface="Oswald Light" charset="0"/>
              <a:cs typeface="Oswald Light" charset="0"/>
            </a:endParaRPr>
          </a:p>
        </p:txBody>
      </p:sp>
      <p:cxnSp>
        <p:nvCxnSpPr>
          <p:cNvPr id="20" name="Straight Connector 19"/>
          <p:cNvCxnSpPr/>
          <p:nvPr/>
        </p:nvCxnSpPr>
        <p:spPr>
          <a:xfrm>
            <a:off x="4038600" y="2542593"/>
            <a:ext cx="10668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56733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267"/>
                                        </p:tgtEl>
                                        <p:attrNameLst>
                                          <p:attrName>style.visibility</p:attrName>
                                        </p:attrNameLst>
                                      </p:cBhvr>
                                      <p:to>
                                        <p:strVal val="visible"/>
                                      </p:to>
                                    </p:set>
                                    <p:animEffect transition="in" filter="fade">
                                      <p:cBhvr>
                                        <p:cTn id="14" dur="500"/>
                                        <p:tgtEl>
                                          <p:spTgt spid="1126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fade">
                                      <p:cBhvr>
                                        <p:cTn id="1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266" grpId="0"/>
      <p:bldP spid="1126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922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Texture mapping – basic concepts</a:t>
            </a:r>
            <a:endParaRPr lang="en-US" sz="2800" dirty="0">
              <a:solidFill>
                <a:srgbClr val="404040"/>
              </a:solidFill>
              <a:latin typeface="Oswald Light" charset="0"/>
              <a:cs typeface="Oswald Light" charset="0"/>
            </a:endParaRPr>
          </a:p>
        </p:txBody>
      </p:sp>
      <p:cxnSp>
        <p:nvCxnSpPr>
          <p:cNvPr id="15" name="Straight Connector 14"/>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3"/>
          <a:stretch>
            <a:fillRect/>
          </a:stretch>
        </p:blipFill>
        <p:spPr>
          <a:xfrm>
            <a:off x="304800" y="1276350"/>
            <a:ext cx="3964721" cy="3124200"/>
          </a:xfrm>
          <a:prstGeom prst="rect">
            <a:avLst/>
          </a:prstGeom>
        </p:spPr>
      </p:pic>
      <p:pic>
        <p:nvPicPr>
          <p:cNvPr id="6" name="Picture 5"/>
          <p:cNvPicPr>
            <a:picLocks noChangeAspect="1"/>
          </p:cNvPicPr>
          <p:nvPr/>
        </p:nvPicPr>
        <p:blipFill>
          <a:blip r:embed="rId4"/>
          <a:stretch>
            <a:fillRect/>
          </a:stretch>
        </p:blipFill>
        <p:spPr>
          <a:xfrm>
            <a:off x="4876800" y="1278272"/>
            <a:ext cx="3988748" cy="2058194"/>
          </a:xfrm>
          <a:prstGeom prst="rect">
            <a:avLst/>
          </a:prstGeom>
        </p:spPr>
      </p:pic>
    </p:spTree>
    <p:extLst>
      <p:ext uri="{BB962C8B-B14F-4D97-AF65-F5344CB8AC3E}">
        <p14:creationId xmlns:p14="http://schemas.microsoft.com/office/powerpoint/2010/main" val="3410941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922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Texture mapping – unwrapping &amp; UV mapping</a:t>
            </a:r>
            <a:endParaRPr lang="en-US" sz="2800" dirty="0">
              <a:solidFill>
                <a:srgbClr val="404040"/>
              </a:solidFill>
              <a:latin typeface="Oswald Light" charset="0"/>
              <a:cs typeface="Oswald Light" charset="0"/>
            </a:endParaRPr>
          </a:p>
        </p:txBody>
      </p:sp>
      <p:cxnSp>
        <p:nvCxnSpPr>
          <p:cNvPr id="15" name="Straight Connector 14"/>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492" y="1428749"/>
            <a:ext cx="2634299" cy="264057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5710" y="1605876"/>
            <a:ext cx="2286319" cy="228631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0455" y="2076608"/>
            <a:ext cx="2516345" cy="1352535"/>
          </a:xfrm>
          <a:prstGeom prst="rect">
            <a:avLst/>
          </a:prstGeom>
        </p:spPr>
      </p:pic>
    </p:spTree>
    <p:extLst>
      <p:ext uri="{BB962C8B-B14F-4D97-AF65-F5344CB8AC3E}">
        <p14:creationId xmlns:p14="http://schemas.microsoft.com/office/powerpoint/2010/main" val="3893990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10" name="Rectangle 9"/>
          <p:cNvSpPr/>
          <p:nvPr/>
        </p:nvSpPr>
        <p:spPr>
          <a:xfrm>
            <a:off x="-342900" y="1871663"/>
            <a:ext cx="9829800" cy="1400175"/>
          </a:xfrm>
          <a:prstGeom prst="rect">
            <a:avLst/>
          </a:prstGeom>
          <a:solidFill>
            <a:srgbClr val="4791D0">
              <a:alpha val="78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266" name="TextBox 16"/>
          <p:cNvSpPr txBox="1">
            <a:spLocks noChangeArrowheads="1"/>
          </p:cNvSpPr>
          <p:nvPr/>
        </p:nvSpPr>
        <p:spPr bwMode="auto">
          <a:xfrm>
            <a:off x="2819400" y="2599743"/>
            <a:ext cx="3505200" cy="338138"/>
          </a:xfrm>
          <a:prstGeom prst="rect">
            <a:avLst/>
          </a:prstGeom>
          <a:noFill/>
          <a:ln>
            <a:noFill/>
          </a:ln>
          <a:effectLst>
            <a:outerShdw dist="12700" dir="5400000" algn="tl" rotWithShape="0">
              <a:srgbClr val="000000">
                <a:alpha val="14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600" dirty="0" smtClean="0">
                <a:solidFill>
                  <a:prstClr val="white"/>
                </a:solidFill>
                <a:latin typeface="Oswald Light" charset="0"/>
                <a:cs typeface="Oswald Light" charset="0"/>
              </a:rPr>
              <a:t>DEMO</a:t>
            </a:r>
            <a:endParaRPr lang="en-US" sz="1600" dirty="0">
              <a:solidFill>
                <a:prstClr val="white"/>
              </a:solidFill>
              <a:latin typeface="Oswald Light" charset="0"/>
              <a:cs typeface="Oswald Light" charset="0"/>
            </a:endParaRPr>
          </a:p>
        </p:txBody>
      </p:sp>
      <p:sp>
        <p:nvSpPr>
          <p:cNvPr id="11267" name="TextBox 17"/>
          <p:cNvSpPr txBox="1">
            <a:spLocks noChangeArrowheads="1"/>
          </p:cNvSpPr>
          <p:nvPr/>
        </p:nvSpPr>
        <p:spPr bwMode="auto">
          <a:xfrm>
            <a:off x="2819400" y="2250676"/>
            <a:ext cx="33528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100" dirty="0" smtClean="0">
                <a:solidFill>
                  <a:srgbClr val="404040"/>
                </a:solidFill>
                <a:latin typeface="Oswald Light" charset="0"/>
                <a:cs typeface="Oswald Light" charset="0"/>
              </a:rPr>
              <a:t>TEXTURE MAPPING</a:t>
            </a:r>
            <a:endParaRPr lang="en-US" sz="1100" dirty="0">
              <a:solidFill>
                <a:srgbClr val="404040"/>
              </a:solidFill>
              <a:latin typeface="Oswald Light" charset="0"/>
              <a:cs typeface="Oswald Light" charset="0"/>
            </a:endParaRPr>
          </a:p>
        </p:txBody>
      </p:sp>
      <p:cxnSp>
        <p:nvCxnSpPr>
          <p:cNvPr id="20" name="Straight Connector 19"/>
          <p:cNvCxnSpPr/>
          <p:nvPr/>
        </p:nvCxnSpPr>
        <p:spPr>
          <a:xfrm>
            <a:off x="4038600" y="2542593"/>
            <a:ext cx="10668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0217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267"/>
                                        </p:tgtEl>
                                        <p:attrNameLst>
                                          <p:attrName>style.visibility</p:attrName>
                                        </p:attrNameLst>
                                      </p:cBhvr>
                                      <p:to>
                                        <p:strVal val="visible"/>
                                      </p:to>
                                    </p:set>
                                    <p:animEffect transition="in" filter="fade">
                                      <p:cBhvr>
                                        <p:cTn id="14" dur="500"/>
                                        <p:tgtEl>
                                          <p:spTgt spid="1126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fade">
                                      <p:cBhvr>
                                        <p:cTn id="1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266" grpId="0"/>
      <p:bldP spid="11267"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4791D0"/>
        </a:solidFill>
        <a:effectLst/>
      </p:bgPr>
    </p:bg>
    <p:spTree>
      <p:nvGrpSpPr>
        <p:cNvPr id="1" name=""/>
        <p:cNvGrpSpPr/>
        <p:nvPr/>
      </p:nvGrpSpPr>
      <p:grpSpPr>
        <a:xfrm>
          <a:off x="0" y="0"/>
          <a:ext cx="0" cy="0"/>
          <a:chOff x="0" y="0"/>
          <a:chExt cx="0" cy="0"/>
        </a:xfrm>
      </p:grpSpPr>
      <p:sp>
        <p:nvSpPr>
          <p:cNvPr id="12290" name="Title 1"/>
          <p:cNvSpPr>
            <a:spLocks noGrp="1"/>
          </p:cNvSpPr>
          <p:nvPr>
            <p:ph type="ctrTitle"/>
          </p:nvPr>
        </p:nvSpPr>
        <p:spPr>
          <a:xfrm>
            <a:off x="685800" y="1598613"/>
            <a:ext cx="7772400" cy="1101725"/>
          </a:xfrm>
        </p:spPr>
        <p:txBody>
          <a:bodyPr/>
          <a:lstStyle/>
          <a:p>
            <a:r>
              <a:rPr lang="en-US" sz="1800" dirty="0">
                <a:solidFill>
                  <a:srgbClr val="9BD0F4"/>
                </a:solidFill>
                <a:latin typeface="Oswald Light" charset="0"/>
                <a:cs typeface="Oswald Light" charset="0"/>
              </a:rPr>
              <a:t>Section </a:t>
            </a:r>
            <a:r>
              <a:rPr lang="en-US" sz="1800" dirty="0" smtClean="0">
                <a:solidFill>
                  <a:srgbClr val="9BD0F4"/>
                </a:solidFill>
                <a:latin typeface="Oswald Light" charset="0"/>
                <a:cs typeface="Oswald Light" charset="0"/>
              </a:rPr>
              <a:t>Two</a:t>
            </a:r>
            <a:endParaRPr lang="en-US" sz="1800" dirty="0">
              <a:solidFill>
                <a:srgbClr val="9BD0F4"/>
              </a:solidFill>
              <a:latin typeface="Oswald Light" charset="0"/>
              <a:cs typeface="Oswald Light" charset="0"/>
            </a:endParaRPr>
          </a:p>
        </p:txBody>
      </p:sp>
      <p:sp>
        <p:nvSpPr>
          <p:cNvPr id="3" name="Subtitle 2"/>
          <p:cNvSpPr>
            <a:spLocks noGrp="1"/>
          </p:cNvSpPr>
          <p:nvPr>
            <p:ph type="subTitle" idx="1"/>
          </p:nvPr>
        </p:nvSpPr>
        <p:spPr>
          <a:xfrm>
            <a:off x="1371600" y="2320925"/>
            <a:ext cx="6400800" cy="1314450"/>
          </a:xfrm>
        </p:spPr>
        <p:txBody>
          <a:bodyPr rtlCol="0">
            <a:normAutofit/>
          </a:bodyPr>
          <a:lstStyle/>
          <a:p>
            <a:pPr fontAlgn="auto">
              <a:spcAft>
                <a:spcPts val="0"/>
              </a:spcAft>
              <a:defRPr/>
            </a:pPr>
            <a:r>
              <a:rPr lang="en-US" sz="2400" dirty="0">
                <a:solidFill>
                  <a:srgbClr val="FFFFFF"/>
                </a:solidFill>
                <a:effectLst>
                  <a:outerShdw dist="12700" dir="5400000" algn="tl" rotWithShape="0">
                    <a:srgbClr val="000000">
                      <a:alpha val="10000"/>
                    </a:srgbClr>
                  </a:outerShdw>
                </a:effectLst>
                <a:latin typeface="Oswald" panose="02000506000000020004" pitchFamily="50"/>
                <a:ea typeface="+mn-ea"/>
                <a:cs typeface="Allerton"/>
              </a:rPr>
              <a:t>Moving from CPU to GPU</a:t>
            </a:r>
          </a:p>
        </p:txBody>
      </p:sp>
    </p:spTree>
    <p:extLst>
      <p:ext uri="{BB962C8B-B14F-4D97-AF65-F5344CB8AC3E}">
        <p14:creationId xmlns:p14="http://schemas.microsoft.com/office/powerpoint/2010/main" val="2542330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900" decel="100000" fill="hold"/>
                                        <p:tgtEl>
                                          <p:spTgt spid="1229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29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9222" name="Title 1"/>
          <p:cNvSpPr>
            <a:spLocks noGrp="1"/>
          </p:cNvSpPr>
          <p:nvPr>
            <p:ph type="title"/>
          </p:nvPr>
        </p:nvSpPr>
        <p:spPr/>
        <p:txBody>
          <a:bodyPr/>
          <a:lstStyle/>
          <a:p>
            <a:pPr algn="l"/>
            <a:r>
              <a:rPr lang="en-US" sz="3200" dirty="0" smtClean="0">
                <a:solidFill>
                  <a:srgbClr val="404040"/>
                </a:solidFill>
                <a:latin typeface="Oswald Light" charset="0"/>
                <a:cs typeface="Oswald Light" charset="0"/>
              </a:rPr>
              <a:t>The rise of GPUs</a:t>
            </a:r>
            <a:endParaRPr lang="en-US" sz="3200" dirty="0">
              <a:solidFill>
                <a:srgbClr val="404040"/>
              </a:solidFill>
              <a:latin typeface="Oswald Light" charset="0"/>
              <a:cs typeface="Oswald Light" charset="0"/>
            </a:endParaRPr>
          </a:p>
        </p:txBody>
      </p:sp>
      <p:sp>
        <p:nvSpPr>
          <p:cNvPr id="17" name="Rectangle 16"/>
          <p:cNvSpPr/>
          <p:nvPr/>
        </p:nvSpPr>
        <p:spPr>
          <a:xfrm>
            <a:off x="386990" y="1140136"/>
            <a:ext cx="4140000" cy="18002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swald" panose="02000506000000020004" pitchFamily="50"/>
                <a:cs typeface="Segoe WP" panose="020B0502040204020203" pitchFamily="34" charset="0"/>
              </a:rPr>
              <a:t>Hardware accelerated rendering:</a:t>
            </a:r>
          </a:p>
          <a:p>
            <a:pPr algn="ctr"/>
            <a:r>
              <a:rPr lang="en-US" sz="2400" dirty="0" smtClean="0">
                <a:latin typeface="Oswald" panose="02000506000000020004" pitchFamily="50"/>
                <a:cs typeface="Segoe WP" panose="020B0502040204020203" pitchFamily="34" charset="0"/>
              </a:rPr>
              <a:t>2D Canvas, CSS3 animations</a:t>
            </a:r>
            <a:endParaRPr lang="en-US" sz="2000" dirty="0">
              <a:latin typeface="Oswald" panose="02000506000000020004" pitchFamily="50"/>
              <a:cs typeface="Segoe WP" panose="020B0502040204020203" pitchFamily="34" charset="0"/>
            </a:endParaRPr>
          </a:p>
        </p:txBody>
      </p:sp>
      <p:sp>
        <p:nvSpPr>
          <p:cNvPr id="18" name="Rectangle 17"/>
          <p:cNvSpPr/>
          <p:nvPr/>
        </p:nvSpPr>
        <p:spPr>
          <a:xfrm>
            <a:off x="4635462" y="1140136"/>
            <a:ext cx="4140000" cy="367240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swald" panose="02000506000000020004" pitchFamily="50"/>
                <a:cs typeface="Segoe WP" panose="020B0502040204020203" pitchFamily="34" charset="0"/>
              </a:rPr>
              <a:t>Accelerated 3D </a:t>
            </a:r>
          </a:p>
          <a:p>
            <a:pPr algn="ctr"/>
            <a:r>
              <a:rPr lang="en-US" sz="2400" dirty="0" smtClean="0">
                <a:latin typeface="Oswald" panose="02000506000000020004" pitchFamily="50"/>
                <a:cs typeface="Segoe WP" panose="020B0502040204020203" pitchFamily="34" charset="0"/>
              </a:rPr>
              <a:t>with WebGL</a:t>
            </a:r>
            <a:endParaRPr lang="en-US" sz="2000" dirty="0">
              <a:latin typeface="Oswald" panose="02000506000000020004" pitchFamily="50"/>
              <a:cs typeface="Segoe WP" panose="020B0502040204020203" pitchFamily="34" charset="0"/>
            </a:endParaRPr>
          </a:p>
        </p:txBody>
      </p:sp>
      <p:sp>
        <p:nvSpPr>
          <p:cNvPr id="19" name="Rectangle 18"/>
          <p:cNvSpPr/>
          <p:nvPr/>
        </p:nvSpPr>
        <p:spPr>
          <a:xfrm>
            <a:off x="386990" y="3012344"/>
            <a:ext cx="4140000" cy="1800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Oswald" panose="02000506000000020004" pitchFamily="50"/>
                <a:cs typeface="Segoe WP" panose="020B0502040204020203" pitchFamily="34" charset="0"/>
              </a:rPr>
              <a:t>H264 &amp; JPG hardware decoding</a:t>
            </a:r>
            <a:endParaRPr lang="en-US" sz="2000" dirty="0">
              <a:latin typeface="Oswald" panose="02000506000000020004" pitchFamily="50"/>
              <a:cs typeface="Segoe WP" panose="020B0502040204020203" pitchFamily="34" charset="0"/>
            </a:endParaRPr>
          </a:p>
        </p:txBody>
      </p:sp>
    </p:spTree>
    <p:extLst>
      <p:ext uri="{BB962C8B-B14F-4D97-AF65-F5344CB8AC3E}">
        <p14:creationId xmlns:p14="http://schemas.microsoft.com/office/powerpoint/2010/main" val="7691250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10" name="Rectangle 9"/>
          <p:cNvSpPr/>
          <p:nvPr/>
        </p:nvSpPr>
        <p:spPr>
          <a:xfrm>
            <a:off x="-342900" y="1871663"/>
            <a:ext cx="9829800" cy="1400175"/>
          </a:xfrm>
          <a:prstGeom prst="rect">
            <a:avLst/>
          </a:prstGeom>
          <a:solidFill>
            <a:srgbClr val="4791D0">
              <a:alpha val="78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66" name="TextBox 16"/>
          <p:cNvSpPr txBox="1">
            <a:spLocks noChangeArrowheads="1"/>
          </p:cNvSpPr>
          <p:nvPr/>
        </p:nvSpPr>
        <p:spPr bwMode="auto">
          <a:xfrm>
            <a:off x="2819400" y="2599743"/>
            <a:ext cx="3505200" cy="338138"/>
          </a:xfrm>
          <a:prstGeom prst="rect">
            <a:avLst/>
          </a:prstGeom>
          <a:noFill/>
          <a:ln>
            <a:noFill/>
          </a:ln>
          <a:effectLst>
            <a:outerShdw dist="12700" dir="5400000" algn="tl" rotWithShape="0">
              <a:srgbClr val="000000">
                <a:alpha val="14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600" dirty="0" smtClean="0">
                <a:solidFill>
                  <a:schemeClr val="bg1"/>
                </a:solidFill>
                <a:latin typeface="Oswald Light" charset="0"/>
                <a:cs typeface="Oswald Light" charset="0"/>
              </a:rPr>
              <a:t>DEMO</a:t>
            </a:r>
            <a:endParaRPr lang="en-US" sz="1600" dirty="0">
              <a:solidFill>
                <a:schemeClr val="bg1"/>
              </a:solidFill>
              <a:latin typeface="Oswald Light" charset="0"/>
              <a:cs typeface="Oswald Light" charset="0"/>
            </a:endParaRPr>
          </a:p>
        </p:txBody>
      </p:sp>
      <p:sp>
        <p:nvSpPr>
          <p:cNvPr id="11267" name="TextBox 17"/>
          <p:cNvSpPr txBox="1">
            <a:spLocks noChangeArrowheads="1"/>
          </p:cNvSpPr>
          <p:nvPr/>
        </p:nvSpPr>
        <p:spPr bwMode="auto">
          <a:xfrm>
            <a:off x="3406775" y="2250676"/>
            <a:ext cx="233045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100" dirty="0" smtClean="0">
                <a:solidFill>
                  <a:srgbClr val="404040"/>
                </a:solidFill>
                <a:latin typeface="Oswald Light" charset="0"/>
                <a:cs typeface="Oswald Light" charset="0"/>
              </a:rPr>
              <a:t>TEASER</a:t>
            </a:r>
            <a:endParaRPr lang="en-US" sz="1100" dirty="0">
              <a:solidFill>
                <a:srgbClr val="404040"/>
              </a:solidFill>
              <a:latin typeface="Oswald Light" charset="0"/>
              <a:cs typeface="Oswald Light" charset="0"/>
            </a:endParaRPr>
          </a:p>
        </p:txBody>
      </p:sp>
      <p:cxnSp>
        <p:nvCxnSpPr>
          <p:cNvPr id="20" name="Straight Connector 19"/>
          <p:cNvCxnSpPr/>
          <p:nvPr/>
        </p:nvCxnSpPr>
        <p:spPr>
          <a:xfrm>
            <a:off x="4038600" y="2542593"/>
            <a:ext cx="10668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9337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267"/>
                                        </p:tgtEl>
                                        <p:attrNameLst>
                                          <p:attrName>style.visibility</p:attrName>
                                        </p:attrNameLst>
                                      </p:cBhvr>
                                      <p:to>
                                        <p:strVal val="visible"/>
                                      </p:to>
                                    </p:set>
                                    <p:animEffect transition="in" filter="fade">
                                      <p:cBhvr>
                                        <p:cTn id="14" dur="500"/>
                                        <p:tgtEl>
                                          <p:spTgt spid="1126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fade">
                                      <p:cBhvr>
                                        <p:cTn id="1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266" grpId="0"/>
      <p:bldP spid="11267"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Going further</a:t>
            </a:r>
            <a:endParaRPr lang="en-US" sz="2800" dirty="0">
              <a:solidFill>
                <a:srgbClr val="404040"/>
              </a:solidFill>
              <a:latin typeface="Oswald Light" charset="0"/>
              <a:cs typeface="Oswald Light" charset="0"/>
            </a:endParaRPr>
          </a:p>
        </p:txBody>
      </p:sp>
      <p:sp>
        <p:nvSpPr>
          <p:cNvPr id="3" name="Content Placeholder 2"/>
          <p:cNvSpPr>
            <a:spLocks noGrp="1"/>
          </p:cNvSpPr>
          <p:nvPr>
            <p:ph idx="1"/>
          </p:nvPr>
        </p:nvSpPr>
        <p:spPr>
          <a:xfrm>
            <a:off x="457200" y="1311275"/>
            <a:ext cx="8229600" cy="3394075"/>
          </a:xfrm>
        </p:spPr>
        <p:txBody>
          <a:bodyPr/>
          <a:lstStyle/>
          <a:p>
            <a:r>
              <a:rPr lang="en-US" sz="2000" dirty="0" smtClean="0">
                <a:solidFill>
                  <a:srgbClr val="999999"/>
                </a:solidFill>
                <a:latin typeface="Open Sans" panose="020B0606030504020204" pitchFamily="34" charset="0"/>
                <a:ea typeface="Open Sans" panose="020B0606030504020204" pitchFamily="34" charset="0"/>
                <a:cs typeface="Open Sans" panose="020B0606030504020204" pitchFamily="34" charset="0"/>
                <a:hlinkClick r:id="rId3"/>
              </a:rPr>
              <a:t>Tutorial series: learning how to write a 3D soft engine from scratch in C#, </a:t>
            </a:r>
            <a:r>
              <a:rPr lang="en-US" sz="2000" dirty="0" err="1" smtClean="0">
                <a:solidFill>
                  <a:srgbClr val="999999"/>
                </a:solidFill>
                <a:latin typeface="Open Sans" panose="020B0606030504020204" pitchFamily="34" charset="0"/>
                <a:ea typeface="Open Sans" panose="020B0606030504020204" pitchFamily="34" charset="0"/>
                <a:cs typeface="Open Sans" panose="020B0606030504020204" pitchFamily="34" charset="0"/>
                <a:hlinkClick r:id="rId3"/>
              </a:rPr>
              <a:t>TypeScript</a:t>
            </a:r>
            <a:r>
              <a:rPr lang="en-US" sz="2000" dirty="0" smtClean="0">
                <a:solidFill>
                  <a:srgbClr val="999999"/>
                </a:solidFill>
                <a:latin typeface="Open Sans" panose="020B0606030504020204" pitchFamily="34" charset="0"/>
                <a:ea typeface="Open Sans" panose="020B0606030504020204" pitchFamily="34" charset="0"/>
                <a:cs typeface="Open Sans" panose="020B0606030504020204" pitchFamily="34" charset="0"/>
                <a:hlinkClick r:id="rId3"/>
              </a:rPr>
              <a:t> or JavaScript</a:t>
            </a:r>
            <a:endParaRPr lang="en-US" sz="2000" dirty="0" smtClean="0">
              <a:solidFill>
                <a:srgbClr val="999999"/>
              </a:solidFill>
              <a:latin typeface="Open Sans" panose="020B0606030504020204" pitchFamily="34" charset="0"/>
              <a:ea typeface="Open Sans" panose="020B0606030504020204" pitchFamily="34" charset="0"/>
              <a:cs typeface="Open Sans" panose="020B0606030504020204" pitchFamily="34" charset="0"/>
            </a:endParaRPr>
          </a:p>
          <a:p>
            <a:pPr lvl="1"/>
            <a:r>
              <a:rPr lang="en-US" sz="1600" dirty="0" smtClean="0">
                <a:solidFill>
                  <a:srgbClr val="999999"/>
                </a:solidFill>
                <a:latin typeface="Open Sans" panose="020B0606030504020204" pitchFamily="34" charset="0"/>
                <a:ea typeface="Open Sans" panose="020B0606030504020204" pitchFamily="34" charset="0"/>
                <a:cs typeface="Open Sans" panose="020B0606030504020204" pitchFamily="34" charset="0"/>
              </a:rPr>
              <a:t>The detailed version of the 3D Software Engine we’ve studied together in this course</a:t>
            </a:r>
          </a:p>
          <a:p>
            <a:endParaRPr lang="en-US" sz="2000" dirty="0">
              <a:solidFill>
                <a:srgbClr val="999999"/>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smtClean="0">
                <a:solidFill>
                  <a:srgbClr val="999999"/>
                </a:solidFill>
                <a:latin typeface="Open Sans" panose="020B0606030504020204" pitchFamily="34" charset="0"/>
                <a:ea typeface="Open Sans" panose="020B0606030504020204" pitchFamily="34" charset="0"/>
                <a:cs typeface="Open Sans" panose="020B0606030504020204" pitchFamily="34" charset="0"/>
                <a:hlinkClick r:id="rId4"/>
              </a:rPr>
              <a:t>Unleash the power of HTML 5 Canvas for gaming</a:t>
            </a:r>
            <a:endParaRPr lang="en-US" sz="2000" dirty="0" smtClean="0">
              <a:solidFill>
                <a:srgbClr val="999999"/>
              </a:solidFill>
              <a:latin typeface="Open Sans" panose="020B0606030504020204" pitchFamily="34" charset="0"/>
              <a:ea typeface="Open Sans" panose="020B0606030504020204" pitchFamily="34" charset="0"/>
              <a:cs typeface="Open Sans" panose="020B0606030504020204" pitchFamily="34" charset="0"/>
            </a:endParaRPr>
          </a:p>
          <a:p>
            <a:pPr lvl="1"/>
            <a:r>
              <a:rPr lang="en-US" sz="1600" dirty="0" smtClean="0">
                <a:solidFill>
                  <a:srgbClr val="999999"/>
                </a:solidFill>
                <a:latin typeface="Open Sans" panose="020B0606030504020204" pitchFamily="34" charset="0"/>
                <a:ea typeface="Open Sans" panose="020B0606030504020204" pitchFamily="34" charset="0"/>
                <a:cs typeface="Open Sans" panose="020B0606030504020204" pitchFamily="34" charset="0"/>
              </a:rPr>
              <a:t>Where you’ll some interesting points around canvas 2D </a:t>
            </a:r>
            <a:r>
              <a:rPr lang="en-US" sz="1600" smtClean="0">
                <a:solidFill>
                  <a:srgbClr val="999999"/>
                </a:solidFill>
                <a:latin typeface="Open Sans" panose="020B0606030504020204" pitchFamily="34" charset="0"/>
                <a:ea typeface="Open Sans" panose="020B0606030504020204" pitchFamily="34" charset="0"/>
                <a:cs typeface="Open Sans" panose="020B0606030504020204" pitchFamily="34" charset="0"/>
              </a:rPr>
              <a:t>optimization tricks  </a:t>
            </a:r>
            <a:endParaRPr lang="en-US" sz="1600" dirty="0">
              <a:solidFill>
                <a:srgbClr val="999999"/>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solidFill>
                <a:srgbClr val="999999"/>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solidFill>
                <a:srgbClr val="999999"/>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603" name="TextBox 4"/>
          <p:cNvSpPr txBox="1">
            <a:spLocks noChangeArrowheads="1"/>
          </p:cNvSpPr>
          <p:nvPr/>
        </p:nvSpPr>
        <p:spPr bwMode="auto">
          <a:xfrm>
            <a:off x="444500" y="819150"/>
            <a:ext cx="57880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endParaRPr lang="en-US" sz="1400" dirty="0">
              <a:solidFill>
                <a:srgbClr val="4791D0"/>
              </a:solidFill>
              <a:latin typeface="Oswald Light" charset="0"/>
              <a:cs typeface="Oswald Light" charset="0"/>
            </a:endParaRPr>
          </a:p>
        </p:txBody>
      </p:sp>
      <p:cxnSp>
        <p:nvCxnSpPr>
          <p:cNvPr id="11" name="Straight Connector 10"/>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918036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8" name="Oval 27"/>
          <p:cNvSpPr/>
          <p:nvPr/>
        </p:nvSpPr>
        <p:spPr>
          <a:xfrm>
            <a:off x="533400" y="2038350"/>
            <a:ext cx="622300" cy="622300"/>
          </a:xfrm>
          <a:prstGeom prst="ellipse">
            <a:avLst/>
          </a:prstGeom>
          <a:solidFill>
            <a:srgbClr val="4791D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Oval 2"/>
          <p:cNvSpPr/>
          <p:nvPr/>
        </p:nvSpPr>
        <p:spPr>
          <a:xfrm>
            <a:off x="533400" y="1200150"/>
            <a:ext cx="622300" cy="622300"/>
          </a:xfrm>
          <a:prstGeom prst="ellipse">
            <a:avLst/>
          </a:prstGeom>
          <a:solidFill>
            <a:srgbClr val="4791D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22" name="Title 1"/>
          <p:cNvSpPr>
            <a:spLocks noGrp="1"/>
          </p:cNvSpPr>
          <p:nvPr>
            <p:ph type="title"/>
          </p:nvPr>
        </p:nvSpPr>
        <p:spPr/>
        <p:txBody>
          <a:bodyPr/>
          <a:lstStyle/>
          <a:p>
            <a:pPr algn="l"/>
            <a:r>
              <a:rPr lang="en-US" sz="3200" dirty="0" smtClean="0">
                <a:solidFill>
                  <a:srgbClr val="404040"/>
                </a:solidFill>
                <a:latin typeface="Oswald Light" charset="0"/>
                <a:cs typeface="Oswald Light" charset="0"/>
              </a:rPr>
              <a:t>AGENDA</a:t>
            </a:r>
            <a:endParaRPr lang="en-US" sz="3200" dirty="0">
              <a:solidFill>
                <a:srgbClr val="404040"/>
              </a:solidFill>
              <a:latin typeface="Oswald Light" charset="0"/>
              <a:cs typeface="Oswald Light" charset="0"/>
            </a:endParaRPr>
          </a:p>
        </p:txBody>
      </p:sp>
      <p:cxnSp>
        <p:nvCxnSpPr>
          <p:cNvPr id="15" name="Straight Connector 14"/>
          <p:cNvCxnSpPr/>
          <p:nvPr/>
        </p:nvCxnSpPr>
        <p:spPr>
          <a:xfrm>
            <a:off x="1177925" y="4932363"/>
            <a:ext cx="6788150" cy="0"/>
          </a:xfrm>
          <a:prstGeom prst="line">
            <a:avLst/>
          </a:prstGeom>
          <a:ln>
            <a:solidFill>
              <a:srgbClr val="999999"/>
            </a:solidFill>
          </a:ln>
        </p:spPr>
        <p:style>
          <a:lnRef idx="1">
            <a:schemeClr val="dk1"/>
          </a:lnRef>
          <a:fillRef idx="0">
            <a:schemeClr val="dk1"/>
          </a:fillRef>
          <a:effectRef idx="0">
            <a:schemeClr val="dk1"/>
          </a:effectRef>
          <a:fontRef idx="minor">
            <a:schemeClr val="tx1"/>
          </a:fontRef>
        </p:style>
      </p:cxnSp>
      <p:sp>
        <p:nvSpPr>
          <p:cNvPr id="9230" name="TextBox 18"/>
          <p:cNvSpPr txBox="1">
            <a:spLocks noChangeArrowheads="1"/>
          </p:cNvSpPr>
          <p:nvPr/>
        </p:nvSpPr>
        <p:spPr bwMode="auto">
          <a:xfrm>
            <a:off x="635000" y="2228850"/>
            <a:ext cx="431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200">
                <a:solidFill>
                  <a:srgbClr val="FFFFFF"/>
                </a:solidFill>
                <a:latin typeface="Allerton" charset="0"/>
                <a:cs typeface="Allerton" charset="0"/>
              </a:rPr>
              <a:t>2</a:t>
            </a:r>
          </a:p>
        </p:txBody>
      </p:sp>
      <p:sp>
        <p:nvSpPr>
          <p:cNvPr id="9231" name="TextBox 19"/>
          <p:cNvSpPr txBox="1">
            <a:spLocks noChangeArrowheads="1"/>
          </p:cNvSpPr>
          <p:nvPr/>
        </p:nvSpPr>
        <p:spPr bwMode="auto">
          <a:xfrm>
            <a:off x="609600" y="1352550"/>
            <a:ext cx="431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200" dirty="0">
                <a:solidFill>
                  <a:srgbClr val="FFFFFF"/>
                </a:solidFill>
                <a:latin typeface="Allerton" charset="0"/>
                <a:cs typeface="Allerton" charset="0"/>
              </a:rPr>
              <a:t>1</a:t>
            </a:r>
          </a:p>
        </p:txBody>
      </p:sp>
      <p:sp>
        <p:nvSpPr>
          <p:cNvPr id="9232" name="TextBox 20"/>
          <p:cNvSpPr txBox="1">
            <a:spLocks noChangeArrowheads="1"/>
          </p:cNvSpPr>
          <p:nvPr/>
        </p:nvSpPr>
        <p:spPr bwMode="auto">
          <a:xfrm>
            <a:off x="1376363" y="1338263"/>
            <a:ext cx="6400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dirty="0" smtClean="0">
                <a:solidFill>
                  <a:srgbClr val="999999"/>
                </a:solidFill>
                <a:latin typeface="Oswald" panose="02000506000000020004" pitchFamily="50"/>
                <a:cs typeface="Open Sans" charset="0"/>
              </a:rPr>
              <a:t>Understanding 3D Basics via a soft engine</a:t>
            </a:r>
            <a:endParaRPr lang="en-US" sz="2400" dirty="0">
              <a:latin typeface="Oswald" panose="02000506000000020004" pitchFamily="50"/>
            </a:endParaRPr>
          </a:p>
        </p:txBody>
      </p:sp>
      <p:sp>
        <p:nvSpPr>
          <p:cNvPr id="9233" name="TextBox 21"/>
          <p:cNvSpPr txBox="1">
            <a:spLocks noChangeArrowheads="1"/>
          </p:cNvSpPr>
          <p:nvPr/>
        </p:nvSpPr>
        <p:spPr bwMode="auto">
          <a:xfrm>
            <a:off x="1376363" y="2171700"/>
            <a:ext cx="6400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dirty="0" smtClean="0">
                <a:solidFill>
                  <a:srgbClr val="999999"/>
                </a:solidFill>
                <a:latin typeface="Oswald" panose="02000506000000020004" pitchFamily="50"/>
                <a:cs typeface="Open Sans" charset="0"/>
              </a:rPr>
              <a:t>Moving from CPU to GPU</a:t>
            </a:r>
            <a:endParaRPr lang="en-US" sz="2400" dirty="0">
              <a:latin typeface="Oswald" panose="02000506000000020004" pitchFamily="50"/>
            </a:endParaRPr>
          </a:p>
        </p:txBody>
      </p:sp>
    </p:spTree>
    <p:extLst>
      <p:ext uri="{BB962C8B-B14F-4D97-AF65-F5344CB8AC3E}">
        <p14:creationId xmlns:p14="http://schemas.microsoft.com/office/powerpoint/2010/main" val="13103358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231"/>
                                        </p:tgtEl>
                                        <p:attrNameLst>
                                          <p:attrName>style.visibility</p:attrName>
                                        </p:attrNameLst>
                                      </p:cBhvr>
                                      <p:to>
                                        <p:strVal val="visible"/>
                                      </p:to>
                                    </p:set>
                                    <p:animEffect transition="in" filter="fade">
                                      <p:cBhvr>
                                        <p:cTn id="16" dur="500"/>
                                        <p:tgtEl>
                                          <p:spTgt spid="92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230"/>
                                        </p:tgtEl>
                                        <p:attrNameLst>
                                          <p:attrName>style.visibility</p:attrName>
                                        </p:attrNameLst>
                                      </p:cBhvr>
                                      <p:to>
                                        <p:strVal val="visible"/>
                                      </p:to>
                                    </p:set>
                                    <p:animEffect transition="in" filter="fade">
                                      <p:cBhvr>
                                        <p:cTn id="19" dur="500"/>
                                        <p:tgtEl>
                                          <p:spTgt spid="92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232"/>
                                        </p:tgtEl>
                                        <p:attrNameLst>
                                          <p:attrName>style.visibility</p:attrName>
                                        </p:attrNameLst>
                                      </p:cBhvr>
                                      <p:to>
                                        <p:strVal val="visible"/>
                                      </p:to>
                                    </p:set>
                                    <p:animEffect transition="in" filter="fade">
                                      <p:cBhvr>
                                        <p:cTn id="22" dur="500"/>
                                        <p:tgtEl>
                                          <p:spTgt spid="92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233"/>
                                        </p:tgtEl>
                                        <p:attrNameLst>
                                          <p:attrName>style.visibility</p:attrName>
                                        </p:attrNameLst>
                                      </p:cBhvr>
                                      <p:to>
                                        <p:strVal val="visible"/>
                                      </p:to>
                                    </p:set>
                                    <p:animEffect transition="in" filter="fade">
                                      <p:cBhvr>
                                        <p:cTn id="25" dur="500"/>
                                        <p:tgtEl>
                                          <p:spTgt spid="9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animBg="1"/>
      <p:bldP spid="9230" grpId="0"/>
      <p:bldP spid="9231" grpId="0"/>
      <p:bldP spid="9232" grpId="0"/>
      <p:bldP spid="923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791D0"/>
        </a:solidFill>
        <a:effectLst/>
      </p:bgPr>
    </p:bg>
    <p:spTree>
      <p:nvGrpSpPr>
        <p:cNvPr id="1" name=""/>
        <p:cNvGrpSpPr/>
        <p:nvPr/>
      </p:nvGrpSpPr>
      <p:grpSpPr>
        <a:xfrm>
          <a:off x="0" y="0"/>
          <a:ext cx="0" cy="0"/>
          <a:chOff x="0" y="0"/>
          <a:chExt cx="0" cy="0"/>
        </a:xfrm>
      </p:grpSpPr>
      <p:sp>
        <p:nvSpPr>
          <p:cNvPr id="12290" name="Title 1"/>
          <p:cNvSpPr>
            <a:spLocks noGrp="1"/>
          </p:cNvSpPr>
          <p:nvPr>
            <p:ph type="ctrTitle"/>
          </p:nvPr>
        </p:nvSpPr>
        <p:spPr>
          <a:xfrm>
            <a:off x="685800" y="1598613"/>
            <a:ext cx="7772400" cy="1101725"/>
          </a:xfrm>
        </p:spPr>
        <p:txBody>
          <a:bodyPr/>
          <a:lstStyle/>
          <a:p>
            <a:r>
              <a:rPr lang="en-US" sz="1800" dirty="0">
                <a:solidFill>
                  <a:srgbClr val="9BD0F4"/>
                </a:solidFill>
                <a:latin typeface="Oswald Light" charset="0"/>
                <a:cs typeface="Oswald Light" charset="0"/>
              </a:rPr>
              <a:t>Section One</a:t>
            </a:r>
          </a:p>
        </p:txBody>
      </p:sp>
      <p:sp>
        <p:nvSpPr>
          <p:cNvPr id="3" name="Subtitle 2"/>
          <p:cNvSpPr>
            <a:spLocks noGrp="1"/>
          </p:cNvSpPr>
          <p:nvPr>
            <p:ph type="subTitle" idx="1"/>
          </p:nvPr>
        </p:nvSpPr>
        <p:spPr>
          <a:xfrm>
            <a:off x="1371600" y="2320925"/>
            <a:ext cx="6400800" cy="1314450"/>
          </a:xfrm>
        </p:spPr>
        <p:txBody>
          <a:bodyPr rtlCol="0">
            <a:normAutofit/>
          </a:bodyPr>
          <a:lstStyle/>
          <a:p>
            <a:pPr fontAlgn="auto">
              <a:spcAft>
                <a:spcPts val="0"/>
              </a:spcAft>
              <a:defRPr/>
            </a:pPr>
            <a:r>
              <a:rPr lang="en-US" sz="2400" dirty="0">
                <a:solidFill>
                  <a:srgbClr val="FFFFFF"/>
                </a:solidFill>
                <a:effectLst>
                  <a:outerShdw blurRad="38100" dist="38100" dir="2700000" algn="tl">
                    <a:srgbClr val="000000">
                      <a:alpha val="43137"/>
                    </a:srgbClr>
                  </a:outerShdw>
                </a:effectLst>
                <a:latin typeface="Oswald" panose="02000506000000020004" pitchFamily="50"/>
                <a:ea typeface="+mn-ea"/>
                <a:cs typeface="Allerton"/>
              </a:rPr>
              <a:t>Understanding 3D Basics via a soft engine</a:t>
            </a:r>
          </a:p>
        </p:txBody>
      </p:sp>
    </p:spTree>
    <p:extLst>
      <p:ext uri="{BB962C8B-B14F-4D97-AF65-F5344CB8AC3E}">
        <p14:creationId xmlns:p14="http://schemas.microsoft.com/office/powerpoint/2010/main" val="4181687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900" decel="100000" fill="hold"/>
                                        <p:tgtEl>
                                          <p:spTgt spid="1229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29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48" y="468417"/>
            <a:ext cx="7934304" cy="4463046"/>
          </a:xfrm>
          <a:prstGeom prst="rect">
            <a:avLst/>
          </a:prstGeom>
        </p:spPr>
      </p:pic>
      <p:sp>
        <p:nvSpPr>
          <p:cNvPr id="9222" name="Title 1"/>
          <p:cNvSpPr>
            <a:spLocks noGrp="1"/>
          </p:cNvSpPr>
          <p:nvPr>
            <p:ph type="title"/>
          </p:nvPr>
        </p:nvSpPr>
        <p:spPr/>
        <p:txBody>
          <a:bodyPr/>
          <a:lstStyle/>
          <a:p>
            <a:pPr algn="l"/>
            <a:r>
              <a:rPr lang="en-US" sz="2800" dirty="0" err="1" smtClean="0">
                <a:solidFill>
                  <a:srgbClr val="404040"/>
                </a:solidFill>
                <a:latin typeface="Oswald Light" charset="0"/>
                <a:cs typeface="Oswald Light" charset="0"/>
              </a:rPr>
              <a:t>Wireframing</a:t>
            </a:r>
            <a:endParaRPr lang="en-US" sz="2800" dirty="0">
              <a:solidFill>
                <a:srgbClr val="404040"/>
              </a:solidFill>
              <a:latin typeface="Oswald Light" charset="0"/>
              <a:cs typeface="Oswald Light" charset="0"/>
            </a:endParaRPr>
          </a:p>
        </p:txBody>
      </p:sp>
    </p:spTree>
    <p:extLst>
      <p:ext uri="{BB962C8B-B14F-4D97-AF65-F5344CB8AC3E}">
        <p14:creationId xmlns:p14="http://schemas.microsoft.com/office/powerpoint/2010/main" val="9452571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898" y="465858"/>
            <a:ext cx="7932203" cy="4461864"/>
          </a:xfrm>
          <a:prstGeom prst="rect">
            <a:avLst/>
          </a:prstGeom>
        </p:spPr>
      </p:pic>
      <p:sp>
        <p:nvSpPr>
          <p:cNvPr id="9222" name="Title 1"/>
          <p:cNvSpPr>
            <a:spLocks noGrp="1"/>
          </p:cNvSpPr>
          <p:nvPr>
            <p:ph type="title"/>
          </p:nvPr>
        </p:nvSpPr>
        <p:spPr/>
        <p:txBody>
          <a:bodyPr/>
          <a:lstStyle/>
          <a:p>
            <a:pPr algn="l"/>
            <a:r>
              <a:rPr lang="en-US" sz="2800" dirty="0" err="1" smtClean="0">
                <a:solidFill>
                  <a:srgbClr val="404040"/>
                </a:solidFill>
                <a:latin typeface="Oswald Light" charset="0"/>
                <a:cs typeface="Oswald Light" charset="0"/>
              </a:rPr>
              <a:t>Rasterization</a:t>
            </a:r>
            <a:endParaRPr lang="en-US" sz="2800" dirty="0">
              <a:solidFill>
                <a:srgbClr val="404040"/>
              </a:solidFill>
              <a:latin typeface="Oswald Light" charset="0"/>
              <a:cs typeface="Oswald Light" charset="0"/>
            </a:endParaRPr>
          </a:p>
        </p:txBody>
      </p:sp>
    </p:spTree>
    <p:extLst>
      <p:ext uri="{BB962C8B-B14F-4D97-AF65-F5344CB8AC3E}">
        <p14:creationId xmlns:p14="http://schemas.microsoft.com/office/powerpoint/2010/main" val="257235001"/>
      </p:ext>
    </p:extLst>
  </p:cSld>
  <p:clrMapOvr>
    <a:masterClrMapping/>
  </p:clrMapOvr>
  <mc:AlternateContent xmlns:mc="http://schemas.openxmlformats.org/markup-compatibility/2006" xmlns:p14="http://schemas.microsoft.com/office/powerpoint/2010/main">
    <mc:Choice Requires="p14">
      <p:transition spd="slow" p14:dur="3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948" y="474265"/>
            <a:ext cx="7930103" cy="4460683"/>
          </a:xfrm>
          <a:prstGeom prst="rect">
            <a:avLst/>
          </a:prstGeom>
        </p:spPr>
      </p:pic>
      <p:sp>
        <p:nvSpPr>
          <p:cNvPr id="9222" name="Title 1"/>
          <p:cNvSpPr>
            <a:spLocks noGrp="1"/>
          </p:cNvSpPr>
          <p:nvPr>
            <p:ph type="title"/>
          </p:nvPr>
        </p:nvSpPr>
        <p:spPr/>
        <p:txBody>
          <a:bodyPr/>
          <a:lstStyle/>
          <a:p>
            <a:pPr algn="l"/>
            <a:r>
              <a:rPr lang="en-US" sz="2800" dirty="0" smtClean="0">
                <a:solidFill>
                  <a:srgbClr val="404040"/>
                </a:solidFill>
                <a:latin typeface="Oswald Light" charset="0"/>
                <a:cs typeface="Oswald Light" charset="0"/>
              </a:rPr>
              <a:t>Flat Shading</a:t>
            </a:r>
            <a:endParaRPr lang="en-US" sz="2800" dirty="0">
              <a:solidFill>
                <a:srgbClr val="404040"/>
              </a:solidFill>
              <a:latin typeface="Oswald Light" charset="0"/>
              <a:cs typeface="Oswald Light" charset="0"/>
            </a:endParaRPr>
          </a:p>
        </p:txBody>
      </p:sp>
    </p:spTree>
    <p:extLst>
      <p:ext uri="{BB962C8B-B14F-4D97-AF65-F5344CB8AC3E}">
        <p14:creationId xmlns:p14="http://schemas.microsoft.com/office/powerpoint/2010/main" val="3413418554"/>
      </p:ext>
    </p:extLst>
  </p:cSld>
  <p:clrMapOvr>
    <a:masterClrMapping/>
  </p:clrMapOvr>
  <mc:AlternateContent xmlns:mc="http://schemas.openxmlformats.org/markup-compatibility/2006" xmlns:p14="http://schemas.microsoft.com/office/powerpoint/2010/main">
    <mc:Choice Requires="p14">
      <p:transition spd="slow" p14:dur="3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948" y="474264"/>
            <a:ext cx="7930103" cy="4460683"/>
          </a:xfrm>
          <a:prstGeom prst="rect">
            <a:avLst/>
          </a:prstGeom>
        </p:spPr>
      </p:pic>
      <p:sp>
        <p:nvSpPr>
          <p:cNvPr id="9222" name="Title 1"/>
          <p:cNvSpPr>
            <a:spLocks noGrp="1"/>
          </p:cNvSpPr>
          <p:nvPr>
            <p:ph type="title"/>
          </p:nvPr>
        </p:nvSpPr>
        <p:spPr/>
        <p:txBody>
          <a:bodyPr/>
          <a:lstStyle/>
          <a:p>
            <a:pPr algn="l"/>
            <a:r>
              <a:rPr lang="en-US" sz="2800" dirty="0" err="1" smtClean="0">
                <a:solidFill>
                  <a:srgbClr val="404040"/>
                </a:solidFill>
                <a:latin typeface="Oswald Light" charset="0"/>
                <a:cs typeface="Oswald Light" charset="0"/>
              </a:rPr>
              <a:t>Gouraud</a:t>
            </a:r>
            <a:r>
              <a:rPr lang="en-US" sz="2800" dirty="0" smtClean="0">
                <a:solidFill>
                  <a:srgbClr val="404040"/>
                </a:solidFill>
                <a:latin typeface="Oswald Light" charset="0"/>
                <a:cs typeface="Oswald Light" charset="0"/>
              </a:rPr>
              <a:t> </a:t>
            </a:r>
            <a:br>
              <a:rPr lang="en-US" sz="2800" dirty="0" smtClean="0">
                <a:solidFill>
                  <a:srgbClr val="404040"/>
                </a:solidFill>
                <a:latin typeface="Oswald Light" charset="0"/>
                <a:cs typeface="Oswald Light" charset="0"/>
              </a:rPr>
            </a:br>
            <a:r>
              <a:rPr lang="en-US" sz="2800" dirty="0" smtClean="0">
                <a:solidFill>
                  <a:srgbClr val="404040"/>
                </a:solidFill>
                <a:latin typeface="Oswald Light" charset="0"/>
                <a:cs typeface="Oswald Light" charset="0"/>
              </a:rPr>
              <a:t>Shading</a:t>
            </a:r>
            <a:endParaRPr lang="en-US" sz="2800" dirty="0">
              <a:solidFill>
                <a:srgbClr val="404040"/>
              </a:solidFill>
              <a:latin typeface="Oswald Light" charset="0"/>
              <a:cs typeface="Oswald Light" charset="0"/>
            </a:endParaRPr>
          </a:p>
        </p:txBody>
      </p:sp>
    </p:spTree>
    <p:extLst>
      <p:ext uri="{BB962C8B-B14F-4D97-AF65-F5344CB8AC3E}">
        <p14:creationId xmlns:p14="http://schemas.microsoft.com/office/powerpoint/2010/main" val="1365170319"/>
      </p:ext>
    </p:extLst>
  </p:cSld>
  <p:clrMapOvr>
    <a:masterClrMapping/>
  </p:clrMapOvr>
  <mc:AlternateContent xmlns:mc="http://schemas.openxmlformats.org/markup-compatibility/2006" xmlns:p14="http://schemas.microsoft.com/office/powerpoint/2010/main">
    <mc:Choice Requires="p14">
      <p:transition spd="slow" p14:dur="3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99999"/>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16264</TotalTime>
  <Words>788</Words>
  <Application>Microsoft Office PowerPoint</Application>
  <PresentationFormat>On-screen Show (16:9)</PresentationFormat>
  <Paragraphs>151</Paragraphs>
  <Slides>30</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ＭＳ Ｐゴシック</vt:lpstr>
      <vt:lpstr>Allerton</vt:lpstr>
      <vt:lpstr>Arial</vt:lpstr>
      <vt:lpstr>Calibri</vt:lpstr>
      <vt:lpstr>Open Sans</vt:lpstr>
      <vt:lpstr>Oswald</vt:lpstr>
      <vt:lpstr>Oswald Light</vt:lpstr>
      <vt:lpstr>Segoe WP</vt:lpstr>
      <vt:lpstr>Office Theme</vt:lpstr>
      <vt:lpstr>1_Office Theme</vt:lpstr>
      <vt:lpstr>3D on the Web : Understanding the basics</vt:lpstr>
      <vt:lpstr>WHO ARE WE?</vt:lpstr>
      <vt:lpstr>PowerPoint Presentation</vt:lpstr>
      <vt:lpstr>AGENDA</vt:lpstr>
      <vt:lpstr>Section One</vt:lpstr>
      <vt:lpstr>Wireframing</vt:lpstr>
      <vt:lpstr>Rasterization</vt:lpstr>
      <vt:lpstr>Flat Shading</vt:lpstr>
      <vt:lpstr>Gouraud  Shading</vt:lpstr>
      <vt:lpstr>Texture mapping</vt:lpstr>
      <vt:lpstr>PowerPoint Presentation</vt:lpstr>
      <vt:lpstr>Step One</vt:lpstr>
      <vt:lpstr>Some 3D engine vocabulary</vt:lpstr>
      <vt:lpstr>Spaces</vt:lpstr>
      <vt:lpstr>PowerPoint Presentation</vt:lpstr>
      <vt:lpstr>Step Two</vt:lpstr>
      <vt:lpstr>Drawing triangles for a cube</vt:lpstr>
      <vt:lpstr>PowerPoint Presentation</vt:lpstr>
      <vt:lpstr>Generating geometries from a 3D modeler</vt:lpstr>
      <vt:lpstr>PowerPoint Presentation</vt:lpstr>
      <vt:lpstr>Step Three</vt:lpstr>
      <vt:lpstr>Rasterization</vt:lpstr>
      <vt:lpstr>Flat &amp; Gouraud Shading explained</vt:lpstr>
      <vt:lpstr>PowerPoint Presentation</vt:lpstr>
      <vt:lpstr>Texture mapping – basic concepts</vt:lpstr>
      <vt:lpstr>Texture mapping – unwrapping &amp; UV mapping</vt:lpstr>
      <vt:lpstr>PowerPoint Presentation</vt:lpstr>
      <vt:lpstr>Section Two</vt:lpstr>
      <vt:lpstr>The rise of GPUs</vt:lpstr>
      <vt:lpstr>Going further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dc:title>
  <dc:creator>David Rousset</dc:creator>
  <cp:lastModifiedBy>David Catuhe</cp:lastModifiedBy>
  <cp:revision>166</cp:revision>
  <dcterms:created xsi:type="dcterms:W3CDTF">2013-11-17T03:24:48Z</dcterms:created>
  <dcterms:modified xsi:type="dcterms:W3CDTF">2014-09-19T19:02:07Z</dcterms:modified>
</cp:coreProperties>
</file>