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256" r:id="rId3"/>
    <p:sldId id="259" r:id="rId4"/>
    <p:sldId id="283" r:id="rId5"/>
    <p:sldId id="282" r:id="rId6"/>
    <p:sldId id="261" r:id="rId7"/>
    <p:sldId id="287" r:id="rId8"/>
    <p:sldId id="288" r:id="rId9"/>
    <p:sldId id="281" r:id="rId10"/>
    <p:sldId id="303" r:id="rId11"/>
    <p:sldId id="311" r:id="rId12"/>
    <p:sldId id="309" r:id="rId13"/>
    <p:sldId id="305" r:id="rId14"/>
    <p:sldId id="306" r:id="rId15"/>
    <p:sldId id="307" r:id="rId16"/>
    <p:sldId id="312" r:id="rId17"/>
    <p:sldId id="313" r:id="rId18"/>
    <p:sldId id="308" r:id="rId19"/>
    <p:sldId id="304" r:id="rId20"/>
    <p:sldId id="284" r:id="rId21"/>
    <p:sldId id="286" r:id="rId22"/>
    <p:sldId id="296" r:id="rId23"/>
    <p:sldId id="297" r:id="rId24"/>
    <p:sldId id="295" r:id="rId25"/>
    <p:sldId id="294" r:id="rId26"/>
    <p:sldId id="299" r:id="rId27"/>
    <p:sldId id="300" r:id="rId28"/>
    <p:sldId id="302" r:id="rId29"/>
    <p:sldId id="310" r:id="rId30"/>
    <p:sldId id="298" r:id="rId31"/>
    <p:sldId id="285" r:id="rId32"/>
    <p:sldId id="301" r:id="rId33"/>
    <p:sldId id="290" r:id="rId34"/>
    <p:sldId id="291" r:id="rId35"/>
    <p:sldId id="292" r:id="rId36"/>
    <p:sldId id="314" r:id="rId3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1D0"/>
    <a:srgbClr val="E8E8E8"/>
    <a:srgbClr val="999999"/>
    <a:srgbClr val="646464"/>
    <a:srgbClr val="397BD0"/>
    <a:srgbClr val="AD65D0"/>
    <a:srgbClr val="D0767F"/>
    <a:srgbClr val="404040"/>
    <a:srgbClr val="5E60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7" autoAdjust="0"/>
  </p:normalViewPr>
  <p:slideViewPr>
    <p:cSldViewPr snapToObjects="1">
      <p:cViewPr varScale="1">
        <p:scale>
          <a:sx n="97" d="100"/>
          <a:sy n="97" d="100"/>
        </p:scale>
        <p:origin x="1194"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ED775-BB24-40BE-89A2-6C87A7E22BFC}" type="datetimeFigureOut">
              <a:rPr lang="en-US" smtClean="0"/>
              <a:t>9/19/2014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DA603-792B-4056-8475-957A337CE44F}" type="slidenum">
              <a:rPr lang="en-US" smtClean="0"/>
              <a:t>‹#›</a:t>
            </a:fld>
            <a:endParaRPr lang="en-US"/>
          </a:p>
        </p:txBody>
      </p:sp>
    </p:spTree>
    <p:extLst>
      <p:ext uri="{BB962C8B-B14F-4D97-AF65-F5344CB8AC3E}">
        <p14:creationId xmlns:p14="http://schemas.microsoft.com/office/powerpoint/2010/main" val="36915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9</a:t>
            </a:fld>
            <a:endParaRPr lang="en-US"/>
          </a:p>
        </p:txBody>
      </p:sp>
    </p:spTree>
    <p:extLst>
      <p:ext uri="{BB962C8B-B14F-4D97-AF65-F5344CB8AC3E}">
        <p14:creationId xmlns:p14="http://schemas.microsoft.com/office/powerpoint/2010/main" val="135190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28</a:t>
            </a:fld>
            <a:endParaRPr lang="en-US"/>
          </a:p>
        </p:txBody>
      </p:sp>
    </p:spTree>
    <p:extLst>
      <p:ext uri="{BB962C8B-B14F-4D97-AF65-F5344CB8AC3E}">
        <p14:creationId xmlns:p14="http://schemas.microsoft.com/office/powerpoint/2010/main" val="346180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29</a:t>
            </a:fld>
            <a:endParaRPr lang="en-US"/>
          </a:p>
        </p:txBody>
      </p:sp>
    </p:spTree>
    <p:extLst>
      <p:ext uri="{BB962C8B-B14F-4D97-AF65-F5344CB8AC3E}">
        <p14:creationId xmlns:p14="http://schemas.microsoft.com/office/powerpoint/2010/main" val="164638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418D330-00C2-4D68-9C01-E80678326DB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325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12</a:t>
            </a:fld>
            <a:endParaRPr lang="en-US"/>
          </a:p>
        </p:txBody>
      </p:sp>
    </p:spTree>
    <p:extLst>
      <p:ext uri="{BB962C8B-B14F-4D97-AF65-F5344CB8AC3E}">
        <p14:creationId xmlns:p14="http://schemas.microsoft.com/office/powerpoint/2010/main" val="218520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20</a:t>
            </a:fld>
            <a:endParaRPr lang="en-US"/>
          </a:p>
        </p:txBody>
      </p:sp>
    </p:spTree>
    <p:extLst>
      <p:ext uri="{BB962C8B-B14F-4D97-AF65-F5344CB8AC3E}">
        <p14:creationId xmlns:p14="http://schemas.microsoft.com/office/powerpoint/2010/main" val="323863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21</a:t>
            </a:fld>
            <a:endParaRPr lang="en-US"/>
          </a:p>
        </p:txBody>
      </p:sp>
    </p:spTree>
    <p:extLst>
      <p:ext uri="{BB962C8B-B14F-4D97-AF65-F5344CB8AC3E}">
        <p14:creationId xmlns:p14="http://schemas.microsoft.com/office/powerpoint/2010/main" val="361186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22</a:t>
            </a:fld>
            <a:endParaRPr lang="en-US"/>
          </a:p>
        </p:txBody>
      </p:sp>
    </p:spTree>
    <p:extLst>
      <p:ext uri="{BB962C8B-B14F-4D97-AF65-F5344CB8AC3E}">
        <p14:creationId xmlns:p14="http://schemas.microsoft.com/office/powerpoint/2010/main" val="275876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23</a:t>
            </a:fld>
            <a:endParaRPr lang="en-US"/>
          </a:p>
        </p:txBody>
      </p:sp>
    </p:spTree>
    <p:extLst>
      <p:ext uri="{BB962C8B-B14F-4D97-AF65-F5344CB8AC3E}">
        <p14:creationId xmlns:p14="http://schemas.microsoft.com/office/powerpoint/2010/main" val="54069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24</a:t>
            </a:fld>
            <a:endParaRPr lang="en-US"/>
          </a:p>
        </p:txBody>
      </p:sp>
    </p:spTree>
    <p:extLst>
      <p:ext uri="{BB962C8B-B14F-4D97-AF65-F5344CB8AC3E}">
        <p14:creationId xmlns:p14="http://schemas.microsoft.com/office/powerpoint/2010/main" val="2750943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25</a:t>
            </a:fld>
            <a:endParaRPr lang="en-US"/>
          </a:p>
        </p:txBody>
      </p:sp>
    </p:spTree>
    <p:extLst>
      <p:ext uri="{BB962C8B-B14F-4D97-AF65-F5344CB8AC3E}">
        <p14:creationId xmlns:p14="http://schemas.microsoft.com/office/powerpoint/2010/main" val="57721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t>27</a:t>
            </a:fld>
            <a:endParaRPr lang="en-US"/>
          </a:p>
        </p:txBody>
      </p:sp>
    </p:spTree>
    <p:extLst>
      <p:ext uri="{BB962C8B-B14F-4D97-AF65-F5344CB8AC3E}">
        <p14:creationId xmlns:p14="http://schemas.microsoft.com/office/powerpoint/2010/main" val="291126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5" Type="http://schemas.openxmlformats.org/officeDocument/2006/relationships/image" Target="../media/image4.emf"/><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ECE2FF-749A-2B41-8B83-56F1E89ADC26}"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492FB1-1538-6B48-92F9-DE52E1445C44}" type="slidenum">
              <a:rPr lang="en-US"/>
              <a:pPr>
                <a:defRPr/>
              </a:pPr>
              <a:t>‹#›</a:t>
            </a:fld>
            <a:endParaRPr lang="en-US"/>
          </a:p>
        </p:txBody>
      </p:sp>
    </p:spTree>
    <p:extLst>
      <p:ext uri="{BB962C8B-B14F-4D97-AF65-F5344CB8AC3E}">
        <p14:creationId xmlns:p14="http://schemas.microsoft.com/office/powerpoint/2010/main" val="21988671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1F3F2A-5BD6-A24D-86D4-484AD177155F}"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E59B08-2C49-C54F-A4F6-95606B63E440}" type="slidenum">
              <a:rPr lang="en-US"/>
              <a:pPr>
                <a:defRPr/>
              </a:pPr>
              <a:t>‹#›</a:t>
            </a:fld>
            <a:endParaRPr lang="en-US"/>
          </a:p>
        </p:txBody>
      </p:sp>
    </p:spTree>
    <p:extLst>
      <p:ext uri="{BB962C8B-B14F-4D97-AF65-F5344CB8AC3E}">
        <p14:creationId xmlns:p14="http://schemas.microsoft.com/office/powerpoint/2010/main" val="389089848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876C2C-6989-F04E-B665-85F7382588D5}"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94F55D-E159-1848-BEE7-C549111F48E7}" type="slidenum">
              <a:rPr lang="en-US"/>
              <a:pPr>
                <a:defRPr/>
              </a:pPr>
              <a:t>‹#›</a:t>
            </a:fld>
            <a:endParaRPr lang="en-US"/>
          </a:p>
        </p:txBody>
      </p:sp>
    </p:spTree>
    <p:extLst>
      <p:ext uri="{BB962C8B-B14F-4D97-AF65-F5344CB8AC3E}">
        <p14:creationId xmlns:p14="http://schemas.microsoft.com/office/powerpoint/2010/main" val="375966978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7799094" y="4546325"/>
            <a:ext cx="1141803" cy="244625"/>
          </a:xfrm>
          <a:prstGeom prst="rect">
            <a:avLst/>
          </a:prstGeom>
        </p:spPr>
      </p:pic>
      <p:pic>
        <p:nvPicPr>
          <p:cNvPr id="3" name="Picture 2"/>
          <p:cNvPicPr>
            <a:picLocks noChangeAspect="1"/>
          </p:cNvPicPr>
          <p:nvPr userDrawn="1"/>
        </p:nvPicPr>
        <p:blipFill>
          <a:blip r:embed="rId5">
            <a:lum bright="100000"/>
          </a:blip>
          <a:stretch>
            <a:fillRect/>
          </a:stretch>
        </p:blipFill>
        <p:spPr>
          <a:xfrm>
            <a:off x="336159" y="311261"/>
            <a:ext cx="5255799" cy="993293"/>
          </a:xfrm>
          <a:prstGeom prst="rect">
            <a:avLst/>
          </a:prstGeom>
        </p:spPr>
      </p:pic>
    </p:spTree>
    <p:extLst>
      <p:ext uri="{BB962C8B-B14F-4D97-AF65-F5344CB8AC3E}">
        <p14:creationId xmlns:p14="http://schemas.microsoft.com/office/powerpoint/2010/main" val="35655018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4" y="3232491"/>
            <a:ext cx="9141666" cy="1913345"/>
          </a:xfrm>
          <a:prstGeom prst="rect">
            <a:avLst/>
          </a:prstGeom>
          <a:solidFill>
            <a:srgbClr val="4D9ED7"/>
          </a:solidFill>
          <a:ln>
            <a:noFill/>
          </a:ln>
        </p:spPr>
        <p:txBody>
          <a:bodyPr vert="horz" wrap="square" lIns="67232" tIns="33616" rIns="67232" bIns="33616" numCol="1" anchor="t" anchorCtr="0" compatLnSpc="1">
            <a:prstTxWarp prst="textNoShape">
              <a:avLst/>
            </a:prstTxWarp>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4297146"/>
            <a:ext cx="9141666" cy="848690"/>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2335" y="2507544"/>
            <a:ext cx="9139333" cy="20779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467" y="-234"/>
            <a:ext cx="9143533" cy="51439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3328" y="2907953"/>
            <a:ext cx="4705063" cy="1345996"/>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4546325"/>
            <a:ext cx="1141803" cy="244625"/>
          </a:xfrm>
          <a:prstGeom prst="rect">
            <a:avLst/>
          </a:prstGeom>
        </p:spPr>
      </p:pic>
      <p:sp>
        <p:nvSpPr>
          <p:cNvPr id="8" name="Rectangle 6"/>
          <p:cNvSpPr>
            <a:spLocks noChangeArrowheads="1"/>
          </p:cNvSpPr>
          <p:nvPr userDrawn="1"/>
        </p:nvSpPr>
        <p:spPr bwMode="auto">
          <a:xfrm>
            <a:off x="2334" y="3232491"/>
            <a:ext cx="9141666" cy="191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17" name="Text Placeholder 16"/>
          <p:cNvSpPr>
            <a:spLocks noGrp="1"/>
          </p:cNvSpPr>
          <p:nvPr>
            <p:ph type="body" sz="quarter" idx="13" hasCustomPrompt="1"/>
          </p:nvPr>
        </p:nvSpPr>
        <p:spPr>
          <a:xfrm>
            <a:off x="201930" y="218302"/>
            <a:ext cx="2689274" cy="388376"/>
          </a:xfrm>
        </p:spPr>
        <p:txBody>
          <a:bodyPr/>
          <a:lstStyle>
            <a:lvl1pPr marL="0" indent="0">
              <a:buNone/>
              <a:defRPr sz="1471">
                <a:latin typeface="+mn-lt"/>
              </a:defRPr>
            </a:lvl1pPr>
            <a:lvl2pPr marL="252134" indent="0">
              <a:buNone/>
              <a:defRPr sz="1471"/>
            </a:lvl2pPr>
            <a:lvl3pPr marL="420224" indent="0">
              <a:buNone/>
              <a:defRPr sz="1471"/>
            </a:lvl3pPr>
            <a:lvl4pPr marL="588314" indent="0">
              <a:buNone/>
              <a:defRPr sz="1471"/>
            </a:lvl4pPr>
            <a:lvl5pPr marL="756403" indent="0">
              <a:buNone/>
              <a:defRPr sz="1471"/>
            </a:lvl5pPr>
          </a:lstStyle>
          <a:p>
            <a:pPr lvl="0"/>
            <a:r>
              <a:rPr lang="en-US" dirty="0" smtClean="0"/>
              <a:t>Session Code</a:t>
            </a:r>
            <a:endParaRPr lang="en-US" dirty="0"/>
          </a:p>
        </p:txBody>
      </p:sp>
    </p:spTree>
    <p:extLst>
      <p:ext uri="{BB962C8B-B14F-4D97-AF65-F5344CB8AC3E}">
        <p14:creationId xmlns:p14="http://schemas.microsoft.com/office/powerpoint/2010/main" val="10611614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4705063" cy="1345996"/>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4546325"/>
            <a:ext cx="1141803" cy="244625"/>
          </a:xfrm>
          <a:prstGeom prst="rect">
            <a:avLst/>
          </a:prstGeom>
        </p:spPr>
      </p:pic>
      <p:sp>
        <p:nvSpPr>
          <p:cNvPr id="8" name="Rectangle 6"/>
          <p:cNvSpPr>
            <a:spLocks noChangeArrowheads="1"/>
          </p:cNvSpPr>
          <p:nvPr userDrawn="1"/>
        </p:nvSpPr>
        <p:spPr bwMode="auto">
          <a:xfrm>
            <a:off x="2334" y="3232491"/>
            <a:ext cx="9141666" cy="191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845"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15" name="Text Placeholder 16"/>
          <p:cNvSpPr>
            <a:spLocks noGrp="1"/>
          </p:cNvSpPr>
          <p:nvPr>
            <p:ph type="body" sz="quarter" idx="13" hasCustomPrompt="1"/>
          </p:nvPr>
        </p:nvSpPr>
        <p:spPr>
          <a:xfrm>
            <a:off x="201930" y="218302"/>
            <a:ext cx="2689274" cy="388376"/>
          </a:xfrm>
        </p:spPr>
        <p:txBody>
          <a:bodyPr/>
          <a:lstStyle>
            <a:lvl1pPr marL="0" indent="0">
              <a:buNone/>
              <a:defRPr sz="1471">
                <a:latin typeface="+mn-lt"/>
              </a:defRPr>
            </a:lvl1pPr>
            <a:lvl2pPr marL="252134" indent="0">
              <a:buNone/>
              <a:defRPr sz="1471"/>
            </a:lvl2pPr>
            <a:lvl3pPr marL="420224" indent="0">
              <a:buNone/>
              <a:defRPr sz="1471"/>
            </a:lvl3pPr>
            <a:lvl4pPr marL="588314" indent="0">
              <a:buNone/>
              <a:defRPr sz="1471"/>
            </a:lvl4pPr>
            <a:lvl5pPr marL="756403" indent="0">
              <a:buNone/>
              <a:defRPr sz="1471"/>
            </a:lvl5pPr>
          </a:lstStyle>
          <a:p>
            <a:pPr lvl="0"/>
            <a:r>
              <a:rPr lang="en-US" dirty="0" smtClean="0"/>
              <a:t>Session Code</a:t>
            </a:r>
            <a:endParaRPr lang="en-US" dirty="0"/>
          </a:p>
        </p:txBody>
      </p:sp>
    </p:spTree>
    <p:extLst>
      <p:ext uri="{BB962C8B-B14F-4D97-AF65-F5344CB8AC3E}">
        <p14:creationId xmlns:p14="http://schemas.microsoft.com/office/powerpoint/2010/main" val="2367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300299517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0" y="889767"/>
            <a:ext cx="5377699" cy="2555772"/>
          </a:xfrm>
          <a:noFill/>
        </p:spPr>
        <p:txBody>
          <a:bodyPr tIns="91440" bIns="91440" anchor="t" anchorCtr="0"/>
          <a:lstStyle>
            <a:lvl1pPr>
              <a:defRPr sz="5294" spc="-74"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445539"/>
            <a:ext cx="5378549" cy="1345411"/>
          </a:xfrm>
          <a:noFill/>
        </p:spPr>
        <p:txBody>
          <a:bodyPr lIns="182880" tIns="146304" rIns="182880" bIns="146304">
            <a:noAutofit/>
          </a:bodyPr>
          <a:lstStyle>
            <a:lvl1pPr marL="0" indent="0">
              <a:spcBef>
                <a:spcPts val="0"/>
              </a:spcBef>
              <a:buNone/>
              <a:defRPr sz="2647"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5703715" y="223692"/>
            <a:ext cx="3242070" cy="4706898"/>
          </a:xfrm>
          <a:prstGeom prst="rect">
            <a:avLst/>
          </a:prstGeom>
        </p:spPr>
      </p:pic>
      <p:sp>
        <p:nvSpPr>
          <p:cNvPr id="7"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24181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1" y="889767"/>
            <a:ext cx="6723185" cy="2023491"/>
          </a:xfrm>
          <a:noFill/>
        </p:spPr>
        <p:txBody>
          <a:bodyPr tIns="91440" bIns="91440" anchor="t" anchorCtr="0"/>
          <a:lstStyle>
            <a:lvl1pPr>
              <a:defRPr sz="5294" spc="-74"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pic>
        <p:nvPicPr>
          <p:cNvPr id="6" name="Picture 5"/>
          <p:cNvPicPr>
            <a:picLocks noChangeAspect="1"/>
          </p:cNvPicPr>
          <p:nvPr userDrawn="1"/>
        </p:nvPicPr>
        <p:blipFill>
          <a:blip r:embed="rId2"/>
          <a:stretch>
            <a:fillRect/>
          </a:stretch>
        </p:blipFill>
        <p:spPr>
          <a:xfrm>
            <a:off x="2890895" y="2171173"/>
            <a:ext cx="6253105" cy="2972327"/>
          </a:xfrm>
          <a:prstGeom prst="rect">
            <a:avLst/>
          </a:prstGeom>
        </p:spPr>
      </p:pic>
    </p:spTree>
    <p:extLst>
      <p:ext uri="{BB962C8B-B14F-4D97-AF65-F5344CB8AC3E}">
        <p14:creationId xmlns:p14="http://schemas.microsoft.com/office/powerpoint/2010/main" val="40263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7182711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7291374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F718D50-F9B8-A040-A57D-4A2A86E95524}"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45837F-2846-394D-B0D1-4BF633E305CA}" type="slidenum">
              <a:rPr lang="en-US"/>
              <a:pPr>
                <a:defRPr/>
              </a:pPr>
              <a:t>‹#›</a:t>
            </a:fld>
            <a:endParaRPr lang="en-US"/>
          </a:p>
        </p:txBody>
      </p:sp>
    </p:spTree>
    <p:extLst>
      <p:ext uri="{BB962C8B-B14F-4D97-AF65-F5344CB8AC3E}">
        <p14:creationId xmlns:p14="http://schemas.microsoft.com/office/powerpoint/2010/main" val="1433672108"/>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505050">
                        <a:alpha val="50000"/>
                      </a:srgbClr>
                    </a:gs>
                    <a:gs pos="86000">
                      <a:srgbClr val="505050">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649563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891882"/>
            <a:ext cx="8741880" cy="1538242"/>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26688936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891882"/>
            <a:ext cx="8741880" cy="1538242"/>
          </a:xfrm>
        </p:spPr>
        <p:txBody>
          <a:bodyPr/>
          <a:lstStyle>
            <a:lvl1pPr marL="0" indent="0">
              <a:buNone/>
              <a:defRPr>
                <a:gradFill>
                  <a:gsLst>
                    <a:gs pos="2920">
                      <a:schemeClr val="tx2"/>
                    </a:gs>
                    <a:gs pos="39000">
                      <a:schemeClr val="tx2"/>
                    </a:gs>
                  </a:gsLst>
                  <a:lin ang="5400000" scaled="0"/>
                </a:gradFill>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07204593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08841330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1pPr>
              <a:buClr>
                <a:schemeClr val="tx2"/>
              </a:buClr>
              <a:defRPr>
                <a:gradFill>
                  <a:gsLst>
                    <a:gs pos="13869">
                      <a:schemeClr val="tx2"/>
                    </a:gs>
                    <a:gs pos="42000">
                      <a:schemeClr val="tx2"/>
                    </a:gs>
                  </a:gsLst>
                  <a:lin ang="5400000" scaled="0"/>
                </a:gradFill>
              </a:defRPr>
            </a:lvl1pPr>
            <a:lvl3pPr>
              <a:defRPr sz="1765"/>
            </a:lvl3pPr>
            <a:lvl4pPr>
              <a:defRPr sz="1471"/>
            </a:lvl4pPr>
            <a:lvl5pPr>
              <a:defRPr sz="147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56350536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913857"/>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913857"/>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4791580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913857"/>
          </a:xfrm>
        </p:spPr>
        <p:txBody>
          <a:bodyPr wrap="square">
            <a:spAutoFit/>
          </a:bodyPr>
          <a:lstStyle>
            <a:lvl1pPr marL="0" indent="0">
              <a:spcBef>
                <a:spcPts val="900"/>
              </a:spcBef>
              <a:buClr>
                <a:schemeClr val="tx1"/>
              </a:buClr>
              <a:buFont typeface="Wingdings" pitchFamily="2" charset="2"/>
              <a:buNone/>
              <a:defRPr sz="2647">
                <a:gradFill>
                  <a:gsLst>
                    <a:gs pos="5109">
                      <a:schemeClr val="tx2"/>
                    </a:gs>
                    <a:gs pos="25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913857"/>
          </a:xfrm>
        </p:spPr>
        <p:txBody>
          <a:bodyPr wrap="square">
            <a:spAutoFit/>
          </a:bodyPr>
          <a:lstStyle>
            <a:lvl1pPr marL="0" indent="0">
              <a:spcBef>
                <a:spcPts val="900"/>
              </a:spcBef>
              <a:buClr>
                <a:schemeClr val="tx1"/>
              </a:buClr>
              <a:buFont typeface="Wingdings" pitchFamily="2" charset="2"/>
              <a:buNone/>
              <a:defRPr sz="2647">
                <a:gradFill>
                  <a:gsLst>
                    <a:gs pos="100000">
                      <a:schemeClr val="tx2"/>
                    </a:gs>
                    <a:gs pos="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18788542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963614"/>
          </a:xfrm>
        </p:spPr>
        <p:txBody>
          <a:bodyPr wrap="square">
            <a:spAutoFit/>
          </a:bodyPr>
          <a:lstStyle>
            <a:lvl1pPr marL="211280" indent="-211280">
              <a:spcBef>
                <a:spcPts val="900"/>
              </a:spcBef>
              <a:buClr>
                <a:schemeClr val="tx1"/>
              </a:buClr>
              <a:buFont typeface="Wingdings" panose="05000000000000000000" pitchFamily="2" charset="2"/>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963614"/>
          </a:xfrm>
        </p:spPr>
        <p:txBody>
          <a:bodyPr wrap="square">
            <a:spAutoFit/>
          </a:bodyPr>
          <a:lstStyle>
            <a:lvl1pPr marL="211280" indent="-211280">
              <a:spcBef>
                <a:spcPts val="900"/>
              </a:spcBef>
              <a:buClr>
                <a:schemeClr val="tx1"/>
              </a:buClr>
              <a:buFont typeface="Wingdings" panose="05000000000000000000" pitchFamily="2" charset="2"/>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70436177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963614"/>
          </a:xfrm>
        </p:spPr>
        <p:txBody>
          <a:bodyPr wrap="square">
            <a:spAutoFit/>
          </a:bodyPr>
          <a:lstStyle>
            <a:lvl1pPr marL="211280" indent="-211280">
              <a:spcBef>
                <a:spcPts val="900"/>
              </a:spcBef>
              <a:buClr>
                <a:schemeClr val="tx2"/>
              </a:buClr>
              <a:buFont typeface="Wingdings" panose="05000000000000000000" pitchFamily="2" charset="2"/>
              <a:buChar char="§"/>
              <a:defRPr sz="2647">
                <a:gradFill>
                  <a:gsLst>
                    <a:gs pos="5109">
                      <a:schemeClr val="tx2"/>
                    </a:gs>
                    <a:gs pos="100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963614"/>
          </a:xfrm>
        </p:spPr>
        <p:txBody>
          <a:bodyPr wrap="square">
            <a:spAutoFit/>
          </a:bodyPr>
          <a:lstStyle>
            <a:lvl1pPr marL="211280" indent="-211280">
              <a:spcBef>
                <a:spcPts val="900"/>
              </a:spcBef>
              <a:buClr>
                <a:schemeClr val="tx2"/>
              </a:buClr>
              <a:buFont typeface="Wingdings" panose="05000000000000000000" pitchFamily="2" charset="2"/>
              <a:buChar char="§"/>
              <a:defRPr sz="2647">
                <a:gradFill>
                  <a:gsLst>
                    <a:gs pos="5109">
                      <a:schemeClr val="tx2"/>
                    </a:gs>
                    <a:gs pos="100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39829268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96211767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975DB20-7101-0B4A-846A-8C55595ED742}"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B99266-B4E8-204A-8306-370B255A08E6}" type="slidenum">
              <a:rPr lang="en-US"/>
              <a:pPr>
                <a:defRPr/>
              </a:pPr>
              <a:t>‹#›</a:t>
            </a:fld>
            <a:endParaRPr lang="en-US"/>
          </a:p>
        </p:txBody>
      </p:sp>
    </p:spTree>
    <p:extLst>
      <p:ext uri="{BB962C8B-B14F-4D97-AF65-F5344CB8AC3E}">
        <p14:creationId xmlns:p14="http://schemas.microsoft.com/office/powerpoint/2010/main" val="416952535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07766" y="890716"/>
            <a:ext cx="8741880" cy="674749"/>
          </a:xfrm>
        </p:spPr>
        <p:txBody>
          <a:bodyPr/>
          <a:lstStyle>
            <a:lvl1pPr>
              <a:defRPr sz="5294" baseline="0"/>
            </a:lvl1pPr>
          </a:lstStyle>
          <a:p>
            <a:r>
              <a:rPr lang="en-US" smtClean="0"/>
              <a:t>Click to edit Master title style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92260251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1553763" y="1563129"/>
            <a:ext cx="6043672" cy="1344828"/>
          </a:xfrm>
        </p:spPr>
        <p:txBody>
          <a:bodyPr/>
          <a:lstStyle>
            <a:lvl1pPr>
              <a:defRPr sz="4412" baseline="0"/>
            </a:lvl1pPr>
          </a:lstStyle>
          <a:p>
            <a:r>
              <a:rPr lang="en-US" smtClean="0"/>
              <a:t>Click to edit Master title style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42483420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3763" y="1563129"/>
            <a:ext cx="6043672" cy="1344828"/>
          </a:xfrm>
        </p:spPr>
        <p:txBody>
          <a:bodyPr/>
          <a:lstStyle>
            <a:lvl1pPr>
              <a:defRPr sz="4412" baseline="0"/>
            </a:lvl1pPr>
          </a:lstStyle>
          <a:p>
            <a:r>
              <a:rPr lang="en-US" smtClean="0"/>
              <a:t>Click to edit Master title style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2958169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74248" y="883761"/>
            <a:ext cx="7395504" cy="674749"/>
          </a:xfrm>
        </p:spPr>
        <p:txBody>
          <a:bodyPr/>
          <a:lstStyle>
            <a:lvl1pPr marL="171592" indent="-171592">
              <a:defRPr sz="441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4235841" y="3769488"/>
            <a:ext cx="4033912" cy="836383"/>
          </a:xfrm>
        </p:spPr>
        <p:txBody>
          <a:bodyPr/>
          <a:lstStyle>
            <a:lvl1pPr marL="0" indent="0">
              <a:spcBef>
                <a:spcPts val="0"/>
              </a:spcBef>
              <a:buNone/>
              <a:defRPr sz="2353"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421443941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74248" y="1563130"/>
            <a:ext cx="7395504" cy="674749"/>
          </a:xfrm>
        </p:spPr>
        <p:txBody>
          <a:bodyPr/>
          <a:lstStyle>
            <a:lvl1pPr marL="207777" indent="-207777">
              <a:tabLst>
                <a:tab pos="207777" algn="l"/>
              </a:tabLst>
              <a:defRPr sz="441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4235841" y="3580360"/>
            <a:ext cx="4033912" cy="836383"/>
          </a:xfrm>
        </p:spPr>
        <p:txBody>
          <a:bodyPr/>
          <a:lstStyle>
            <a:lvl1pPr marL="0" indent="0">
              <a:spcBef>
                <a:spcPts val="0"/>
              </a:spcBef>
              <a:buNone/>
              <a:defRPr sz="2353"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2858468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7766" y="1787267"/>
            <a:ext cx="8740142" cy="734625"/>
          </a:xfrm>
        </p:spPr>
        <p:txBody>
          <a:bodyPr/>
          <a:lstStyle>
            <a:lvl1pPr marL="0" indent="0">
              <a:buNone/>
              <a:defRPr sz="3971">
                <a:gradFill>
                  <a:gsLst>
                    <a:gs pos="3333">
                      <a:schemeClr val="tx1"/>
                    </a:gs>
                    <a:gs pos="3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p:txBody>
      </p:sp>
      <p:sp>
        <p:nvSpPr>
          <p:cNvPr id="4" name="Title 1"/>
          <p:cNvSpPr>
            <a:spLocks noGrp="1"/>
          </p:cNvSpPr>
          <p:nvPr>
            <p:ph type="title"/>
          </p:nvPr>
        </p:nvSpPr>
        <p:spPr>
          <a:xfrm>
            <a:off x="207766" y="890716"/>
            <a:ext cx="8741880" cy="674749"/>
          </a:xfrm>
        </p:spPr>
        <p:txBody>
          <a:bodyPr/>
          <a:lstStyle>
            <a:lvl1pPr>
              <a:defRPr sz="5294"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50331926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912897"/>
            <a:ext cx="4033911" cy="1322647"/>
          </a:xfrm>
        </p:spPr>
        <p:txBody>
          <a:bodyPr/>
          <a:lstStyle>
            <a:lvl1pPr>
              <a:defRPr sz="4853"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4573167" y="0"/>
            <a:ext cx="4570833" cy="5142075"/>
          </a:xfr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295374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4908161" y="912896"/>
            <a:ext cx="4033911" cy="674749"/>
          </a:xfrm>
        </p:spPr>
        <p:txBody>
          <a:bodyPr/>
          <a:lstStyle>
            <a:lvl1pPr>
              <a:defRPr sz="4853"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4570833" cy="5139114"/>
          </a:xfrm>
          <a:blipFill>
            <a:blip r:embed="rId2"/>
            <a:stretch>
              <a:fillRect/>
            </a:stretch>
          </a:blipFill>
        </p:spPr>
        <p:txBody>
          <a:bodyPr tIns="548640" anchor="ctr" anchorCtr="0">
            <a:noAutofit/>
          </a:bodyPr>
          <a:lstStyle>
            <a:lvl1pPr marL="0" indent="0" algn="ctr">
              <a:buNone/>
              <a:defRPr sz="1029"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31875670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3920664408"/>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42133828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D42E868-6663-1142-AFEE-B29F401991B5}"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004134-688B-7545-B43D-8197A8FF5C80}" type="slidenum">
              <a:rPr lang="en-US"/>
              <a:pPr>
                <a:defRPr/>
              </a:pPr>
              <a:t>‹#›</a:t>
            </a:fld>
            <a:endParaRPr lang="en-US"/>
          </a:p>
        </p:txBody>
      </p:sp>
    </p:spTree>
    <p:extLst>
      <p:ext uri="{BB962C8B-B14F-4D97-AF65-F5344CB8AC3E}">
        <p14:creationId xmlns:p14="http://schemas.microsoft.com/office/powerpoint/2010/main" val="3869996632"/>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7740404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marL="0" marR="0" lvl="0" indent="0" algn="ctr" defTabSz="685647" rtl="0" eaLnBrk="1" fontAlgn="base" latinLnBrk="0" hangingPunct="1">
              <a:lnSpc>
                <a:spcPct val="100000"/>
              </a:lnSpc>
              <a:spcBef>
                <a:spcPct val="0"/>
              </a:spcBef>
              <a:spcAft>
                <a:spcPct val="0"/>
              </a:spcAft>
              <a:buClrTx/>
              <a:buSzTx/>
              <a:buFontTx/>
              <a:buNone/>
              <a:tabLst/>
              <a:defRPr/>
            </a:pPr>
            <a:endParaRPr kumimoji="0" lang="en-US" sz="1324"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01930" y="894311"/>
            <a:ext cx="8740141" cy="161608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9576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Wingdings" panose="05000000000000000000" pitchFamily="2" charset="2"/>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Wingdings" panose="05000000000000000000" pitchFamily="2" charset="2"/>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Wingdings" panose="05000000000000000000" pitchFamily="2" charset="2"/>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Wingdings" panose="05000000000000000000" pitchFamily="2" charset="2"/>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91510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61F9B9-141B-BB40-87D8-74634E139559}" type="datetimeFigureOut">
              <a:rPr lang="en-US"/>
              <a:pPr>
                <a:defRPr/>
              </a:pPr>
              <a:t>9/19/2014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DC31D0-A491-9D46-9599-FFEB8580440D}" type="slidenum">
              <a:rPr lang="en-US"/>
              <a:pPr>
                <a:defRPr/>
              </a:pPr>
              <a:t>‹#›</a:t>
            </a:fld>
            <a:endParaRPr lang="en-US"/>
          </a:p>
        </p:txBody>
      </p:sp>
    </p:spTree>
    <p:extLst>
      <p:ext uri="{BB962C8B-B14F-4D97-AF65-F5344CB8AC3E}">
        <p14:creationId xmlns:p14="http://schemas.microsoft.com/office/powerpoint/2010/main" val="1790021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0F58D9-1DEE-CB4C-A157-5037C9E90277}" type="datetimeFigureOut">
              <a:rPr lang="en-US"/>
              <a:pPr>
                <a:defRPr/>
              </a:pPr>
              <a:t>9/19/2014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6583CF4-DF4B-E449-912E-9D6DBD248A23}" type="slidenum">
              <a:rPr lang="en-US"/>
              <a:pPr>
                <a:defRPr/>
              </a:pPr>
              <a:t>‹#›</a:t>
            </a:fld>
            <a:endParaRPr lang="en-US"/>
          </a:p>
        </p:txBody>
      </p:sp>
    </p:spTree>
    <p:extLst>
      <p:ext uri="{BB962C8B-B14F-4D97-AF65-F5344CB8AC3E}">
        <p14:creationId xmlns:p14="http://schemas.microsoft.com/office/powerpoint/2010/main" val="342076551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22D990-E61D-9F41-85C2-513A6C2F3767}" type="datetimeFigureOut">
              <a:rPr lang="en-US"/>
              <a:pPr>
                <a:defRPr/>
              </a:pPr>
              <a:t>9/19/2014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F91321B-694E-4B45-806C-A7901D54D690}" type="slidenum">
              <a:rPr lang="en-US"/>
              <a:pPr>
                <a:defRPr/>
              </a:pPr>
              <a:t>‹#›</a:t>
            </a:fld>
            <a:endParaRPr lang="en-US"/>
          </a:p>
        </p:txBody>
      </p:sp>
    </p:spTree>
    <p:extLst>
      <p:ext uri="{BB962C8B-B14F-4D97-AF65-F5344CB8AC3E}">
        <p14:creationId xmlns:p14="http://schemas.microsoft.com/office/powerpoint/2010/main" val="84079915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E0812-318A-704B-9C3E-735668845B6D}"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19EE09-DD39-A84A-8F84-E8DC38CFEBF1}" type="slidenum">
              <a:rPr lang="en-US"/>
              <a:pPr>
                <a:defRPr/>
              </a:pPr>
              <a:t>‹#›</a:t>
            </a:fld>
            <a:endParaRPr lang="en-US"/>
          </a:p>
        </p:txBody>
      </p:sp>
    </p:spTree>
    <p:extLst>
      <p:ext uri="{BB962C8B-B14F-4D97-AF65-F5344CB8AC3E}">
        <p14:creationId xmlns:p14="http://schemas.microsoft.com/office/powerpoint/2010/main" val="239688563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E13D6F-50F7-0E4E-BF02-6128805FA842}"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44FCE4-6F33-544B-8DC6-F8BBF9F1A85B}" type="slidenum">
              <a:rPr lang="en-US"/>
              <a:pPr>
                <a:defRPr/>
              </a:pPr>
              <a:t>‹#›</a:t>
            </a:fld>
            <a:endParaRPr lang="en-US"/>
          </a:p>
        </p:txBody>
      </p:sp>
    </p:spTree>
    <p:extLst>
      <p:ext uri="{BB962C8B-B14F-4D97-AF65-F5344CB8AC3E}">
        <p14:creationId xmlns:p14="http://schemas.microsoft.com/office/powerpoint/2010/main" val="193736972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9A51D706-18D4-7141-B4EC-8672FE802D65}" type="datetimeFigureOut">
              <a:rPr lang="en-US"/>
              <a:pPr>
                <a:defRPr/>
              </a:pPr>
              <a:t>9/19/2014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91B8153-1A6A-5544-958E-CF66FD8537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5400000">
            <a:off x="7743788" y="1429810"/>
            <a:ext cx="3160595" cy="300978"/>
          </a:xfrm>
          <a:prstGeom prst="rect">
            <a:avLst/>
          </a:prstGeom>
        </p:spPr>
      </p:pic>
    </p:spTree>
    <p:extLst>
      <p:ext uri="{BB962C8B-B14F-4D97-AF65-F5344CB8AC3E}">
        <p14:creationId xmlns:p14="http://schemas.microsoft.com/office/powerpoint/2010/main" val="2609301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ransition>
    <p:fade/>
  </p:transition>
  <p:timing>
    <p:tnLst>
      <p:par>
        <p:cTn id="1" dur="indefinite" restart="never" nodeType="tmRoot"/>
      </p:par>
    </p:tnLst>
  </p:timing>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4.wdp"/><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logs.msdn.com/b/eternalcoding/archive/2013/09/04/reducing-the-pressure-on-the-garbage-collector-by-using-the-f12-developer-bar-of-internet-explorer-11.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blogs.msdn.com/b/eternalcoding/archive/2014/04/17/learning-shaders-create-your-own-shaders-with-babylon-js.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620838"/>
            <a:ext cx="7772400" cy="1103312"/>
          </a:xfrm>
        </p:spPr>
        <p:txBody>
          <a:bodyPr/>
          <a:lstStyle/>
          <a:p>
            <a:r>
              <a:rPr lang="en-US" sz="1400" dirty="0">
                <a:solidFill>
                  <a:srgbClr val="9BD0F4"/>
                </a:solidFill>
                <a:latin typeface="Oswald Light" charset="0"/>
                <a:cs typeface="Oswald Light" charset="0"/>
              </a:rPr>
              <a:t>WebGL basics</a:t>
            </a: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Introduction to WebGL 3D with HTML5 and Babylon.js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8599" y="218746"/>
            <a:ext cx="7706801" cy="4706007"/>
          </a:xfrm>
          <a:prstGeom prst="rect">
            <a:avLst/>
          </a:prstGeom>
        </p:spPr>
      </p:pic>
    </p:spTree>
    <p:extLst>
      <p:ext uri="{BB962C8B-B14F-4D97-AF65-F5344CB8AC3E}">
        <p14:creationId xmlns:p14="http://schemas.microsoft.com/office/powerpoint/2010/main" val="38281165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effectLst>
                  <a:outerShdw blurRad="38100" dist="38100" dir="2700000" algn="tl">
                    <a:srgbClr val="000000">
                      <a:alpha val="43137"/>
                    </a:srgbClr>
                  </a:outerShdw>
                </a:effectLst>
                <a:latin typeface="Oswald Light" charset="0"/>
                <a:cs typeface="Oswald Light" charset="0"/>
              </a:rPr>
              <a:t>CREATING BUFFER</a:t>
            </a:r>
            <a:endParaRPr lang="en-US" sz="1100" dirty="0">
              <a:solidFill>
                <a:srgbClr val="404040"/>
              </a:solidFill>
              <a:effectLst>
                <a:outerShdw blurRad="38100" dist="38100" dir="2700000" algn="tl">
                  <a:srgbClr val="000000">
                    <a:alpha val="43137"/>
                  </a:srgbClr>
                </a:outerShdw>
              </a:effectLst>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836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Shaders</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457200" y="1200151"/>
            <a:ext cx="8229600" cy="990600"/>
          </a:xfrm>
        </p:spPr>
        <p:txBody>
          <a:bodyPr/>
          <a:lstStyle/>
          <a:p>
            <a:r>
              <a:rPr lang="en-US" sz="2400" dirty="0" smtClean="0">
                <a:solidFill>
                  <a:srgbClr val="999999"/>
                </a:solidFill>
                <a:latin typeface="Oswald" panose="02000506000000020004" pitchFamily="50"/>
              </a:rPr>
              <a:t>Shaders are code for the </a:t>
            </a:r>
            <a:r>
              <a:rPr lang="en-US" sz="2400" b="1" dirty="0" smtClean="0">
                <a:solidFill>
                  <a:srgbClr val="4791D0"/>
                </a:solidFill>
                <a:latin typeface="Oswald" panose="02000506000000020004" pitchFamily="50"/>
              </a:rPr>
              <a:t>GPU</a:t>
            </a:r>
            <a:endParaRPr lang="en-US" sz="2400" dirty="0" smtClean="0">
              <a:solidFill>
                <a:srgbClr val="999999"/>
              </a:solidFill>
              <a:latin typeface="Oswald" panose="02000506000000020004" pitchFamily="50"/>
            </a:endParaRPr>
          </a:p>
          <a:p>
            <a:r>
              <a:rPr lang="en-US" sz="2400" dirty="0" smtClean="0">
                <a:solidFill>
                  <a:srgbClr val="999999"/>
                </a:solidFill>
                <a:latin typeface="Oswald" panose="02000506000000020004" pitchFamily="50"/>
              </a:rPr>
              <a:t>Language used is </a:t>
            </a:r>
            <a:r>
              <a:rPr lang="en-US" sz="2400" b="1" dirty="0" smtClean="0">
                <a:solidFill>
                  <a:srgbClr val="4791D0"/>
                </a:solidFill>
                <a:latin typeface="Oswald" panose="02000506000000020004" pitchFamily="50"/>
              </a:rPr>
              <a:t>GLSL</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a:t>
            </a:r>
            <a:r>
              <a:rPr lang="en-US" sz="2400" b="1" dirty="0" smtClean="0">
                <a:solidFill>
                  <a:srgbClr val="999999"/>
                </a:solidFill>
                <a:latin typeface="Oswald" panose="02000506000000020004" pitchFamily="50"/>
              </a:rPr>
              <a:t>G</a:t>
            </a:r>
            <a:r>
              <a:rPr lang="en-US" sz="2400" dirty="0" smtClean="0">
                <a:solidFill>
                  <a:srgbClr val="999999"/>
                </a:solidFill>
                <a:latin typeface="Oswald" panose="02000506000000020004" pitchFamily="50"/>
              </a:rPr>
              <a:t>raphics </a:t>
            </a:r>
            <a:r>
              <a:rPr lang="en-US" sz="2400" b="1" dirty="0" smtClean="0">
                <a:solidFill>
                  <a:srgbClr val="999999"/>
                </a:solidFill>
                <a:latin typeface="Oswald" panose="02000506000000020004" pitchFamily="50"/>
              </a:rPr>
              <a:t>L</a:t>
            </a:r>
            <a:r>
              <a:rPr lang="en-US" sz="2400" dirty="0" smtClean="0">
                <a:solidFill>
                  <a:srgbClr val="999999"/>
                </a:solidFill>
                <a:latin typeface="Oswald" panose="02000506000000020004" pitchFamily="50"/>
              </a:rPr>
              <a:t>ibrary </a:t>
            </a:r>
            <a:r>
              <a:rPr lang="en-US" sz="2400" b="1" dirty="0" smtClean="0">
                <a:solidFill>
                  <a:srgbClr val="999999"/>
                </a:solidFill>
                <a:latin typeface="Oswald" panose="02000506000000020004" pitchFamily="50"/>
              </a:rPr>
              <a:t>S</a:t>
            </a:r>
            <a:r>
              <a:rPr lang="en-US" sz="2400" dirty="0" smtClean="0">
                <a:solidFill>
                  <a:srgbClr val="999999"/>
                </a:solidFill>
                <a:latin typeface="Oswald" panose="02000506000000020004" pitchFamily="50"/>
              </a:rPr>
              <a:t>hader </a:t>
            </a:r>
            <a:r>
              <a:rPr lang="en-US" sz="2400" b="1" dirty="0" smtClean="0">
                <a:solidFill>
                  <a:srgbClr val="999999"/>
                </a:solidFill>
                <a:latin typeface="Oswald" panose="02000506000000020004" pitchFamily="50"/>
              </a:rPr>
              <a:t>L</a:t>
            </a:r>
            <a:r>
              <a:rPr lang="en-US" sz="2400" dirty="0" smtClean="0">
                <a:solidFill>
                  <a:srgbClr val="999999"/>
                </a:solidFill>
                <a:latin typeface="Oswald" panose="02000506000000020004" pitchFamily="50"/>
              </a:rPr>
              <a:t>anguage)</a:t>
            </a:r>
            <a:endParaRPr lang="en-US" sz="2400" b="1" dirty="0" smtClean="0">
              <a:solidFill>
                <a:srgbClr val="4791D0"/>
              </a:solidFill>
              <a:latin typeface="Oswald" panose="02000506000000020004" pitchFamily="50"/>
            </a:endParaRPr>
          </a:p>
          <a:p>
            <a:endParaRPr lang="en-US" sz="2400" dirty="0" smtClean="0">
              <a:solidFill>
                <a:srgbClr val="999999"/>
              </a:solidFill>
              <a:latin typeface="Oswald" panose="02000506000000020004" pitchFamily="50"/>
            </a:endParaRPr>
          </a:p>
          <a:p>
            <a:r>
              <a:rPr lang="en-US" sz="2400" dirty="0" smtClean="0">
                <a:solidFill>
                  <a:srgbClr val="999999"/>
                </a:solidFill>
                <a:latin typeface="Oswald" panose="02000506000000020004" pitchFamily="50"/>
              </a:rPr>
              <a:t>Vertex shaders are about </a:t>
            </a:r>
            <a:r>
              <a:rPr lang="en-US" sz="2400" b="1" dirty="0" smtClean="0">
                <a:solidFill>
                  <a:srgbClr val="4791D0"/>
                </a:solidFill>
                <a:latin typeface="Oswald" panose="02000506000000020004" pitchFamily="50"/>
              </a:rPr>
              <a:t>transforming</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geometry</a:t>
            </a:r>
          </a:p>
          <a:p>
            <a:r>
              <a:rPr lang="en-US" sz="2400" dirty="0" smtClean="0">
                <a:solidFill>
                  <a:srgbClr val="999999"/>
                </a:solidFill>
                <a:latin typeface="Oswald" panose="02000506000000020004" pitchFamily="50"/>
              </a:rPr>
              <a:t>Pixel shaders are about computing </a:t>
            </a:r>
            <a:r>
              <a:rPr lang="en-US" sz="2400" b="1" dirty="0" smtClean="0">
                <a:solidFill>
                  <a:srgbClr val="4791D0"/>
                </a:solidFill>
                <a:latin typeface="Oswald" panose="02000506000000020004" pitchFamily="50"/>
              </a:rPr>
              <a:t>pixel color</a:t>
            </a:r>
          </a:p>
          <a:p>
            <a:pPr marL="0" indent="0">
              <a:buNone/>
            </a:pPr>
            <a:endParaRPr lang="en-US" sz="2400" dirty="0">
              <a:solidFill>
                <a:srgbClr val="999999"/>
              </a:solidFill>
              <a:latin typeface="Oswald" panose="02000506000000020004" pitchFamily="5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6512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99040" y="1295400"/>
            <a:ext cx="194360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85867" y="1258402"/>
            <a:ext cx="1915024"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6">
            <a:clrChange>
              <a:clrFrom>
                <a:srgbClr val="404040"/>
              </a:clrFrom>
              <a:clrTo>
                <a:srgbClr val="404040">
                  <a:alpha val="0"/>
                </a:srgbClr>
              </a:clrTo>
            </a:clrChange>
            <a:extLst>
              <a:ext uri="{28A0092B-C50C-407E-A947-70E740481C1C}">
                <a14:useLocalDpi xmlns:a14="http://schemas.microsoft.com/office/drawing/2010/main" val="0"/>
              </a:ext>
            </a:extLst>
          </a:blip>
          <a:srcRect/>
          <a:stretch>
            <a:fillRect/>
          </a:stretch>
        </p:blipFill>
        <p:spPr bwMode="auto">
          <a:xfrm>
            <a:off x="6315529" y="1104900"/>
            <a:ext cx="208651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bwMode="auto">
          <a:xfrm>
            <a:off x="2381235" y="2736850"/>
            <a:ext cx="1174467" cy="400050"/>
          </a:xfrm>
          <a:prstGeom prst="rightArrow">
            <a:avLst/>
          </a:prstGeom>
          <a:solidFill>
            <a:srgbClr val="4791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ight Arrow 10"/>
          <p:cNvSpPr/>
          <p:nvPr/>
        </p:nvSpPr>
        <p:spPr bwMode="auto">
          <a:xfrm>
            <a:off x="5325226" y="2749062"/>
            <a:ext cx="1174467" cy="400050"/>
          </a:xfrm>
          <a:prstGeom prst="rightArrow">
            <a:avLst/>
          </a:prstGeom>
          <a:solidFill>
            <a:srgbClr val="4791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2381235" y="2082208"/>
            <a:ext cx="1047467" cy="646331"/>
          </a:xfrm>
          <a:prstGeom prst="rect">
            <a:avLst/>
          </a:prstGeom>
          <a:noFill/>
        </p:spPr>
        <p:txBody>
          <a:bodyPr wrap="square" rtlCol="0">
            <a:spAutoFit/>
          </a:bodyPr>
          <a:lstStyle/>
          <a:p>
            <a:pPr algn="ctr"/>
            <a:r>
              <a:rPr lang="en-US" b="1" dirty="0" smtClean="0">
                <a:solidFill>
                  <a:srgbClr val="4791D0"/>
                </a:solidFill>
                <a:latin typeface="Open Sans" panose="020B0606030504020204" pitchFamily="34" charset="0"/>
                <a:ea typeface="Open Sans" panose="020B0606030504020204" pitchFamily="34" charset="0"/>
                <a:cs typeface="Open Sans" panose="020B0606030504020204" pitchFamily="34" charset="0"/>
              </a:rPr>
              <a:t>Vertex</a:t>
            </a:r>
            <a:r>
              <a:rPr lang="en-US" dirty="0" smtClean="0">
                <a:solidFill>
                  <a:srgbClr val="4791D0"/>
                </a:solidFill>
                <a:latin typeface="Open Sans" panose="020B0606030504020204" pitchFamily="34" charset="0"/>
                <a:ea typeface="Open Sans" panose="020B0606030504020204" pitchFamily="34" charset="0"/>
                <a:cs typeface="Open Sans" panose="020B0606030504020204" pitchFamily="34" charset="0"/>
              </a:rPr>
              <a:t> Shader</a:t>
            </a:r>
            <a:endParaRPr lang="en-US" dirty="0">
              <a:solidFill>
                <a:srgbClr val="4791D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5325226" y="2054861"/>
            <a:ext cx="1047467" cy="646331"/>
          </a:xfrm>
          <a:prstGeom prst="rect">
            <a:avLst/>
          </a:prstGeom>
          <a:noFill/>
        </p:spPr>
        <p:txBody>
          <a:bodyPr wrap="square" rtlCol="0">
            <a:spAutoFit/>
          </a:bodyPr>
          <a:lstStyle/>
          <a:p>
            <a:pPr algn="ctr"/>
            <a:r>
              <a:rPr lang="en-US" b="1" dirty="0" smtClean="0">
                <a:solidFill>
                  <a:srgbClr val="4791D0"/>
                </a:solidFill>
                <a:latin typeface="Open Sans" panose="020B0606030504020204" pitchFamily="34" charset="0"/>
                <a:ea typeface="Open Sans" panose="020B0606030504020204" pitchFamily="34" charset="0"/>
                <a:cs typeface="Open Sans" panose="020B0606030504020204" pitchFamily="34" charset="0"/>
              </a:rPr>
              <a:t>Pixel</a:t>
            </a:r>
            <a:r>
              <a:rPr lang="en-US" dirty="0" smtClean="0">
                <a:solidFill>
                  <a:srgbClr val="4791D0"/>
                </a:solidFill>
                <a:latin typeface="Open Sans" panose="020B0606030504020204" pitchFamily="34" charset="0"/>
                <a:ea typeface="Open Sans" panose="020B0606030504020204" pitchFamily="34" charset="0"/>
                <a:cs typeface="Open Sans" panose="020B0606030504020204" pitchFamily="34" charset="0"/>
              </a:rPr>
              <a:t> Shader</a:t>
            </a:r>
            <a:endParaRPr lang="en-US" dirty="0">
              <a:solidFill>
                <a:srgbClr val="4791D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7" name="Straight Connector 16"/>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816310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6138" y="1276350"/>
            <a:ext cx="7406898" cy="2819400"/>
          </a:xfrm>
          <a:prstGeom prst="rect">
            <a:avLst/>
          </a:prstGeom>
        </p:spPr>
      </p:pic>
      <p:sp>
        <p:nvSpPr>
          <p:cNvPr id="5" name="Title 1"/>
          <p:cNvSpPr>
            <a:spLocks noGrp="1"/>
          </p:cNvSpPr>
          <p:nvPr>
            <p:ph type="title"/>
          </p:nvPr>
        </p:nvSpPr>
        <p:spPr>
          <a:xfrm>
            <a:off x="457200" y="206375"/>
            <a:ext cx="8229600" cy="857250"/>
          </a:xfrm>
        </p:spPr>
        <p:txBody>
          <a:bodyPr/>
          <a:lstStyle/>
          <a:p>
            <a:pPr algn="l"/>
            <a:r>
              <a:rPr lang="en-US" sz="2800" dirty="0" smtClean="0">
                <a:solidFill>
                  <a:srgbClr val="404040"/>
                </a:solidFill>
                <a:latin typeface="Oswald Light" charset="0"/>
                <a:cs typeface="Oswald Light" charset="0"/>
              </a:rPr>
              <a:t>Anatomy of a vertex shader</a:t>
            </a:r>
            <a:endParaRPr lang="en-US" sz="2800" dirty="0">
              <a:solidFill>
                <a:srgbClr val="404040"/>
              </a:solidFill>
              <a:latin typeface="Oswald Light" charset="0"/>
              <a:cs typeface="Oswald Light" charset="0"/>
            </a:endParaRPr>
          </a:p>
        </p:txBody>
      </p:sp>
      <p:grpSp>
        <p:nvGrpSpPr>
          <p:cNvPr id="10" name="Group 9"/>
          <p:cNvGrpSpPr/>
          <p:nvPr/>
        </p:nvGrpSpPr>
        <p:grpSpPr>
          <a:xfrm>
            <a:off x="1219200" y="1777484"/>
            <a:ext cx="5867400" cy="369332"/>
            <a:chOff x="1219200" y="1777484"/>
            <a:chExt cx="5867400" cy="369332"/>
          </a:xfrm>
        </p:grpSpPr>
        <p:sp>
          <p:nvSpPr>
            <p:cNvPr id="6" name="Rectangle 5"/>
            <p:cNvSpPr/>
            <p:nvPr/>
          </p:nvSpPr>
          <p:spPr>
            <a:xfrm>
              <a:off x="1219200" y="1809750"/>
              <a:ext cx="2971800" cy="304800"/>
            </a:xfrm>
            <a:prstGeom prst="rect">
              <a:avLst/>
            </a:prstGeom>
            <a:noFill/>
            <a:ln>
              <a:solidFill>
                <a:srgbClr val="4791D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715000" y="1777484"/>
              <a:ext cx="1371600" cy="369332"/>
            </a:xfrm>
            <a:prstGeom prst="rect">
              <a:avLst/>
            </a:prstGeom>
            <a:noFill/>
            <a:ln>
              <a:solidFill>
                <a:srgbClr val="4791D0"/>
              </a:solidFill>
            </a:ln>
          </p:spPr>
          <p:txBody>
            <a:bodyPr wrap="square" rtlCol="0">
              <a:spAutoFit/>
            </a:bodyPr>
            <a:lstStyle/>
            <a:p>
              <a:r>
                <a:rPr lang="en-US" dirty="0" smtClean="0"/>
                <a:t>Vertex data</a:t>
              </a:r>
              <a:endParaRPr lang="en-US" dirty="0"/>
            </a:p>
          </p:txBody>
        </p:sp>
        <p:cxnSp>
          <p:nvCxnSpPr>
            <p:cNvPr id="9" name="Straight Arrow Connector 8"/>
            <p:cNvCxnSpPr/>
            <p:nvPr/>
          </p:nvCxnSpPr>
          <p:spPr>
            <a:xfrm flipH="1">
              <a:off x="4191000" y="1962150"/>
              <a:ext cx="1524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1371600" y="2229366"/>
            <a:ext cx="6248400" cy="570984"/>
            <a:chOff x="1371600" y="2229366"/>
            <a:chExt cx="6248400" cy="570984"/>
          </a:xfrm>
        </p:grpSpPr>
        <p:sp>
          <p:nvSpPr>
            <p:cNvPr id="12" name="Rectangle 11"/>
            <p:cNvSpPr/>
            <p:nvPr/>
          </p:nvSpPr>
          <p:spPr>
            <a:xfrm>
              <a:off x="1371600" y="2261632"/>
              <a:ext cx="2971800" cy="538718"/>
            </a:xfrm>
            <a:prstGeom prst="rect">
              <a:avLst/>
            </a:prstGeom>
            <a:noFill/>
            <a:ln>
              <a:solidFill>
                <a:srgbClr val="4791D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715000" y="2229366"/>
              <a:ext cx="1905000" cy="369332"/>
            </a:xfrm>
            <a:prstGeom prst="rect">
              <a:avLst/>
            </a:prstGeom>
            <a:noFill/>
            <a:ln>
              <a:solidFill>
                <a:srgbClr val="4791D0"/>
              </a:solidFill>
            </a:ln>
          </p:spPr>
          <p:txBody>
            <a:bodyPr wrap="square" rtlCol="0">
              <a:spAutoFit/>
            </a:bodyPr>
            <a:lstStyle/>
            <a:p>
              <a:r>
                <a:rPr lang="en-US" dirty="0" smtClean="0"/>
                <a:t>External constants</a:t>
              </a:r>
              <a:endParaRPr lang="en-US" dirty="0"/>
            </a:p>
          </p:txBody>
        </p:sp>
        <p:cxnSp>
          <p:nvCxnSpPr>
            <p:cNvPr id="14" name="Straight Arrow Connector 13"/>
            <p:cNvCxnSpPr/>
            <p:nvPr/>
          </p:nvCxnSpPr>
          <p:spPr>
            <a:xfrm flipH="1">
              <a:off x="4343400" y="2414032"/>
              <a:ext cx="1371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1371600" y="2908816"/>
            <a:ext cx="6791436" cy="1632466"/>
            <a:chOff x="1371600" y="2908816"/>
            <a:chExt cx="6791436" cy="1632466"/>
          </a:xfrm>
        </p:grpSpPr>
        <p:sp>
          <p:nvSpPr>
            <p:cNvPr id="21" name="Rectangle 20"/>
            <p:cNvSpPr/>
            <p:nvPr/>
          </p:nvSpPr>
          <p:spPr>
            <a:xfrm>
              <a:off x="1371600" y="2908816"/>
              <a:ext cx="6791436" cy="882134"/>
            </a:xfrm>
            <a:prstGeom prst="rect">
              <a:avLst/>
            </a:prstGeom>
            <a:noFill/>
            <a:ln>
              <a:solidFill>
                <a:srgbClr val="4791D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715000" y="4171950"/>
              <a:ext cx="2133600" cy="369332"/>
            </a:xfrm>
            <a:prstGeom prst="rect">
              <a:avLst/>
            </a:prstGeom>
            <a:noFill/>
            <a:ln>
              <a:solidFill>
                <a:srgbClr val="4791D0"/>
              </a:solidFill>
            </a:ln>
          </p:spPr>
          <p:txBody>
            <a:bodyPr wrap="square" rtlCol="0">
              <a:spAutoFit/>
            </a:bodyPr>
            <a:lstStyle/>
            <a:p>
              <a:r>
                <a:rPr lang="en-US" dirty="0" smtClean="0"/>
                <a:t>Vertex shader code</a:t>
              </a:r>
              <a:endParaRPr lang="en-US" dirty="0"/>
            </a:p>
          </p:txBody>
        </p:sp>
        <p:cxnSp>
          <p:nvCxnSpPr>
            <p:cNvPr id="23" name="Straight Arrow Connector 22"/>
            <p:cNvCxnSpPr>
              <a:stCxn id="22" idx="1"/>
              <a:endCxn id="21" idx="2"/>
            </p:cNvCxnSpPr>
            <p:nvPr/>
          </p:nvCxnSpPr>
          <p:spPr>
            <a:xfrm flipH="1" flipV="1">
              <a:off x="4767318" y="3790950"/>
              <a:ext cx="947682" cy="565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2723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9200" y="57150"/>
            <a:ext cx="6734832" cy="4948598"/>
          </a:xfrm>
          <a:prstGeom prst="rect">
            <a:avLst/>
          </a:prstGeom>
        </p:spPr>
      </p:pic>
    </p:spTree>
    <p:extLst>
      <p:ext uri="{BB962C8B-B14F-4D97-AF65-F5344CB8AC3E}">
        <p14:creationId xmlns:p14="http://schemas.microsoft.com/office/powerpoint/2010/main" val="11647872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288192"/>
            <a:ext cx="5982078" cy="4402304"/>
          </a:xfrm>
          <a:prstGeom prst="rect">
            <a:avLst/>
          </a:prstGeom>
        </p:spPr>
      </p:pic>
    </p:spTree>
    <p:extLst>
      <p:ext uri="{BB962C8B-B14F-4D97-AF65-F5344CB8AC3E}">
        <p14:creationId xmlns:p14="http://schemas.microsoft.com/office/powerpoint/2010/main" val="423849745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6375"/>
            <a:ext cx="8229600" cy="857250"/>
          </a:xfrm>
        </p:spPr>
        <p:txBody>
          <a:bodyPr/>
          <a:lstStyle/>
          <a:p>
            <a:pPr algn="l"/>
            <a:r>
              <a:rPr lang="en-US" sz="2800" dirty="0" smtClean="0">
                <a:solidFill>
                  <a:srgbClr val="404040"/>
                </a:solidFill>
                <a:latin typeface="Oswald Light" charset="0"/>
                <a:cs typeface="Oswald Light" charset="0"/>
              </a:rPr>
              <a:t>Anatomy of a pixel shader</a:t>
            </a:r>
            <a:endParaRPr lang="en-US" sz="2800" dirty="0">
              <a:solidFill>
                <a:srgbClr val="404040"/>
              </a:solidFill>
              <a:latin typeface="Oswald Light" charset="0"/>
              <a:cs typeface="Oswald Light" charset="0"/>
            </a:endParaRPr>
          </a:p>
        </p:txBody>
      </p:sp>
      <p:pic>
        <p:nvPicPr>
          <p:cNvPr id="2" name="Picture 1"/>
          <p:cNvPicPr>
            <a:picLocks noChangeAspect="1"/>
          </p:cNvPicPr>
          <p:nvPr/>
        </p:nvPicPr>
        <p:blipFill>
          <a:blip r:embed="rId2"/>
          <a:stretch>
            <a:fillRect/>
          </a:stretch>
        </p:blipFill>
        <p:spPr>
          <a:xfrm>
            <a:off x="685800" y="1657350"/>
            <a:ext cx="7879393" cy="2362200"/>
          </a:xfrm>
          <a:prstGeom prst="rect">
            <a:avLst/>
          </a:prstGeom>
        </p:spPr>
      </p:pic>
      <p:grpSp>
        <p:nvGrpSpPr>
          <p:cNvPr id="3" name="Group 2"/>
          <p:cNvGrpSpPr/>
          <p:nvPr/>
        </p:nvGrpSpPr>
        <p:grpSpPr>
          <a:xfrm>
            <a:off x="1371600" y="2571750"/>
            <a:ext cx="6791436" cy="1861066"/>
            <a:chOff x="1371600" y="2571750"/>
            <a:chExt cx="6791436" cy="1861066"/>
          </a:xfrm>
        </p:grpSpPr>
        <p:sp>
          <p:nvSpPr>
            <p:cNvPr id="21" name="Rectangle 20"/>
            <p:cNvSpPr/>
            <p:nvPr/>
          </p:nvSpPr>
          <p:spPr>
            <a:xfrm>
              <a:off x="1371600" y="2571750"/>
              <a:ext cx="6791436" cy="1110734"/>
            </a:xfrm>
            <a:prstGeom prst="rect">
              <a:avLst/>
            </a:prstGeom>
            <a:noFill/>
            <a:ln>
              <a:solidFill>
                <a:srgbClr val="4791D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715000" y="4063484"/>
              <a:ext cx="2133600" cy="369332"/>
            </a:xfrm>
            <a:prstGeom prst="rect">
              <a:avLst/>
            </a:prstGeom>
            <a:noFill/>
            <a:ln>
              <a:solidFill>
                <a:srgbClr val="4791D0"/>
              </a:solidFill>
            </a:ln>
          </p:spPr>
          <p:txBody>
            <a:bodyPr wrap="square" rtlCol="0">
              <a:spAutoFit/>
            </a:bodyPr>
            <a:lstStyle/>
            <a:p>
              <a:r>
                <a:rPr lang="en-US" dirty="0" smtClean="0"/>
                <a:t>Pixel shader code</a:t>
              </a:r>
              <a:endParaRPr lang="en-US" dirty="0"/>
            </a:p>
          </p:txBody>
        </p:sp>
        <p:cxnSp>
          <p:nvCxnSpPr>
            <p:cNvPr id="23" name="Straight Arrow Connector 22"/>
            <p:cNvCxnSpPr>
              <a:stCxn id="22" idx="1"/>
              <a:endCxn id="21" idx="2"/>
            </p:cNvCxnSpPr>
            <p:nvPr/>
          </p:nvCxnSpPr>
          <p:spPr>
            <a:xfrm flipH="1" flipV="1">
              <a:off x="4767318" y="3682484"/>
              <a:ext cx="947682" cy="565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62557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effectLst>
                  <a:outerShdw blurRad="38100" dist="38100" dir="2700000" algn="tl">
                    <a:srgbClr val="000000">
                      <a:alpha val="43137"/>
                    </a:srgbClr>
                  </a:outerShdw>
                </a:effectLst>
                <a:latin typeface="Oswald Light" charset="0"/>
                <a:cs typeface="Oswald Light" charset="0"/>
              </a:rPr>
              <a:t>DRAW ME A TRIANGLE</a:t>
            </a:r>
            <a:endParaRPr lang="en-US" sz="1100" dirty="0">
              <a:solidFill>
                <a:srgbClr val="404040"/>
              </a:solidFill>
              <a:effectLst>
                <a:outerShdw blurRad="38100" dist="38100" dir="2700000" algn="tl">
                  <a:srgbClr val="000000">
                    <a:alpha val="43137"/>
                  </a:srgbClr>
                </a:outerShdw>
              </a:effectLst>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636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a:t>
            </a:r>
            <a:r>
              <a:rPr lang="en-US" sz="1800" dirty="0" smtClean="0">
                <a:solidFill>
                  <a:srgbClr val="9BD0F4"/>
                </a:solidFill>
                <a:latin typeface="Oswald Light" charset="0"/>
                <a:cs typeface="Oswald Light" charset="0"/>
              </a:rPr>
              <a:t>Three</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buFont typeface="Arial"/>
              <a:buNone/>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Performance considerations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2320964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33350"/>
            <a:ext cx="8229600" cy="857250"/>
          </a:xfrm>
        </p:spPr>
        <p:txBody>
          <a:bodyPr/>
          <a:lstStyle/>
          <a:p>
            <a:pPr algn="l"/>
            <a:r>
              <a:rPr lang="en-US" sz="2800" dirty="0" smtClean="0">
                <a:solidFill>
                  <a:srgbClr val="404040"/>
                </a:solidFill>
                <a:latin typeface="Oswald Light" charset="0"/>
                <a:cs typeface="Oswald Light" charset="0"/>
              </a:rPr>
              <a:t>WHO ARE WE?</a:t>
            </a:r>
            <a:endParaRPr lang="en-US" sz="2800" dirty="0">
              <a:solidFill>
                <a:srgbClr val="404040"/>
              </a:solidFill>
              <a:latin typeface="Oswald Light" charset="0"/>
              <a:cs typeface="Oswald Light" charset="0"/>
            </a:endParaRPr>
          </a:p>
        </p:txBody>
      </p:sp>
      <p:cxnSp>
        <p:nvCxnSpPr>
          <p:cNvPr id="7" name="Straight Connector 6"/>
          <p:cNvCxnSpPr/>
          <p:nvPr/>
        </p:nvCxnSpPr>
        <p:spPr>
          <a:xfrm>
            <a:off x="589697" y="4932363"/>
            <a:ext cx="7376378"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5127" name="TextBox 7"/>
          <p:cNvSpPr txBox="1">
            <a:spLocks noChangeArrowheads="1"/>
          </p:cNvSpPr>
          <p:nvPr/>
        </p:nvSpPr>
        <p:spPr bwMode="auto">
          <a:xfrm>
            <a:off x="444500" y="747713"/>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smtClean="0">
                <a:solidFill>
                  <a:srgbClr val="4791D0"/>
                </a:solidFill>
                <a:latin typeface="Oswald Light" charset="0"/>
                <a:cs typeface="Oswald Light" charset="0"/>
              </a:rPr>
              <a:t>Geeks, web developers, 3D addicts</a:t>
            </a:r>
            <a:endParaRPr lang="en-US" sz="1400" dirty="0">
              <a:solidFill>
                <a:srgbClr val="4791D0"/>
              </a:solidFill>
              <a:latin typeface="Oswald Light" charset="0"/>
              <a:cs typeface="Oswald Light" charset="0"/>
            </a:endParaRPr>
          </a:p>
        </p:txBody>
      </p:sp>
      <p:sp>
        <p:nvSpPr>
          <p:cNvPr id="5128" name="TextBox 12"/>
          <p:cNvSpPr txBox="1">
            <a:spLocks noChangeArrowheads="1"/>
          </p:cNvSpPr>
          <p:nvPr/>
        </p:nvSpPr>
        <p:spPr bwMode="auto">
          <a:xfrm>
            <a:off x="2188427" y="2749021"/>
            <a:ext cx="19462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dirty="0" smtClean="0">
                <a:solidFill>
                  <a:srgbClr val="646464"/>
                </a:solidFill>
                <a:latin typeface="Oswald Light" charset="0"/>
                <a:cs typeface="Oswald Light" charset="0"/>
              </a:rPr>
              <a:t>DAVID </a:t>
            </a:r>
            <a:r>
              <a:rPr lang="en-US" sz="1600" b="1" dirty="0" smtClean="0">
                <a:solidFill>
                  <a:srgbClr val="646464"/>
                </a:solidFill>
                <a:latin typeface="Oswald Light" charset="0"/>
                <a:cs typeface="Oswald Light" charset="0"/>
              </a:rPr>
              <a:t>ROUSSET</a:t>
            </a:r>
            <a:endParaRPr lang="en-US" sz="1600" b="1" dirty="0">
              <a:solidFill>
                <a:srgbClr val="646464"/>
              </a:solidFill>
              <a:latin typeface="Oswald Light" charset="0"/>
              <a:cs typeface="Oswald Light" charset="0"/>
            </a:endParaRPr>
          </a:p>
        </p:txBody>
      </p:sp>
      <p:sp>
        <p:nvSpPr>
          <p:cNvPr id="5129" name="TextBox 13"/>
          <p:cNvSpPr txBox="1">
            <a:spLocks noChangeArrowheads="1"/>
          </p:cNvSpPr>
          <p:nvPr/>
        </p:nvSpPr>
        <p:spPr bwMode="auto">
          <a:xfrm>
            <a:off x="2188428" y="2976033"/>
            <a:ext cx="18700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800" dirty="0" smtClean="0">
                <a:solidFill>
                  <a:srgbClr val="4791D0"/>
                </a:solidFill>
                <a:latin typeface="Open Sans" charset="0"/>
                <a:cs typeface="Open Sans" charset="0"/>
              </a:rPr>
              <a:t>TECHNICAL EVANGELIST</a:t>
            </a:r>
            <a:endParaRPr lang="en-US" sz="800" dirty="0">
              <a:solidFill>
                <a:srgbClr val="4791D0"/>
              </a:solidFill>
              <a:latin typeface="Open Sans" charset="0"/>
              <a:cs typeface="Open Sans" charset="0"/>
            </a:endParaRPr>
          </a:p>
        </p:txBody>
      </p:sp>
      <p:sp>
        <p:nvSpPr>
          <p:cNvPr id="5130" name="TextBox 14"/>
          <p:cNvSpPr txBox="1">
            <a:spLocks noChangeArrowheads="1"/>
          </p:cNvSpPr>
          <p:nvPr/>
        </p:nvSpPr>
        <p:spPr bwMode="auto">
          <a:xfrm>
            <a:off x="4944328" y="2749021"/>
            <a:ext cx="17780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dirty="0" smtClean="0">
                <a:solidFill>
                  <a:srgbClr val="646464"/>
                </a:solidFill>
                <a:latin typeface="Oswald Light" charset="0"/>
                <a:cs typeface="Oswald Light" charset="0"/>
              </a:rPr>
              <a:t>DAVID </a:t>
            </a:r>
            <a:r>
              <a:rPr lang="en-US" sz="1600" b="1" dirty="0" smtClean="0">
                <a:solidFill>
                  <a:srgbClr val="646464"/>
                </a:solidFill>
                <a:latin typeface="Oswald Light" charset="0"/>
                <a:cs typeface="Oswald Light" charset="0"/>
              </a:rPr>
              <a:t>CATUHE</a:t>
            </a:r>
            <a:endParaRPr lang="en-US" sz="1600" b="1" dirty="0">
              <a:solidFill>
                <a:srgbClr val="646464"/>
              </a:solidFill>
              <a:latin typeface="Oswald Light" charset="0"/>
              <a:cs typeface="Oswald Light" charset="0"/>
            </a:endParaRPr>
          </a:p>
        </p:txBody>
      </p:sp>
      <p:sp>
        <p:nvSpPr>
          <p:cNvPr id="5131" name="TextBox 15"/>
          <p:cNvSpPr txBox="1">
            <a:spLocks noChangeArrowheads="1"/>
          </p:cNvSpPr>
          <p:nvPr/>
        </p:nvSpPr>
        <p:spPr bwMode="auto">
          <a:xfrm>
            <a:off x="4944328" y="2976033"/>
            <a:ext cx="22383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800" dirty="0" smtClean="0">
                <a:solidFill>
                  <a:srgbClr val="4791D0"/>
                </a:solidFill>
                <a:latin typeface="Open Sans" charset="0"/>
                <a:cs typeface="Open Sans" charset="0"/>
              </a:rPr>
              <a:t>PRINCIPAL PROGRAM MANAGER</a:t>
            </a:r>
            <a:endParaRPr lang="en-US" sz="800" dirty="0">
              <a:solidFill>
                <a:srgbClr val="4791D0"/>
              </a:solidFill>
              <a:latin typeface="Open Sans" charset="0"/>
              <a:cs typeface="Open Sans" charset="0"/>
            </a:endParaRPr>
          </a:p>
        </p:txBody>
      </p:sp>
      <p:sp>
        <p:nvSpPr>
          <p:cNvPr id="5134" name="TextBox 19"/>
          <p:cNvSpPr txBox="1">
            <a:spLocks noChangeArrowheads="1"/>
          </p:cNvSpPr>
          <p:nvPr/>
        </p:nvSpPr>
        <p:spPr bwMode="auto">
          <a:xfrm>
            <a:off x="2188428" y="3314171"/>
            <a:ext cx="20891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b="1" dirty="0" smtClean="0">
                <a:solidFill>
                  <a:srgbClr val="999999"/>
                </a:solidFill>
                <a:latin typeface="Open Sans" charset="0"/>
                <a:cs typeface="Open Sans" charset="0"/>
              </a:rPr>
              <a:t>Twitter:</a:t>
            </a:r>
            <a:r>
              <a:rPr lang="en-US" sz="900" dirty="0" smtClean="0">
                <a:solidFill>
                  <a:srgbClr val="999999"/>
                </a:solidFill>
                <a:latin typeface="Open Sans" charset="0"/>
                <a:cs typeface="Open Sans" charset="0"/>
              </a:rPr>
              <a:t> @</a:t>
            </a:r>
            <a:r>
              <a:rPr lang="en-US" sz="900" dirty="0" err="1" smtClean="0">
                <a:solidFill>
                  <a:srgbClr val="999999"/>
                </a:solidFill>
                <a:latin typeface="Open Sans" charset="0"/>
                <a:cs typeface="Open Sans" charset="0"/>
              </a:rPr>
              <a:t>davrous</a:t>
            </a:r>
            <a:endParaRPr lang="en-US" sz="900" dirty="0" smtClean="0">
              <a:solidFill>
                <a:srgbClr val="999999"/>
              </a:solidFill>
              <a:latin typeface="Open Sans" charset="0"/>
              <a:cs typeface="Open Sans" charset="0"/>
            </a:endParaRPr>
          </a:p>
          <a:p>
            <a:r>
              <a:rPr lang="en-US" sz="900" dirty="0" smtClean="0">
                <a:solidFill>
                  <a:srgbClr val="999999"/>
                </a:solidFill>
                <a:latin typeface="Open Sans" charset="0"/>
              </a:rPr>
              <a:t>http://blogs.msdn.com</a:t>
            </a:r>
            <a:r>
              <a:rPr lang="en-US" sz="900" b="1" dirty="0" smtClean="0">
                <a:solidFill>
                  <a:srgbClr val="999999"/>
                </a:solidFill>
                <a:latin typeface="Open Sans" charset="0"/>
              </a:rPr>
              <a:t>/davrous</a:t>
            </a:r>
            <a:endParaRPr lang="en-US" b="1" dirty="0"/>
          </a:p>
        </p:txBody>
      </p:sp>
      <p:sp>
        <p:nvSpPr>
          <p:cNvPr id="5135" name="TextBox 20"/>
          <p:cNvSpPr txBox="1">
            <a:spLocks noChangeArrowheads="1"/>
          </p:cNvSpPr>
          <p:nvPr/>
        </p:nvSpPr>
        <p:spPr bwMode="auto">
          <a:xfrm>
            <a:off x="4944327" y="3312583"/>
            <a:ext cx="2238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b="1" dirty="0">
                <a:solidFill>
                  <a:srgbClr val="999999"/>
                </a:solidFill>
                <a:latin typeface="Open Sans" charset="0"/>
                <a:cs typeface="Open Sans" charset="0"/>
              </a:rPr>
              <a:t>Twitter:</a:t>
            </a:r>
            <a:r>
              <a:rPr lang="en-US" sz="900" dirty="0">
                <a:solidFill>
                  <a:srgbClr val="999999"/>
                </a:solidFill>
                <a:latin typeface="Open Sans" charset="0"/>
                <a:cs typeface="Open Sans" charset="0"/>
              </a:rPr>
              <a:t> </a:t>
            </a:r>
            <a:r>
              <a:rPr lang="en-US" sz="900" dirty="0" smtClean="0">
                <a:solidFill>
                  <a:srgbClr val="999999"/>
                </a:solidFill>
                <a:latin typeface="Open Sans" charset="0"/>
                <a:cs typeface="Open Sans" charset="0"/>
              </a:rPr>
              <a:t>@</a:t>
            </a:r>
            <a:r>
              <a:rPr lang="en-US" sz="900" dirty="0" err="1" smtClean="0">
                <a:solidFill>
                  <a:srgbClr val="999999"/>
                </a:solidFill>
                <a:latin typeface="Open Sans" charset="0"/>
                <a:cs typeface="Open Sans" charset="0"/>
              </a:rPr>
              <a:t>deltakosh</a:t>
            </a:r>
            <a:endParaRPr lang="en-US" sz="900" dirty="0">
              <a:solidFill>
                <a:srgbClr val="999999"/>
              </a:solidFill>
              <a:latin typeface="Open Sans" charset="0"/>
              <a:cs typeface="Open Sans" charset="0"/>
            </a:endParaRPr>
          </a:p>
          <a:p>
            <a:r>
              <a:rPr lang="en-US" sz="900" dirty="0">
                <a:solidFill>
                  <a:srgbClr val="999999"/>
                </a:solidFill>
                <a:latin typeface="Open Sans" charset="0"/>
              </a:rPr>
              <a:t>http://</a:t>
            </a:r>
            <a:r>
              <a:rPr lang="en-US" sz="900" dirty="0" smtClean="0">
                <a:solidFill>
                  <a:srgbClr val="999999"/>
                </a:solidFill>
                <a:latin typeface="Open Sans" charset="0"/>
              </a:rPr>
              <a:t>blogs.msdn.com</a:t>
            </a:r>
            <a:r>
              <a:rPr lang="en-US" sz="900" b="1" dirty="0" smtClean="0">
                <a:solidFill>
                  <a:srgbClr val="999999"/>
                </a:solidFill>
                <a:latin typeface="Open Sans" charset="0"/>
              </a:rPr>
              <a:t>/eternalcoding</a:t>
            </a:r>
            <a:endParaRPr lang="en-US" sz="900" b="1"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23811"/>
            <a:ext cx="1237840" cy="1237840"/>
          </a:xfrm>
          <a:prstGeom prst="rect">
            <a:avLst/>
          </a:prstGeom>
          <a:effectLst>
            <a:outerShdw dist="63500" dir="5400000" algn="tl" rotWithShape="0">
              <a:srgbClr val="4791D0"/>
            </a:outerShdw>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423811"/>
            <a:ext cx="1207459" cy="1237840"/>
          </a:xfrm>
          <a:prstGeom prst="rect">
            <a:avLst/>
          </a:prstGeom>
          <a:effectLst>
            <a:outerShdw dist="63500" dir="5400000" algn="tl" rotWithShape="0">
              <a:srgbClr val="4791D0"/>
            </a:outerShdw>
          </a:effectLst>
        </p:spPr>
      </p:pic>
      <p:sp>
        <p:nvSpPr>
          <p:cNvPr id="3" name="TextBox 2"/>
          <p:cNvSpPr txBox="1"/>
          <p:nvPr/>
        </p:nvSpPr>
        <p:spPr>
          <a:xfrm>
            <a:off x="685800" y="4476664"/>
            <a:ext cx="7376378" cy="338554"/>
          </a:xfrm>
          <a:prstGeom prst="rect">
            <a:avLst/>
          </a:prstGeom>
          <a:noFill/>
        </p:spPr>
        <p:txBody>
          <a:bodyPr wrap="square" rtlCol="0">
            <a:spAutoFit/>
          </a:bodyPr>
          <a:lstStyle/>
          <a:p>
            <a:pPr algn="ctr"/>
            <a:r>
              <a:rPr lang="en-US" sz="1600" dirty="0" smtClean="0">
                <a:solidFill>
                  <a:srgbClr val="999999"/>
                </a:solidFill>
                <a:latin typeface="Oswald" panose="02000506000000020004" pitchFamily="50"/>
              </a:rPr>
              <a:t>Do not try to tune your speakers, the weird sound is due to </a:t>
            </a:r>
            <a:r>
              <a:rPr lang="en-US" sz="1600" dirty="0" smtClean="0">
                <a:solidFill>
                  <a:srgbClr val="4791D0"/>
                </a:solidFill>
                <a:latin typeface="Oswald" panose="02000506000000020004" pitchFamily="50"/>
              </a:rPr>
              <a:t>French</a:t>
            </a:r>
            <a:r>
              <a:rPr lang="en-US" sz="1600" dirty="0" smtClean="0">
                <a:solidFill>
                  <a:srgbClr val="999999"/>
                </a:solidFill>
                <a:latin typeface="Oswald" panose="02000506000000020004" pitchFamily="50"/>
              </a:rPr>
              <a:t> accent…</a:t>
            </a:r>
            <a:endParaRPr lang="en-US" sz="1600" dirty="0">
              <a:solidFill>
                <a:srgbClr val="999999"/>
              </a:solidFill>
              <a:latin typeface="Oswald" panose="02000506000000020004" pitchFamily="5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129"/>
                                        </p:tgtEl>
                                        <p:attrNameLst>
                                          <p:attrName>style.visibility</p:attrName>
                                        </p:attrNameLst>
                                      </p:cBhvr>
                                      <p:to>
                                        <p:strVal val="visible"/>
                                      </p:to>
                                    </p:set>
                                    <p:animEffect transition="in" filter="fade">
                                      <p:cBhvr>
                                        <p:cTn id="14" dur="500"/>
                                        <p:tgtEl>
                                          <p:spTgt spid="51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fade">
                                      <p:cBhvr>
                                        <p:cTn id="17" dur="500"/>
                                        <p:tgtEl>
                                          <p:spTgt spid="51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131"/>
                                        </p:tgtEl>
                                        <p:attrNameLst>
                                          <p:attrName>style.visibility</p:attrName>
                                        </p:attrNameLst>
                                      </p:cBhvr>
                                      <p:to>
                                        <p:strVal val="visible"/>
                                      </p:to>
                                    </p:set>
                                    <p:animEffect transition="in" filter="fade">
                                      <p:cBhvr>
                                        <p:cTn id="20" dur="500"/>
                                        <p:tgtEl>
                                          <p:spTgt spid="51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fade">
                                      <p:cBhvr>
                                        <p:cTn id="23" dur="500"/>
                                        <p:tgtEl>
                                          <p:spTgt spid="513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134"/>
                                        </p:tgtEl>
                                        <p:attrNameLst>
                                          <p:attrName>style.visibility</p:attrName>
                                        </p:attrNameLst>
                                      </p:cBhvr>
                                      <p:to>
                                        <p:strVal val="visible"/>
                                      </p:to>
                                    </p:set>
                                    <p:animEffect transition="in" filter="fade">
                                      <p:cBhvr>
                                        <p:cTn id="27" dur="500"/>
                                        <p:tgtEl>
                                          <p:spTgt spid="51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35"/>
                                        </p:tgtEl>
                                        <p:attrNameLst>
                                          <p:attrName>style.visibility</p:attrName>
                                        </p:attrNameLst>
                                      </p:cBhvr>
                                      <p:to>
                                        <p:strVal val="visible"/>
                                      </p:to>
                                    </p:set>
                                    <p:animEffect transition="in" filter="fade">
                                      <p:cBhvr>
                                        <p:cTn id="30"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29" grpId="0"/>
      <p:bldP spid="5130" grpId="0"/>
      <p:bldP spid="5131" grpId="0"/>
      <p:bldP spid="5134" grpId="0"/>
      <p:bldP spid="513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Performance first</a:t>
            </a:r>
            <a:endParaRPr lang="en-US" sz="2800" dirty="0">
              <a:solidFill>
                <a:srgbClr val="404040"/>
              </a:solidFill>
              <a:latin typeface="Oswald Light" charset="0"/>
              <a:cs typeface="Oswald Light" charset="0"/>
            </a:endParaRPr>
          </a:p>
        </p:txBody>
      </p:sp>
      <p:sp>
        <p:nvSpPr>
          <p:cNvPr id="25603"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smtClean="0">
                <a:solidFill>
                  <a:srgbClr val="4791D0"/>
                </a:solidFill>
                <a:latin typeface="Oswald Light" charset="0"/>
                <a:cs typeface="Oswald Light" charset="0"/>
              </a:rPr>
              <a:t>Going under the hood...</a:t>
            </a:r>
            <a:endParaRPr lang="en-US" sz="1400" dirty="0">
              <a:solidFill>
                <a:srgbClr val="4791D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3422650" y="1428750"/>
            <a:ext cx="2286000" cy="2571750"/>
          </a:xfrm>
          <a:prstGeom prst="rect">
            <a:avLst/>
          </a:prstGeom>
          <a:solidFill>
            <a:srgbClr val="4791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bwMode="auto">
          <a:xfrm>
            <a:off x="6227763" y="1600200"/>
            <a:ext cx="1920875" cy="2162175"/>
          </a:xfrm>
          <a:prstGeom prst="rect">
            <a:avLst/>
          </a:prstGeom>
          <a:solidFill>
            <a:srgbClr val="4791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bwMode="auto">
          <a:xfrm>
            <a:off x="1060450" y="1600200"/>
            <a:ext cx="1920875" cy="2162175"/>
          </a:xfrm>
          <a:prstGeom prst="rect">
            <a:avLst/>
          </a:prstGeom>
          <a:solidFill>
            <a:srgbClr val="4791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9" name="TextBox 27"/>
          <p:cNvSpPr txBox="1">
            <a:spLocks noChangeArrowheads="1"/>
          </p:cNvSpPr>
          <p:nvPr/>
        </p:nvSpPr>
        <p:spPr bwMode="auto">
          <a:xfrm>
            <a:off x="3181350" y="1504950"/>
            <a:ext cx="2781300" cy="323165"/>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500" dirty="0" smtClean="0">
                <a:solidFill>
                  <a:schemeClr val="bg1"/>
                </a:solidFill>
                <a:latin typeface="Oswald" panose="02000506000000020004" pitchFamily="50"/>
                <a:cs typeface="Oswald Light" charset="0"/>
              </a:rPr>
              <a:t>GARBAGE COLLECTOR</a:t>
            </a:r>
            <a:endParaRPr lang="en-US" sz="1500" dirty="0">
              <a:solidFill>
                <a:schemeClr val="bg1"/>
              </a:solidFill>
              <a:latin typeface="Oswald" panose="02000506000000020004" pitchFamily="50"/>
              <a:cs typeface="Oswald Light" charset="0"/>
            </a:endParaRPr>
          </a:p>
        </p:txBody>
      </p:sp>
      <p:sp>
        <p:nvSpPr>
          <p:cNvPr id="25610" name="TextBox 28"/>
          <p:cNvSpPr txBox="1">
            <a:spLocks noChangeArrowheads="1"/>
          </p:cNvSpPr>
          <p:nvPr/>
        </p:nvSpPr>
        <p:spPr bwMode="auto">
          <a:xfrm>
            <a:off x="600075" y="1733550"/>
            <a:ext cx="2782888" cy="307975"/>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400" dirty="0" smtClean="0">
                <a:solidFill>
                  <a:schemeClr val="bg1"/>
                </a:solidFill>
                <a:latin typeface="Oswald" panose="02000506000000020004" pitchFamily="50"/>
                <a:cs typeface="Oswald Light" charset="0"/>
              </a:rPr>
              <a:t>STATE CACHING</a:t>
            </a:r>
            <a:endParaRPr lang="en-US" sz="1400" dirty="0">
              <a:solidFill>
                <a:schemeClr val="bg1"/>
              </a:solidFill>
              <a:latin typeface="Oswald" panose="02000506000000020004" pitchFamily="50"/>
              <a:cs typeface="Oswald Light" charset="0"/>
            </a:endParaRPr>
          </a:p>
        </p:txBody>
      </p:sp>
      <p:sp>
        <p:nvSpPr>
          <p:cNvPr id="25611" name="TextBox 30"/>
          <p:cNvSpPr txBox="1">
            <a:spLocks noChangeArrowheads="1"/>
          </p:cNvSpPr>
          <p:nvPr/>
        </p:nvSpPr>
        <p:spPr bwMode="auto">
          <a:xfrm>
            <a:off x="5751513" y="1733550"/>
            <a:ext cx="2782887" cy="307975"/>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400" dirty="0" smtClean="0">
                <a:solidFill>
                  <a:schemeClr val="bg1"/>
                </a:solidFill>
                <a:latin typeface="Oswald" panose="02000506000000020004" pitchFamily="50"/>
                <a:cs typeface="Oswald Light" charset="0"/>
              </a:rPr>
              <a:t>SMART SHADERS</a:t>
            </a:r>
            <a:endParaRPr lang="en-US" sz="1400" dirty="0">
              <a:solidFill>
                <a:schemeClr val="bg1"/>
              </a:solidFill>
              <a:latin typeface="Oswald" panose="02000506000000020004" pitchFamily="50"/>
              <a:cs typeface="Oswald Light" charset="0"/>
            </a:endParaRPr>
          </a:p>
        </p:txBody>
      </p:sp>
      <p:cxnSp>
        <p:nvCxnSpPr>
          <p:cNvPr id="32" name="Straight Connector 31"/>
          <p:cNvCxnSpPr/>
          <p:nvPr/>
        </p:nvCxnSpPr>
        <p:spPr>
          <a:xfrm>
            <a:off x="3810000" y="1885950"/>
            <a:ext cx="152400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661150" y="2057400"/>
            <a:ext cx="106680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447800" y="2057400"/>
            <a:ext cx="106680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5615" name="TextBox 34"/>
          <p:cNvSpPr txBox="1">
            <a:spLocks noChangeArrowheads="1"/>
          </p:cNvSpPr>
          <p:nvPr/>
        </p:nvSpPr>
        <p:spPr bwMode="auto">
          <a:xfrm>
            <a:off x="3500438" y="2171700"/>
            <a:ext cx="2089150"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pPr>
            <a:r>
              <a:rPr lang="en-US" sz="1400" dirty="0" smtClean="0">
                <a:solidFill>
                  <a:srgbClr val="FFFFFF"/>
                </a:solidFill>
                <a:latin typeface="Open Sans" charset="0"/>
                <a:cs typeface="Open Sans" charset="0"/>
              </a:rPr>
              <a:t>Removing memory pressure to avoid FPS drops due to GC</a:t>
            </a:r>
            <a:endParaRPr lang="en-US" sz="1400" dirty="0">
              <a:solidFill>
                <a:srgbClr val="999999"/>
              </a:solidFill>
              <a:latin typeface="Open Sans" charset="0"/>
              <a:cs typeface="Open Sans" charset="0"/>
            </a:endParaRPr>
          </a:p>
        </p:txBody>
      </p:sp>
      <p:cxnSp>
        <p:nvCxnSpPr>
          <p:cNvPr id="37" name="Straight Connector 36"/>
          <p:cNvCxnSpPr/>
          <p:nvPr/>
        </p:nvCxnSpPr>
        <p:spPr>
          <a:xfrm>
            <a:off x="4305300" y="3333750"/>
            <a:ext cx="533400" cy="0"/>
          </a:xfrm>
          <a:prstGeom prst="line">
            <a:avLst/>
          </a:prstGeom>
          <a:ln w="3175"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768475" y="3333750"/>
            <a:ext cx="533400" cy="0"/>
          </a:xfrm>
          <a:prstGeom prst="line">
            <a:avLst/>
          </a:prstGeom>
          <a:ln w="3175"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967538" y="3333750"/>
            <a:ext cx="533400" cy="0"/>
          </a:xfrm>
          <a:prstGeom prst="line">
            <a:avLst/>
          </a:prstGeom>
          <a:ln w="3175"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25619" name="TextBox 41"/>
          <p:cNvSpPr txBox="1">
            <a:spLocks noChangeArrowheads="1"/>
          </p:cNvSpPr>
          <p:nvPr/>
        </p:nvSpPr>
        <p:spPr bwMode="auto">
          <a:xfrm>
            <a:off x="1143000" y="2235200"/>
            <a:ext cx="1760538" cy="112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pP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WebGL is a state machine and changing states is expensive</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620" name="TextBox 42"/>
          <p:cNvSpPr txBox="1">
            <a:spLocks noChangeArrowheads="1"/>
          </p:cNvSpPr>
          <p:nvPr/>
        </p:nvSpPr>
        <p:spPr bwMode="auto">
          <a:xfrm>
            <a:off x="6232525" y="2228850"/>
            <a:ext cx="1916114"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20000"/>
              </a:lnSpc>
            </a:pPr>
            <a:r>
              <a:rPr lang="en-US" sz="1400" dirty="0" smtClean="0">
                <a:solidFill>
                  <a:srgbClr val="FFFFFF"/>
                </a:solidFill>
                <a:latin typeface="Open Sans" panose="020B0606030504020204" pitchFamily="34" charset="0"/>
                <a:ea typeface="Open Sans" panose="020B0606030504020204" pitchFamily="34" charset="0"/>
                <a:cs typeface="Open Sans" panose="020B0606030504020204" pitchFamily="34" charset="0"/>
              </a:rPr>
              <a:t>Compiling cutting edge shaders</a:t>
            </a:r>
            <a:endParaRPr lang="en-US" sz="14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08656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fade">
                                      <p:cBhvr>
                                        <p:cTn id="7" dur="500"/>
                                        <p:tgtEl>
                                          <p:spTgt spid="25609"/>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15"/>
                                        </p:tgtEl>
                                        <p:attrNameLst>
                                          <p:attrName>style.visibility</p:attrName>
                                        </p:attrNameLst>
                                      </p:cBhvr>
                                      <p:to>
                                        <p:strVal val="visible"/>
                                      </p:to>
                                    </p:set>
                                    <p:animEffect transition="in" filter="fade">
                                      <p:cBhvr>
                                        <p:cTn id="13" dur="500"/>
                                        <p:tgtEl>
                                          <p:spTgt spid="25615"/>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611"/>
                                        </p:tgtEl>
                                        <p:attrNameLst>
                                          <p:attrName>style.visibility</p:attrName>
                                        </p:attrNameLst>
                                      </p:cBhvr>
                                      <p:to>
                                        <p:strVal val="visible"/>
                                      </p:to>
                                    </p:set>
                                    <p:animEffect transition="in" filter="fade">
                                      <p:cBhvr>
                                        <p:cTn id="29" dur="500"/>
                                        <p:tgtEl>
                                          <p:spTgt spid="256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fade">
                                      <p:cBhvr>
                                        <p:cTn id="32" dur="500"/>
                                        <p:tgtEl>
                                          <p:spTgt spid="25610"/>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620"/>
                                        </p:tgtEl>
                                        <p:attrNameLst>
                                          <p:attrName>style.visibility</p:attrName>
                                        </p:attrNameLst>
                                      </p:cBhvr>
                                      <p:to>
                                        <p:strVal val="visible"/>
                                      </p:to>
                                    </p:set>
                                    <p:animEffect transition="in" filter="fade">
                                      <p:cBhvr>
                                        <p:cTn id="41" dur="500"/>
                                        <p:tgtEl>
                                          <p:spTgt spid="256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19"/>
                                        </p:tgtEl>
                                        <p:attrNameLst>
                                          <p:attrName>style.visibility</p:attrName>
                                        </p:attrNameLst>
                                      </p:cBhvr>
                                      <p:to>
                                        <p:strVal val="visible"/>
                                      </p:to>
                                    </p:set>
                                    <p:animEffect transition="in" filter="fade">
                                      <p:cBhvr>
                                        <p:cTn id="44" dur="500"/>
                                        <p:tgtEl>
                                          <p:spTgt spid="25619"/>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22" grpId="0" animBg="1"/>
      <p:bldP spid="25609" grpId="0"/>
      <p:bldP spid="25610" grpId="0"/>
      <p:bldP spid="25611" grpId="0"/>
      <p:bldP spid="25615" grpId="0"/>
      <p:bldP spid="25619" grpId="0"/>
      <p:bldP spid="256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Reducing the pressure on the garbage collector</a:t>
            </a:r>
            <a:endParaRPr lang="en-US" sz="2800" dirty="0">
              <a:solidFill>
                <a:srgbClr val="40404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7"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a:solidFill>
                  <a:srgbClr val="4791D0"/>
                </a:solidFill>
                <a:latin typeface="Oswald Light" charset="0"/>
                <a:cs typeface="Oswald Light" charset="0"/>
              </a:rPr>
              <a:t>Removing non required instantiations</a:t>
            </a:r>
          </a:p>
        </p:txBody>
      </p:sp>
      <p:pic>
        <p:nvPicPr>
          <p:cNvPr id="4" name="Picture 3"/>
          <p:cNvPicPr>
            <a:picLocks noChangeAspect="1"/>
          </p:cNvPicPr>
          <p:nvPr/>
        </p:nvPicPr>
        <p:blipFill>
          <a:blip r:embed="rId3"/>
          <a:stretch>
            <a:fillRect/>
          </a:stretch>
        </p:blipFill>
        <p:spPr>
          <a:xfrm>
            <a:off x="1031875" y="1127125"/>
            <a:ext cx="6934200" cy="3913567"/>
          </a:xfrm>
          <a:prstGeom prst="rect">
            <a:avLst/>
          </a:prstGeom>
        </p:spPr>
      </p:pic>
    </p:spTree>
    <p:extLst>
      <p:ext uri="{BB962C8B-B14F-4D97-AF65-F5344CB8AC3E}">
        <p14:creationId xmlns:p14="http://schemas.microsoft.com/office/powerpoint/2010/main" val="74872070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Reducing the pressure on the garbage collector</a:t>
            </a:r>
            <a:endParaRPr lang="en-US" sz="2800" dirty="0">
              <a:solidFill>
                <a:srgbClr val="40404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7"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a:solidFill>
                  <a:srgbClr val="4791D0"/>
                </a:solidFill>
                <a:latin typeface="Oswald Light" charset="0"/>
                <a:cs typeface="Oswald Light" charset="0"/>
              </a:rPr>
              <a:t>Removing non required instantiations</a:t>
            </a:r>
          </a:p>
        </p:txBody>
      </p:sp>
      <p:pic>
        <p:nvPicPr>
          <p:cNvPr id="2" name="Picture 1"/>
          <p:cNvPicPr>
            <a:picLocks noChangeAspect="1"/>
          </p:cNvPicPr>
          <p:nvPr/>
        </p:nvPicPr>
        <p:blipFill>
          <a:blip r:embed="rId3"/>
          <a:stretch>
            <a:fillRect/>
          </a:stretch>
        </p:blipFill>
        <p:spPr>
          <a:xfrm>
            <a:off x="760607" y="1142573"/>
            <a:ext cx="7622786" cy="3702050"/>
          </a:xfrm>
          <a:prstGeom prst="rect">
            <a:avLst/>
          </a:prstGeom>
        </p:spPr>
      </p:pic>
    </p:spTree>
    <p:extLst>
      <p:ext uri="{BB962C8B-B14F-4D97-AF65-F5344CB8AC3E}">
        <p14:creationId xmlns:p14="http://schemas.microsoft.com/office/powerpoint/2010/main" val="156860098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Reducing the pressure on the garbage collector</a:t>
            </a:r>
            <a:endParaRPr lang="en-US" sz="2800" dirty="0">
              <a:solidFill>
                <a:srgbClr val="40404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7"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a:solidFill>
                  <a:srgbClr val="4791D0"/>
                </a:solidFill>
                <a:latin typeface="Oswald Light" charset="0"/>
                <a:cs typeface="Oswald Light" charset="0"/>
              </a:rPr>
              <a:t>GC friendly array object</a:t>
            </a:r>
          </a:p>
        </p:txBody>
      </p:sp>
      <p:pic>
        <p:nvPicPr>
          <p:cNvPr id="6" name="Picture 5"/>
          <p:cNvPicPr>
            <a:picLocks noChangeAspect="1"/>
          </p:cNvPicPr>
          <p:nvPr/>
        </p:nvPicPr>
        <p:blipFill>
          <a:blip r:embed="rId3"/>
          <a:stretch>
            <a:fillRect/>
          </a:stretch>
        </p:blipFill>
        <p:spPr>
          <a:xfrm>
            <a:off x="1447800" y="1166748"/>
            <a:ext cx="6248400" cy="3725992"/>
          </a:xfrm>
          <a:prstGeom prst="rect">
            <a:avLst/>
          </a:prstGeom>
        </p:spPr>
      </p:pic>
    </p:spTree>
    <p:extLst>
      <p:ext uri="{BB962C8B-B14F-4D97-AF65-F5344CB8AC3E}">
        <p14:creationId xmlns:p14="http://schemas.microsoft.com/office/powerpoint/2010/main" val="162500342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Reducing the pressure on the garbage collector</a:t>
            </a:r>
            <a:endParaRPr lang="en-US" sz="2800" dirty="0">
              <a:solidFill>
                <a:srgbClr val="40404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685" y="1300465"/>
            <a:ext cx="6554115" cy="1409897"/>
          </a:xfrm>
          <a:prstGeom prst="rect">
            <a:avLst/>
          </a:prstGeom>
          <a:ln>
            <a:solidFill>
              <a:srgbClr val="999999"/>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632" y="2942318"/>
            <a:ext cx="6935168" cy="1619476"/>
          </a:xfrm>
          <a:prstGeom prst="rect">
            <a:avLst/>
          </a:prstGeom>
          <a:ln>
            <a:solidFill>
              <a:srgbClr val="999999"/>
            </a:solidFill>
          </a:ln>
        </p:spPr>
      </p:pic>
      <p:sp>
        <p:nvSpPr>
          <p:cNvPr id="23"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smtClean="0">
                <a:solidFill>
                  <a:srgbClr val="4791D0"/>
                </a:solidFill>
                <a:latin typeface="Oswald Light" charset="0"/>
                <a:cs typeface="Oswald Light" charset="0"/>
              </a:rPr>
              <a:t>Results</a:t>
            </a:r>
            <a:endParaRPr lang="en-US" sz="1400" dirty="0">
              <a:solidFill>
                <a:srgbClr val="4791D0"/>
              </a:solidFill>
              <a:latin typeface="Oswald Light" charset="0"/>
              <a:cs typeface="Oswald Light" charset="0"/>
            </a:endParaRPr>
          </a:p>
        </p:txBody>
      </p:sp>
      <p:sp>
        <p:nvSpPr>
          <p:cNvPr id="6" name="TextBox 5"/>
          <p:cNvSpPr txBox="1"/>
          <p:nvPr/>
        </p:nvSpPr>
        <p:spPr>
          <a:xfrm>
            <a:off x="76200" y="1820747"/>
            <a:ext cx="1446832" cy="369332"/>
          </a:xfrm>
          <a:prstGeom prst="rect">
            <a:avLst/>
          </a:prstGeom>
          <a:noFill/>
        </p:spPr>
        <p:txBody>
          <a:bodyPr wrap="square" rtlCol="0">
            <a:spAutoFit/>
          </a:bodyPr>
          <a:lstStyle/>
          <a:p>
            <a:pPr algn="r"/>
            <a:r>
              <a:rPr lang="en-US" b="1" dirty="0" smtClean="0">
                <a:solidFill>
                  <a:srgbClr val="999999"/>
                </a:solidFill>
                <a:latin typeface="Oswald" panose="02000506000000020004" pitchFamily="50"/>
              </a:rPr>
              <a:t>Before:</a:t>
            </a:r>
            <a:endParaRPr lang="en-US" b="1" dirty="0">
              <a:solidFill>
                <a:srgbClr val="999999"/>
              </a:solidFill>
              <a:latin typeface="Oswald" panose="02000506000000020004" pitchFamily="50"/>
            </a:endParaRPr>
          </a:p>
        </p:txBody>
      </p:sp>
      <p:sp>
        <p:nvSpPr>
          <p:cNvPr id="26" name="TextBox 25"/>
          <p:cNvSpPr txBox="1"/>
          <p:nvPr/>
        </p:nvSpPr>
        <p:spPr>
          <a:xfrm>
            <a:off x="76200" y="3567390"/>
            <a:ext cx="1446832" cy="369332"/>
          </a:xfrm>
          <a:prstGeom prst="rect">
            <a:avLst/>
          </a:prstGeom>
          <a:noFill/>
        </p:spPr>
        <p:txBody>
          <a:bodyPr wrap="square" rtlCol="0">
            <a:spAutoFit/>
          </a:bodyPr>
          <a:lstStyle/>
          <a:p>
            <a:pPr algn="r"/>
            <a:r>
              <a:rPr lang="en-US" b="1" dirty="0" smtClean="0">
                <a:solidFill>
                  <a:srgbClr val="999999"/>
                </a:solidFill>
                <a:latin typeface="Oswald" panose="02000506000000020004" pitchFamily="50"/>
              </a:rPr>
              <a:t>After:</a:t>
            </a:r>
            <a:endParaRPr lang="en-US" b="1" dirty="0">
              <a:solidFill>
                <a:srgbClr val="999999"/>
              </a:solidFill>
              <a:latin typeface="Oswald" panose="02000506000000020004" pitchFamily="50"/>
            </a:endParaRPr>
          </a:p>
        </p:txBody>
      </p:sp>
    </p:spTree>
    <p:extLst>
      <p:ext uri="{BB962C8B-B14F-4D97-AF65-F5344CB8AC3E}">
        <p14:creationId xmlns:p14="http://schemas.microsoft.com/office/powerpoint/2010/main" val="152417271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State caching</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457200" y="1200151"/>
            <a:ext cx="8229600" cy="990600"/>
          </a:xfrm>
        </p:spPr>
        <p:txBody>
          <a:bodyPr/>
          <a:lstStyle/>
          <a:p>
            <a:pPr marL="0" indent="0">
              <a:buNone/>
            </a:pPr>
            <a:r>
              <a:rPr lang="en-US" sz="2400" dirty="0" smtClean="0">
                <a:solidFill>
                  <a:srgbClr val="999999"/>
                </a:solidFill>
                <a:latin typeface="Oswald" panose="02000506000000020004" pitchFamily="50"/>
              </a:rPr>
              <a:t>Changing a state (alpha blending, depth test, etc..) is </a:t>
            </a:r>
            <a:r>
              <a:rPr lang="en-US" sz="2400" b="1" dirty="0" smtClean="0">
                <a:solidFill>
                  <a:srgbClr val="4791D0"/>
                </a:solidFill>
                <a:latin typeface="Oswald" panose="02000506000000020004" pitchFamily="50"/>
              </a:rPr>
              <a:t>expensive</a:t>
            </a:r>
          </a:p>
          <a:p>
            <a:endParaRPr lang="en-US" sz="2400" dirty="0" smtClean="0">
              <a:solidFill>
                <a:srgbClr val="999999"/>
              </a:solidFill>
              <a:latin typeface="Oswald" panose="02000506000000020004" pitchFamily="50"/>
            </a:endParaRPr>
          </a:p>
          <a:p>
            <a:pPr marL="0" indent="0">
              <a:buNone/>
            </a:pPr>
            <a:r>
              <a:rPr lang="en-US" sz="2400" dirty="0" smtClean="0">
                <a:solidFill>
                  <a:srgbClr val="999999"/>
                </a:solidFill>
                <a:latin typeface="Oswald" panose="02000506000000020004" pitchFamily="50"/>
              </a:rPr>
              <a:t>What can we do?</a:t>
            </a:r>
          </a:p>
          <a:p>
            <a:r>
              <a:rPr lang="en-US" sz="2400" dirty="0" smtClean="0">
                <a:solidFill>
                  <a:srgbClr val="999999"/>
                </a:solidFill>
                <a:latin typeface="Oswald" panose="02000506000000020004" pitchFamily="50"/>
              </a:rPr>
              <a:t>Creating state objects on top of WebGL (depth states, alpha states)</a:t>
            </a:r>
          </a:p>
          <a:p>
            <a:r>
              <a:rPr lang="en-US" sz="2400" dirty="0" smtClean="0">
                <a:solidFill>
                  <a:srgbClr val="999999"/>
                </a:solidFill>
                <a:latin typeface="Oswald" panose="02000506000000020004" pitchFamily="50"/>
              </a:rPr>
              <a:t>WebGL states are only changed before an </a:t>
            </a:r>
            <a:r>
              <a:rPr lang="en-US" sz="2400" b="1" dirty="0" smtClean="0">
                <a:solidFill>
                  <a:srgbClr val="4791D0"/>
                </a:solidFill>
                <a:latin typeface="Oswald" panose="02000506000000020004" pitchFamily="50"/>
              </a:rPr>
              <a:t>effective</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draw order</a:t>
            </a:r>
            <a:endParaRPr lang="en-US" sz="2400" dirty="0">
              <a:solidFill>
                <a:srgbClr val="999999"/>
              </a:solidFill>
              <a:latin typeface="Oswald" panose="02000506000000020004" pitchFamily="5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396792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effectLst>
                  <a:outerShdw blurRad="38100" dist="38100" dir="2700000" algn="tl">
                    <a:srgbClr val="000000">
                      <a:alpha val="43137"/>
                    </a:srgbClr>
                  </a:outerShdw>
                </a:effectLst>
                <a:latin typeface="Oswald Light" charset="0"/>
                <a:cs typeface="Oswald Light" charset="0"/>
              </a:rPr>
              <a:t>STATES MANAGEMENT</a:t>
            </a:r>
            <a:endParaRPr lang="en-US" sz="1100" dirty="0">
              <a:solidFill>
                <a:srgbClr val="404040"/>
              </a:solidFill>
              <a:effectLst>
                <a:outerShdw blurRad="38100" dist="38100" dir="2700000" algn="tl">
                  <a:srgbClr val="000000">
                    <a:alpha val="43137"/>
                  </a:srgbClr>
                </a:outerShdw>
              </a:effectLst>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26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Smart Shader</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457200" y="1200151"/>
            <a:ext cx="8229600" cy="990600"/>
          </a:xfrm>
        </p:spPr>
        <p:txBody>
          <a:bodyPr/>
          <a:lstStyle/>
          <a:p>
            <a:pPr marL="0" indent="0">
              <a:buNone/>
            </a:pPr>
            <a:r>
              <a:rPr lang="en-US" sz="2400" dirty="0" smtClean="0">
                <a:solidFill>
                  <a:srgbClr val="999999"/>
                </a:solidFill>
                <a:latin typeface="Oswald" panose="02000506000000020004" pitchFamily="50"/>
              </a:rPr>
              <a:t>Shaders are compiled at </a:t>
            </a:r>
            <a:r>
              <a:rPr lang="en-US" sz="2400" b="1" dirty="0" smtClean="0">
                <a:solidFill>
                  <a:srgbClr val="4791D0"/>
                </a:solidFill>
                <a:latin typeface="Oswald" panose="02000506000000020004" pitchFamily="50"/>
              </a:rPr>
              <a:t>runtime</a:t>
            </a:r>
          </a:p>
          <a:p>
            <a:pPr marL="0" indent="0">
              <a:buNone/>
            </a:pPr>
            <a:endParaRPr lang="en-US" sz="2400" dirty="0" smtClean="0">
              <a:solidFill>
                <a:srgbClr val="999999"/>
              </a:solidFill>
              <a:latin typeface="Oswald" panose="02000506000000020004" pitchFamily="50"/>
            </a:endParaRPr>
          </a:p>
          <a:p>
            <a:pPr marL="0" indent="0">
              <a:buNone/>
            </a:pPr>
            <a:r>
              <a:rPr lang="en-US" sz="2400" dirty="0" smtClean="0">
                <a:solidFill>
                  <a:srgbClr val="999999"/>
                </a:solidFill>
                <a:latin typeface="Oswald" panose="02000506000000020004" pitchFamily="50"/>
              </a:rPr>
              <a:t>We must </a:t>
            </a:r>
            <a:r>
              <a:rPr lang="en-US" sz="2400" b="1" dirty="0" smtClean="0">
                <a:solidFill>
                  <a:srgbClr val="4791D0"/>
                </a:solidFill>
                <a:latin typeface="Oswald" panose="02000506000000020004" pitchFamily="50"/>
              </a:rPr>
              <a:t>ensure</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that shaders do not lost time</a:t>
            </a:r>
          </a:p>
          <a:p>
            <a:r>
              <a:rPr lang="en-US" sz="2400" dirty="0" smtClean="0">
                <a:solidFill>
                  <a:srgbClr val="999999"/>
                </a:solidFill>
                <a:latin typeface="Oswald" panose="02000506000000020004" pitchFamily="50"/>
              </a:rPr>
              <a:t>Try to avoid loops</a:t>
            </a:r>
          </a:p>
          <a:p>
            <a:r>
              <a:rPr lang="en-US" sz="2400" dirty="0" smtClean="0">
                <a:solidFill>
                  <a:srgbClr val="999999"/>
                </a:solidFill>
                <a:latin typeface="Oswald" panose="02000506000000020004" pitchFamily="50"/>
              </a:rPr>
              <a:t>Try to avoid conditions</a:t>
            </a:r>
          </a:p>
          <a:p>
            <a:r>
              <a:rPr lang="en-US" sz="2400" dirty="0" smtClean="0">
                <a:solidFill>
                  <a:srgbClr val="999999"/>
                </a:solidFill>
                <a:latin typeface="Oswald" panose="02000506000000020004" pitchFamily="50"/>
              </a:rPr>
              <a:t>Reduce instructions to minimal viable set</a:t>
            </a: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a:solidFill>
                <a:srgbClr val="999999"/>
              </a:solidFill>
              <a:latin typeface="Oswald" panose="02000506000000020004" pitchFamily="5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807621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But also…</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533400" y="971550"/>
            <a:ext cx="8229600" cy="990600"/>
          </a:xfrm>
        </p:spPr>
        <p:txBody>
          <a:bodyPr/>
          <a:lstStyle/>
          <a:p>
            <a:pPr marL="0" indent="0">
              <a:buNone/>
            </a:pPr>
            <a:r>
              <a:rPr lang="en-US" sz="2400" b="1" dirty="0" smtClean="0">
                <a:solidFill>
                  <a:srgbClr val="999999"/>
                </a:solidFill>
                <a:latin typeface="Oswald" panose="02000506000000020004" pitchFamily="50"/>
              </a:rPr>
              <a:t>Minimize</a:t>
            </a:r>
            <a:r>
              <a:rPr lang="en-US" sz="2400" dirty="0" smtClean="0">
                <a:solidFill>
                  <a:srgbClr val="999999"/>
                </a:solidFill>
                <a:latin typeface="Oswald" panose="02000506000000020004" pitchFamily="50"/>
              </a:rPr>
              <a:t> the number of </a:t>
            </a:r>
            <a:r>
              <a:rPr lang="en-US" sz="2400" b="1" dirty="0" smtClean="0">
                <a:solidFill>
                  <a:srgbClr val="4791D0"/>
                </a:solidFill>
                <a:latin typeface="Oswald" panose="02000506000000020004" pitchFamily="50"/>
              </a:rPr>
              <a:t>active</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objects</a:t>
            </a:r>
          </a:p>
          <a:p>
            <a:r>
              <a:rPr lang="en-US" sz="2400" dirty="0" smtClean="0">
                <a:solidFill>
                  <a:srgbClr val="999999"/>
                </a:solidFill>
                <a:latin typeface="Oswald" panose="02000506000000020004" pitchFamily="50"/>
              </a:rPr>
              <a:t>Culling</a:t>
            </a:r>
          </a:p>
          <a:p>
            <a:r>
              <a:rPr lang="en-US" sz="2400" dirty="0" smtClean="0">
                <a:solidFill>
                  <a:srgbClr val="999999"/>
                </a:solidFill>
                <a:latin typeface="Oswald" panose="02000506000000020004" pitchFamily="50"/>
              </a:rPr>
              <a:t>Octrees</a:t>
            </a:r>
          </a:p>
          <a:p>
            <a:r>
              <a:rPr lang="en-US" sz="2400" dirty="0" smtClean="0">
                <a:solidFill>
                  <a:srgbClr val="999999"/>
                </a:solidFill>
                <a:latin typeface="Oswald" panose="02000506000000020004" pitchFamily="50"/>
              </a:rPr>
              <a:t>Frustum clipping</a:t>
            </a:r>
            <a:br>
              <a:rPr lang="en-US" sz="2400" dirty="0" smtClean="0">
                <a:solidFill>
                  <a:srgbClr val="999999"/>
                </a:solidFill>
                <a:latin typeface="Oswald" panose="02000506000000020004" pitchFamily="50"/>
              </a:rPr>
            </a:br>
            <a:endParaRPr lang="en-US" sz="2400" dirty="0" smtClean="0">
              <a:solidFill>
                <a:srgbClr val="999999"/>
              </a:solidFill>
              <a:latin typeface="Oswald" panose="02000506000000020004" pitchFamily="50"/>
            </a:endParaRPr>
          </a:p>
          <a:p>
            <a:pPr marL="0" indent="0">
              <a:buNone/>
            </a:pPr>
            <a:r>
              <a:rPr lang="en-US" sz="2400" b="1" dirty="0" smtClean="0">
                <a:solidFill>
                  <a:srgbClr val="999999"/>
                </a:solidFill>
                <a:latin typeface="Oswald" panose="02000506000000020004" pitchFamily="50"/>
              </a:rPr>
              <a:t>Maximize</a:t>
            </a:r>
            <a:r>
              <a:rPr lang="en-US" sz="2400" dirty="0" smtClean="0">
                <a:solidFill>
                  <a:srgbClr val="999999"/>
                </a:solidFill>
                <a:latin typeface="Oswald" panose="02000506000000020004" pitchFamily="50"/>
              </a:rPr>
              <a:t> </a:t>
            </a:r>
            <a:r>
              <a:rPr lang="en-US" sz="2400" b="1" dirty="0" smtClean="0">
                <a:solidFill>
                  <a:srgbClr val="4791D0"/>
                </a:solidFill>
                <a:latin typeface="Oswald" panose="02000506000000020004" pitchFamily="50"/>
              </a:rPr>
              <a:t>GPU</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work</a:t>
            </a:r>
          </a:p>
          <a:p>
            <a:r>
              <a:rPr lang="en-US" sz="2400" dirty="0" smtClean="0">
                <a:solidFill>
                  <a:srgbClr val="999999"/>
                </a:solidFill>
                <a:latin typeface="Oswald" panose="02000506000000020004" pitchFamily="50"/>
              </a:rPr>
              <a:t>Use shaders for non-rendering operations (particles)</a:t>
            </a:r>
          </a:p>
          <a:p>
            <a:r>
              <a:rPr lang="en-US" sz="2400" dirty="0" smtClean="0">
                <a:solidFill>
                  <a:srgbClr val="999999"/>
                </a:solidFill>
                <a:latin typeface="Oswald" panose="02000506000000020004" pitchFamily="50"/>
              </a:rPr>
              <a:t>Render to texture</a:t>
            </a:r>
          </a:p>
          <a:p>
            <a:r>
              <a:rPr lang="en-US" sz="2400" dirty="0" smtClean="0">
                <a:solidFill>
                  <a:srgbClr val="999999"/>
                </a:solidFill>
                <a:latin typeface="Oswald" panose="02000506000000020004" pitchFamily="50"/>
              </a:rPr>
              <a:t>Reduce the number of draw calls by grouping objects</a:t>
            </a: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a:solidFill>
                <a:srgbClr val="999999"/>
              </a:solidFill>
              <a:latin typeface="Oswald" panose="02000506000000020004" pitchFamily="5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419879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Performance first</a:t>
            </a:r>
            <a:endParaRPr lang="en-US" sz="2800" dirty="0">
              <a:solidFill>
                <a:srgbClr val="404040"/>
              </a:solidFill>
              <a:latin typeface="Oswald Light" charset="0"/>
              <a:cs typeface="Oswald Light" charset="0"/>
            </a:endParaRPr>
          </a:p>
        </p:txBody>
      </p:sp>
      <p:sp>
        <p:nvSpPr>
          <p:cNvPr id="3" name="Content Placeholder 2"/>
          <p:cNvSpPr>
            <a:spLocks noGrp="1"/>
          </p:cNvSpPr>
          <p:nvPr>
            <p:ph idx="1"/>
          </p:nvPr>
        </p:nvSpPr>
        <p:spPr>
          <a:xfrm>
            <a:off x="457200" y="1311275"/>
            <a:ext cx="8229600" cy="3394075"/>
          </a:xfrm>
        </p:spPr>
        <p:txBody>
          <a:bodyPr/>
          <a:lstStyle/>
          <a:p>
            <a:r>
              <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3"/>
              </a:rPr>
              <a:t>Reducing the pressure on the garbage collector by using the F12 developer bar of Internet Explorer </a:t>
            </a:r>
            <a:r>
              <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3"/>
              </a:rPr>
              <a:t>11</a:t>
            </a:r>
            <a:endPar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4"/>
              </a:rPr>
              <a:t>What do you mean by shaders? Learn how to create shaders with babylon.js</a:t>
            </a:r>
            <a:endPar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603"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smtClean="0">
                <a:solidFill>
                  <a:srgbClr val="4791D0"/>
                </a:solidFill>
                <a:latin typeface="Oswald Light" charset="0"/>
                <a:cs typeface="Oswald Light" charset="0"/>
              </a:rPr>
              <a:t>Going further</a:t>
            </a:r>
            <a:endParaRPr lang="en-US" sz="1400" dirty="0">
              <a:solidFill>
                <a:srgbClr val="4791D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704961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8" name="Oval 27"/>
          <p:cNvSpPr/>
          <p:nvPr/>
        </p:nvSpPr>
        <p:spPr>
          <a:xfrm>
            <a:off x="533400" y="2038350"/>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Oval 2"/>
          <p:cNvSpPr/>
          <p:nvPr/>
        </p:nvSpPr>
        <p:spPr>
          <a:xfrm>
            <a:off x="533400" y="1200150"/>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AGENDA</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0" name="TextBox 18"/>
          <p:cNvSpPr txBox="1">
            <a:spLocks noChangeArrowheads="1"/>
          </p:cNvSpPr>
          <p:nvPr/>
        </p:nvSpPr>
        <p:spPr bwMode="auto">
          <a:xfrm>
            <a:off x="635000" y="2228850"/>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a:solidFill>
                  <a:srgbClr val="FFFFFF"/>
                </a:solidFill>
                <a:latin typeface="Allerton" charset="0"/>
                <a:cs typeface="Allerton" charset="0"/>
              </a:rPr>
              <a:t>2</a:t>
            </a:r>
          </a:p>
        </p:txBody>
      </p:sp>
      <p:sp>
        <p:nvSpPr>
          <p:cNvPr id="9231" name="TextBox 19"/>
          <p:cNvSpPr txBox="1">
            <a:spLocks noChangeArrowheads="1"/>
          </p:cNvSpPr>
          <p:nvPr/>
        </p:nvSpPr>
        <p:spPr bwMode="auto">
          <a:xfrm>
            <a:off x="609600" y="1352550"/>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dirty="0">
                <a:solidFill>
                  <a:srgbClr val="FFFFFF"/>
                </a:solidFill>
                <a:latin typeface="Allerton" charset="0"/>
                <a:cs typeface="Allerton" charset="0"/>
              </a:rPr>
              <a:t>1</a:t>
            </a:r>
          </a:p>
        </p:txBody>
      </p:sp>
      <p:sp>
        <p:nvSpPr>
          <p:cNvPr id="9232" name="TextBox 20"/>
          <p:cNvSpPr txBox="1">
            <a:spLocks noChangeArrowheads="1"/>
          </p:cNvSpPr>
          <p:nvPr/>
        </p:nvSpPr>
        <p:spPr bwMode="auto">
          <a:xfrm>
            <a:off x="1376363" y="1338263"/>
            <a:ext cx="640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dirty="0" smtClean="0">
                <a:solidFill>
                  <a:srgbClr val="999999"/>
                </a:solidFill>
                <a:latin typeface="Open Sans" charset="0"/>
                <a:cs typeface="Open Sans" charset="0"/>
              </a:rPr>
              <a:t>WebGL 101</a:t>
            </a:r>
            <a:endParaRPr lang="en-US" sz="2000" dirty="0"/>
          </a:p>
        </p:txBody>
      </p:sp>
      <p:sp>
        <p:nvSpPr>
          <p:cNvPr id="9233" name="TextBox 21"/>
          <p:cNvSpPr txBox="1">
            <a:spLocks noChangeArrowheads="1"/>
          </p:cNvSpPr>
          <p:nvPr/>
        </p:nvSpPr>
        <p:spPr bwMode="auto">
          <a:xfrm>
            <a:off x="1376363" y="2171700"/>
            <a:ext cx="640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dirty="0" smtClean="0">
                <a:solidFill>
                  <a:srgbClr val="999999"/>
                </a:solidFill>
                <a:latin typeface="Open Sans" charset="0"/>
                <a:cs typeface="Open Sans" charset="0"/>
              </a:rPr>
              <a:t>Understanding geometries and shaders</a:t>
            </a:r>
            <a:endParaRPr lang="en-US" sz="2000" dirty="0"/>
          </a:p>
        </p:txBody>
      </p:sp>
      <p:sp>
        <p:nvSpPr>
          <p:cNvPr id="10" name="Oval 9"/>
          <p:cNvSpPr/>
          <p:nvPr/>
        </p:nvSpPr>
        <p:spPr>
          <a:xfrm>
            <a:off x="533400" y="2871787"/>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8"/>
          <p:cNvSpPr txBox="1">
            <a:spLocks noChangeArrowheads="1"/>
          </p:cNvSpPr>
          <p:nvPr/>
        </p:nvSpPr>
        <p:spPr bwMode="auto">
          <a:xfrm>
            <a:off x="635000" y="3062287"/>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dirty="0">
                <a:solidFill>
                  <a:srgbClr val="FFFFFF"/>
                </a:solidFill>
                <a:latin typeface="Allerton" charset="0"/>
                <a:cs typeface="Allerton" charset="0"/>
              </a:rPr>
              <a:t>3</a:t>
            </a:r>
          </a:p>
        </p:txBody>
      </p:sp>
      <p:sp>
        <p:nvSpPr>
          <p:cNvPr id="12" name="TextBox 21"/>
          <p:cNvSpPr txBox="1">
            <a:spLocks noChangeArrowheads="1"/>
          </p:cNvSpPr>
          <p:nvPr/>
        </p:nvSpPr>
        <p:spPr bwMode="auto">
          <a:xfrm>
            <a:off x="1376363" y="3005137"/>
            <a:ext cx="640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smtClean="0">
                <a:solidFill>
                  <a:srgbClr val="999999"/>
                </a:solidFill>
                <a:latin typeface="Open Sans" charset="0"/>
                <a:cs typeface="Open Sans" charset="0"/>
              </a:rPr>
              <a:t>Performance considerations</a:t>
            </a:r>
            <a:endParaRPr lang="en-US" sz="2000" dirty="0"/>
          </a:p>
        </p:txBody>
      </p:sp>
      <p:sp>
        <p:nvSpPr>
          <p:cNvPr id="16" name="Oval 15"/>
          <p:cNvSpPr/>
          <p:nvPr/>
        </p:nvSpPr>
        <p:spPr>
          <a:xfrm>
            <a:off x="533400" y="3682849"/>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18"/>
          <p:cNvSpPr txBox="1">
            <a:spLocks noChangeArrowheads="1"/>
          </p:cNvSpPr>
          <p:nvPr/>
        </p:nvSpPr>
        <p:spPr bwMode="auto">
          <a:xfrm>
            <a:off x="635000" y="3873349"/>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dirty="0">
                <a:solidFill>
                  <a:srgbClr val="FFFFFF"/>
                </a:solidFill>
                <a:latin typeface="Allerton" charset="0"/>
                <a:cs typeface="Allerton" charset="0"/>
              </a:rPr>
              <a:t>4</a:t>
            </a:r>
          </a:p>
        </p:txBody>
      </p:sp>
      <p:sp>
        <p:nvSpPr>
          <p:cNvPr id="18" name="TextBox 21"/>
          <p:cNvSpPr txBox="1">
            <a:spLocks noChangeArrowheads="1"/>
          </p:cNvSpPr>
          <p:nvPr/>
        </p:nvSpPr>
        <p:spPr bwMode="auto">
          <a:xfrm>
            <a:off x="1376363" y="3816199"/>
            <a:ext cx="640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dirty="0" smtClean="0">
                <a:solidFill>
                  <a:srgbClr val="999999"/>
                </a:solidFill>
                <a:latin typeface="Open Sans" charset="0"/>
                <a:cs typeface="Open Sans" charset="0"/>
              </a:rPr>
              <a:t>Introducing Babylon.js</a:t>
            </a:r>
            <a:endParaRPr lang="en-US" sz="2000" dirty="0"/>
          </a:p>
        </p:txBody>
      </p:sp>
    </p:spTree>
    <p:extLst>
      <p:ext uri="{BB962C8B-B14F-4D97-AF65-F5344CB8AC3E}">
        <p14:creationId xmlns:p14="http://schemas.microsoft.com/office/powerpoint/2010/main" val="1310335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9231"/>
                                        </p:tgtEl>
                                        <p:attrNameLst>
                                          <p:attrName>style.visibility</p:attrName>
                                        </p:attrNameLst>
                                      </p:cBhvr>
                                      <p:to>
                                        <p:strVal val="visible"/>
                                      </p:to>
                                    </p:set>
                                    <p:animEffect transition="in" filter="fade">
                                      <p:cBhvr>
                                        <p:cTn id="15" dur="500"/>
                                        <p:tgtEl>
                                          <p:spTgt spid="92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30"/>
                                        </p:tgtEl>
                                        <p:attrNameLst>
                                          <p:attrName>style.visibility</p:attrName>
                                        </p:attrNameLst>
                                      </p:cBhvr>
                                      <p:to>
                                        <p:strVal val="visible"/>
                                      </p:to>
                                    </p:set>
                                    <p:animEffect transition="in" filter="fade">
                                      <p:cBhvr>
                                        <p:cTn id="18" dur="500"/>
                                        <p:tgtEl>
                                          <p:spTgt spid="92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32"/>
                                        </p:tgtEl>
                                        <p:attrNameLst>
                                          <p:attrName>style.visibility</p:attrName>
                                        </p:attrNameLst>
                                      </p:cBhvr>
                                      <p:to>
                                        <p:strVal val="visible"/>
                                      </p:to>
                                    </p:set>
                                    <p:animEffect transition="in" filter="fade">
                                      <p:cBhvr>
                                        <p:cTn id="21" dur="500"/>
                                        <p:tgtEl>
                                          <p:spTgt spid="92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33"/>
                                        </p:tgtEl>
                                        <p:attrNameLst>
                                          <p:attrName>style.visibility</p:attrName>
                                        </p:attrNameLst>
                                      </p:cBhvr>
                                      <p:to>
                                        <p:strVal val="visible"/>
                                      </p:to>
                                    </p:set>
                                    <p:animEffect transition="in" filter="fade">
                                      <p:cBhvr>
                                        <p:cTn id="24" dur="500"/>
                                        <p:tgtEl>
                                          <p:spTgt spid="9233"/>
                                        </p:tgtEl>
                                      </p:cBhvr>
                                    </p:animEffect>
                                  </p:childTnLst>
                                </p:cTn>
                              </p:par>
                              <p:par>
                                <p:cTn id="25" presetID="2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2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9230" grpId="0"/>
      <p:bldP spid="9231" grpId="0"/>
      <p:bldP spid="9232" grpId="0"/>
      <p:bldP spid="9233" grpId="0"/>
      <p:bldP spid="10" grpId="0" animBg="1"/>
      <p:bldP spid="11" grpId="0"/>
      <p:bldP spid="12" grpId="0"/>
      <p:bldP spid="16" grpId="0" animBg="1"/>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a:t>
            </a:r>
            <a:r>
              <a:rPr lang="en-US" sz="1800" dirty="0" smtClean="0">
                <a:solidFill>
                  <a:srgbClr val="9BD0F4"/>
                </a:solidFill>
                <a:latin typeface="Oswald Light" charset="0"/>
                <a:cs typeface="Oswald Light" charset="0"/>
              </a:rPr>
              <a:t>Four</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buFont typeface="Arial"/>
              <a:buNone/>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Introducing Babylon.js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1681288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554794"/>
            <a:ext cx="8740142" cy="2355450"/>
          </a:xfrm>
        </p:spPr>
        <p:txBody>
          <a:bodyPr/>
          <a:lstStyle/>
          <a:p>
            <a:r>
              <a:rPr lang="en-US" sz="3971" dirty="0">
                <a:solidFill>
                  <a:schemeClr val="bg1"/>
                </a:solidFill>
                <a:latin typeface="Oswald Light"/>
              </a:rPr>
              <a:t>Babylon.js is:</a:t>
            </a:r>
            <a:r>
              <a:rPr lang="en-US" sz="3971" dirty="0">
                <a:solidFill>
                  <a:srgbClr val="999999"/>
                </a:solidFill>
                <a:latin typeface="Oswald Light"/>
              </a:rPr>
              <a:t/>
            </a:r>
            <a:br>
              <a:rPr lang="en-US" sz="3971" dirty="0">
                <a:solidFill>
                  <a:srgbClr val="999999"/>
                </a:solidFill>
                <a:latin typeface="Oswald Light"/>
              </a:rPr>
            </a:br>
            <a:r>
              <a:rPr lang="en-US" sz="2941" dirty="0">
                <a:solidFill>
                  <a:srgbClr val="999999"/>
                </a:solidFill>
                <a:latin typeface="Oswald Light"/>
              </a:rPr>
              <a:t/>
            </a:r>
            <a:br>
              <a:rPr lang="en-US" sz="2941" dirty="0">
                <a:solidFill>
                  <a:srgbClr val="999999"/>
                </a:solidFill>
                <a:latin typeface="Oswald Light"/>
              </a:rPr>
            </a:br>
            <a:r>
              <a:rPr lang="en-US" sz="2353" dirty="0">
                <a:solidFill>
                  <a:srgbClr val="999999"/>
                </a:solidFill>
                <a:latin typeface="Oswald Light"/>
              </a:rPr>
              <a:t>An average of </a:t>
            </a:r>
            <a:r>
              <a:rPr lang="en-US" sz="2353" b="1" dirty="0">
                <a:solidFill>
                  <a:srgbClr val="999999"/>
                </a:solidFill>
                <a:latin typeface="Oswald Light"/>
              </a:rPr>
              <a:t>1</a:t>
            </a:r>
            <a:r>
              <a:rPr lang="en-US" sz="2353" dirty="0">
                <a:solidFill>
                  <a:srgbClr val="999999"/>
                </a:solidFill>
                <a:latin typeface="Oswald Light"/>
              </a:rPr>
              <a:t> version per month </a:t>
            </a:r>
            <a:br>
              <a:rPr lang="en-US" sz="2353" dirty="0">
                <a:solidFill>
                  <a:srgbClr val="999999"/>
                </a:solidFill>
                <a:latin typeface="Oswald Light"/>
              </a:rPr>
            </a:br>
            <a:r>
              <a:rPr lang="en-US" sz="2353" b="1" dirty="0">
                <a:solidFill>
                  <a:srgbClr val="999999"/>
                </a:solidFill>
                <a:latin typeface="Oswald Light"/>
              </a:rPr>
              <a:t>28</a:t>
            </a:r>
            <a:r>
              <a:rPr lang="en-US" sz="2353" dirty="0">
                <a:solidFill>
                  <a:srgbClr val="999999"/>
                </a:solidFill>
                <a:latin typeface="Oswald Light"/>
              </a:rPr>
              <a:t> contributors </a:t>
            </a:r>
            <a:br>
              <a:rPr lang="en-US" sz="2353" dirty="0">
                <a:solidFill>
                  <a:srgbClr val="999999"/>
                </a:solidFill>
                <a:latin typeface="Oswald Light"/>
              </a:rPr>
            </a:br>
            <a:r>
              <a:rPr lang="en-US" sz="2353" b="1" dirty="0">
                <a:solidFill>
                  <a:srgbClr val="999999"/>
                </a:solidFill>
                <a:latin typeface="Oswald Light"/>
              </a:rPr>
              <a:t>33</a:t>
            </a:r>
            <a:r>
              <a:rPr lang="en-US" sz="2353" dirty="0">
                <a:solidFill>
                  <a:srgbClr val="999999"/>
                </a:solidFill>
                <a:latin typeface="Oswald Light"/>
              </a:rPr>
              <a:t> releases </a:t>
            </a:r>
            <a:br>
              <a:rPr lang="en-US" sz="2353" dirty="0">
                <a:solidFill>
                  <a:srgbClr val="999999"/>
                </a:solidFill>
                <a:latin typeface="Oswald Light"/>
              </a:rPr>
            </a:br>
            <a:r>
              <a:rPr lang="en-US" sz="2353" b="1" dirty="0">
                <a:solidFill>
                  <a:srgbClr val="999999"/>
                </a:solidFill>
                <a:latin typeface="Oswald Light"/>
              </a:rPr>
              <a:t>592</a:t>
            </a:r>
            <a:r>
              <a:rPr lang="en-US" sz="2353" dirty="0">
                <a:solidFill>
                  <a:srgbClr val="999999"/>
                </a:solidFill>
                <a:latin typeface="Oswald Light"/>
              </a:rPr>
              <a:t> commits</a:t>
            </a:r>
            <a:br>
              <a:rPr lang="en-US" sz="2353" dirty="0">
                <a:solidFill>
                  <a:srgbClr val="999999"/>
                </a:solidFill>
                <a:latin typeface="Oswald Light"/>
              </a:rPr>
            </a:br>
            <a:r>
              <a:rPr lang="en-US" sz="2353" b="1" dirty="0">
                <a:solidFill>
                  <a:srgbClr val="4791D0"/>
                </a:solidFill>
                <a:latin typeface="Oswald Light"/>
              </a:rPr>
              <a:t>14000+ </a:t>
            </a:r>
            <a:r>
              <a:rPr lang="en-US" sz="2353" dirty="0">
                <a:solidFill>
                  <a:srgbClr val="999999"/>
                </a:solidFill>
                <a:latin typeface="Oswald Light"/>
              </a:rPr>
              <a:t>lines of code </a:t>
            </a:r>
            <a:br>
              <a:rPr lang="en-US" sz="2353" dirty="0">
                <a:solidFill>
                  <a:srgbClr val="999999"/>
                </a:solidFill>
                <a:latin typeface="Oswald Light"/>
              </a:rPr>
            </a:br>
            <a:r>
              <a:rPr lang="en-US" sz="2353" dirty="0">
                <a:solidFill>
                  <a:srgbClr val="999999"/>
                </a:solidFill>
                <a:latin typeface="Oswald Light"/>
              </a:rPr>
              <a:t>More than </a:t>
            </a:r>
            <a:r>
              <a:rPr lang="en-US" sz="2353" b="1" dirty="0">
                <a:solidFill>
                  <a:srgbClr val="999999"/>
                </a:solidFill>
                <a:latin typeface="Oswald Light"/>
              </a:rPr>
              <a:t>120</a:t>
            </a:r>
            <a:r>
              <a:rPr lang="en-US" sz="2353" dirty="0">
                <a:solidFill>
                  <a:srgbClr val="999999"/>
                </a:solidFill>
                <a:latin typeface="Oswald Light"/>
              </a:rPr>
              <a:t> files of code </a:t>
            </a:r>
            <a:br>
              <a:rPr lang="en-US" sz="2353" dirty="0">
                <a:solidFill>
                  <a:srgbClr val="999999"/>
                </a:solidFill>
                <a:latin typeface="Oswald Light"/>
              </a:rPr>
            </a:br>
            <a:r>
              <a:rPr lang="en-US" sz="2353" dirty="0">
                <a:solidFill>
                  <a:srgbClr val="999999"/>
                </a:solidFill>
                <a:latin typeface="Oswald Light"/>
              </a:rPr>
              <a:t>More than </a:t>
            </a:r>
            <a:r>
              <a:rPr lang="en-US" sz="2353" b="1" dirty="0">
                <a:solidFill>
                  <a:srgbClr val="999999"/>
                </a:solidFill>
                <a:latin typeface="Oswald Light"/>
              </a:rPr>
              <a:t>250</a:t>
            </a:r>
            <a:r>
              <a:rPr lang="en-US" sz="2353" dirty="0">
                <a:solidFill>
                  <a:srgbClr val="999999"/>
                </a:solidFill>
                <a:latin typeface="Oswald Light"/>
              </a:rPr>
              <a:t> forks </a:t>
            </a:r>
            <a:br>
              <a:rPr lang="en-US" sz="2353" dirty="0">
                <a:solidFill>
                  <a:srgbClr val="999999"/>
                </a:solidFill>
                <a:latin typeface="Oswald Light"/>
              </a:rPr>
            </a:br>
            <a:r>
              <a:rPr lang="en-US" sz="2353" dirty="0">
                <a:solidFill>
                  <a:srgbClr val="999999"/>
                </a:solidFill>
                <a:latin typeface="Oswald Light"/>
              </a:rPr>
              <a:t>A bandwidth of </a:t>
            </a:r>
            <a:r>
              <a:rPr lang="en-US" sz="2353" b="1" dirty="0">
                <a:solidFill>
                  <a:srgbClr val="999999"/>
                </a:solidFill>
                <a:latin typeface="Oswald Light"/>
              </a:rPr>
              <a:t>1 TB</a:t>
            </a:r>
            <a:r>
              <a:rPr lang="en-US" sz="2353" dirty="0">
                <a:solidFill>
                  <a:srgbClr val="999999"/>
                </a:solidFill>
                <a:latin typeface="Oswald Light"/>
              </a:rPr>
              <a:t> per month for the website </a:t>
            </a:r>
            <a:br>
              <a:rPr lang="en-US" sz="2353" dirty="0">
                <a:solidFill>
                  <a:srgbClr val="999999"/>
                </a:solidFill>
                <a:latin typeface="Oswald Light"/>
              </a:rPr>
            </a:br>
            <a:r>
              <a:rPr lang="en-US" sz="2353" b="1" dirty="0">
                <a:solidFill>
                  <a:srgbClr val="999999"/>
                </a:solidFill>
                <a:latin typeface="Oswald Light"/>
              </a:rPr>
              <a:t>1.3GB </a:t>
            </a:r>
            <a:r>
              <a:rPr lang="en-US" sz="2353" dirty="0">
                <a:solidFill>
                  <a:srgbClr val="999999"/>
                </a:solidFill>
                <a:latin typeface="Oswald Light"/>
              </a:rPr>
              <a:t>(Code and samples) </a:t>
            </a:r>
            <a:r>
              <a:rPr lang="en-US" sz="4853" dirty="0">
                <a:solidFill>
                  <a:srgbClr val="999999"/>
                </a:solidFill>
                <a:latin typeface="Oswald Light"/>
              </a:rPr>
              <a:t/>
            </a:r>
            <a:br>
              <a:rPr lang="en-US" sz="4853" dirty="0">
                <a:solidFill>
                  <a:srgbClr val="999999"/>
                </a:solidFill>
                <a:latin typeface="Oswald Light"/>
              </a:rPr>
            </a:br>
            <a:endParaRPr lang="en-US" sz="4853" dirty="0">
              <a:solidFill>
                <a:srgbClr val="999999"/>
              </a:solidFill>
              <a:latin typeface="Oswald Light"/>
            </a:endParaRPr>
          </a:p>
        </p:txBody>
      </p:sp>
      <p:pic>
        <p:nvPicPr>
          <p:cNvPr id="4" name="Picture 3"/>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invGray">
          <a:xfrm>
            <a:off x="5356372" y="373137"/>
            <a:ext cx="3325861" cy="3824740"/>
          </a:xfrm>
          <a:prstGeom prst="rect">
            <a:avLst/>
          </a:prstGeom>
        </p:spPr>
      </p:pic>
    </p:spTree>
    <p:extLst>
      <p:ext uri="{BB962C8B-B14F-4D97-AF65-F5344CB8AC3E}">
        <p14:creationId xmlns:p14="http://schemas.microsoft.com/office/powerpoint/2010/main" val="174124506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How to use Babylon.js?</a:t>
            </a:r>
            <a:endParaRPr lang="en-US" sz="2800" dirty="0">
              <a:solidFill>
                <a:srgbClr val="404040"/>
              </a:solidFill>
              <a:latin typeface="Oswald Light" charset="0"/>
              <a:cs typeface="Oswald Light"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280" y="65545"/>
            <a:ext cx="2165226" cy="1138909"/>
          </a:xfrm>
          <a:prstGeom prst="rect">
            <a:avLst/>
          </a:prstGeom>
        </p:spPr>
      </p:pic>
      <p:sp>
        <p:nvSpPr>
          <p:cNvPr id="7" name="TextBox 6"/>
          <p:cNvSpPr txBox="1"/>
          <p:nvPr/>
        </p:nvSpPr>
        <p:spPr>
          <a:xfrm>
            <a:off x="179512" y="1131590"/>
            <a:ext cx="8784976" cy="3323987"/>
          </a:xfrm>
          <a:prstGeom prst="rect">
            <a:avLst/>
          </a:prstGeom>
          <a:noFill/>
        </p:spPr>
        <p:txBody>
          <a:bodyPr wrap="square" rtlCol="0">
            <a:spAutoFit/>
          </a:bodyPr>
          <a:lstStyle/>
          <a:p>
            <a:r>
              <a:rPr lang="en-US" dirty="0" smtClean="0">
                <a:solidFill>
                  <a:srgbClr val="999999"/>
                </a:solidFill>
                <a:latin typeface="Oswald" panose="02000506000000020004" pitchFamily="50"/>
                <a:cs typeface="Segoe WP" panose="020B0502040204020203" pitchFamily="34" charset="0"/>
              </a:rPr>
              <a:t>Open source project (Available on </a:t>
            </a:r>
            <a:r>
              <a:rPr lang="en-US" dirty="0" err="1" smtClean="0">
                <a:solidFill>
                  <a:srgbClr val="999999"/>
                </a:solidFill>
                <a:latin typeface="Oswald" panose="02000506000000020004" pitchFamily="50"/>
                <a:cs typeface="Segoe WP" panose="020B0502040204020203" pitchFamily="34" charset="0"/>
              </a:rPr>
              <a:t>Github</a:t>
            </a:r>
            <a:r>
              <a:rPr lang="en-US" dirty="0" smtClean="0">
                <a:solidFill>
                  <a:srgbClr val="999999"/>
                </a:solidFill>
                <a:latin typeface="Oswald" panose="02000506000000020004" pitchFamily="50"/>
                <a:cs typeface="Segoe WP" panose="020B0502040204020203" pitchFamily="34" charset="0"/>
              </a:rPr>
              <a:t>)</a:t>
            </a:r>
          </a:p>
          <a:p>
            <a:pPr algn="ctr"/>
            <a:r>
              <a:rPr lang="en-US" sz="2400" b="1" dirty="0" smtClean="0">
                <a:solidFill>
                  <a:srgbClr val="999999"/>
                </a:solidFill>
                <a:latin typeface="Oswald" panose="02000506000000020004" pitchFamily="50"/>
                <a:cs typeface="Segoe WP" panose="020B0502040204020203" pitchFamily="34" charset="0"/>
              </a:rPr>
              <a:t>http://www.babylonjs.com</a:t>
            </a:r>
          </a:p>
          <a:p>
            <a:pPr algn="ctr"/>
            <a:r>
              <a:rPr lang="en-US" sz="2400" b="1" dirty="0">
                <a:solidFill>
                  <a:srgbClr val="999999"/>
                </a:solidFill>
                <a:latin typeface="Oswald" panose="02000506000000020004" pitchFamily="50"/>
                <a:cs typeface="Segoe WP" panose="020B0502040204020203" pitchFamily="34" charset="0"/>
              </a:rPr>
              <a:t>https://</a:t>
            </a:r>
            <a:r>
              <a:rPr lang="en-US" sz="2400" b="1" dirty="0" smtClean="0">
                <a:solidFill>
                  <a:srgbClr val="999999"/>
                </a:solidFill>
                <a:latin typeface="Oswald" panose="02000506000000020004" pitchFamily="50"/>
                <a:cs typeface="Segoe WP" panose="020B0502040204020203" pitchFamily="34" charset="0"/>
              </a:rPr>
              <a:t>github.com/babylonjs/babylon.js</a:t>
            </a:r>
          </a:p>
          <a:p>
            <a:pPr algn="ctr"/>
            <a:endParaRPr lang="en-US" b="1" dirty="0" smtClean="0">
              <a:solidFill>
                <a:srgbClr val="999999"/>
              </a:solidFill>
              <a:latin typeface="Oswald" panose="02000506000000020004" pitchFamily="50"/>
              <a:cs typeface="Segoe WP" panose="020B0502040204020203" pitchFamily="34" charset="0"/>
            </a:endParaRPr>
          </a:p>
          <a:p>
            <a:r>
              <a:rPr lang="en-US" dirty="0" smtClean="0">
                <a:solidFill>
                  <a:srgbClr val="999999"/>
                </a:solidFill>
                <a:latin typeface="Oswald" panose="02000506000000020004" pitchFamily="50"/>
                <a:cs typeface="Segoe WP" panose="020B0502040204020203" pitchFamily="34" charset="0"/>
              </a:rPr>
              <a:t>How to use it? </a:t>
            </a:r>
            <a:r>
              <a:rPr lang="en-US" b="1" dirty="0" smtClean="0">
                <a:solidFill>
                  <a:srgbClr val="999999"/>
                </a:solidFill>
                <a:latin typeface="Oswald" panose="02000506000000020004" pitchFamily="50"/>
                <a:cs typeface="Segoe WP" panose="020B0502040204020203" pitchFamily="34" charset="0"/>
              </a:rPr>
              <a:t>Include</a:t>
            </a:r>
            <a:r>
              <a:rPr lang="en-US" dirty="0" smtClean="0">
                <a:solidFill>
                  <a:srgbClr val="999999"/>
                </a:solidFill>
                <a:latin typeface="Oswald" panose="02000506000000020004" pitchFamily="50"/>
                <a:cs typeface="Segoe WP" panose="020B0502040204020203" pitchFamily="34" charset="0"/>
              </a:rPr>
              <a:t> one file and you’re ready to go!</a:t>
            </a:r>
          </a:p>
          <a:p>
            <a:endParaRPr lang="en-US" dirty="0">
              <a:solidFill>
                <a:srgbClr val="999999"/>
              </a:solidFill>
              <a:latin typeface="Oswald" panose="02000506000000020004" pitchFamily="50"/>
              <a:cs typeface="Segoe WP" panose="020B0502040204020203" pitchFamily="34" charset="0"/>
            </a:endParaRPr>
          </a:p>
          <a:p>
            <a:endParaRPr lang="en-US" dirty="0" smtClean="0">
              <a:solidFill>
                <a:srgbClr val="999999"/>
              </a:solidFill>
              <a:latin typeface="Oswald" panose="02000506000000020004" pitchFamily="50"/>
              <a:cs typeface="Segoe WP" panose="020B0502040204020203" pitchFamily="34" charset="0"/>
            </a:endParaRPr>
          </a:p>
          <a:p>
            <a:endParaRPr lang="en-US" dirty="0" smtClean="0">
              <a:solidFill>
                <a:srgbClr val="999999"/>
              </a:solidFill>
              <a:latin typeface="Oswald" panose="02000506000000020004" pitchFamily="50"/>
              <a:cs typeface="Segoe WP" panose="020B0502040204020203" pitchFamily="34" charset="0"/>
            </a:endParaRPr>
          </a:p>
          <a:p>
            <a:r>
              <a:rPr lang="en-US" dirty="0" smtClean="0">
                <a:solidFill>
                  <a:srgbClr val="999999"/>
                </a:solidFill>
                <a:latin typeface="Oswald" panose="02000506000000020004" pitchFamily="50"/>
                <a:cs typeface="Segoe WP" panose="020B0502040204020203" pitchFamily="34" charset="0"/>
              </a:rPr>
              <a:t>To start Babylon.js, you’ve just need to create an </a:t>
            </a:r>
            <a:r>
              <a:rPr lang="en-US" b="1" dirty="0" smtClean="0">
                <a:solidFill>
                  <a:srgbClr val="999999"/>
                </a:solidFill>
                <a:latin typeface="Oswald" panose="02000506000000020004" pitchFamily="50"/>
                <a:cs typeface="Segoe WP" panose="020B0502040204020203" pitchFamily="34" charset="0"/>
              </a:rPr>
              <a:t>engine</a:t>
            </a:r>
            <a:r>
              <a:rPr lang="en-US" dirty="0" smtClean="0">
                <a:solidFill>
                  <a:srgbClr val="999999"/>
                </a:solidFill>
                <a:latin typeface="Oswald" panose="02000506000000020004" pitchFamily="50"/>
                <a:cs typeface="Segoe WP" panose="020B0502040204020203" pitchFamily="34" charset="0"/>
              </a:rPr>
              <a:t> object:</a:t>
            </a:r>
          </a:p>
          <a:p>
            <a:endParaRPr lang="en-US" dirty="0" smtClean="0">
              <a:solidFill>
                <a:srgbClr val="999999"/>
              </a:solidFill>
              <a:latin typeface="Oswald" panose="02000506000000020004" pitchFamily="50"/>
              <a:cs typeface="Segoe WP" panose="020B0502040204020203" pitchFamily="34" charset="0"/>
            </a:endParaRPr>
          </a:p>
          <a:p>
            <a:endParaRPr lang="en-US" dirty="0">
              <a:solidFill>
                <a:srgbClr val="999999"/>
              </a:solidFill>
              <a:latin typeface="Oswald" panose="02000506000000020004" pitchFamily="50"/>
              <a:cs typeface="Segoe WP" panose="020B0502040204020203" pitchFamily="34" charset="0"/>
            </a:endParaRPr>
          </a:p>
        </p:txBody>
      </p:sp>
      <p:sp>
        <p:nvSpPr>
          <p:cNvPr id="8" name="TextBox 7"/>
          <p:cNvSpPr txBox="1"/>
          <p:nvPr/>
        </p:nvSpPr>
        <p:spPr>
          <a:xfrm>
            <a:off x="1763688" y="2715766"/>
            <a:ext cx="5328592" cy="400110"/>
          </a:xfrm>
          <a:prstGeom prst="rect">
            <a:avLst/>
          </a:prstGeom>
          <a:noFill/>
        </p:spPr>
        <p:txBody>
          <a:bodyPr wrap="square" rtlCol="0">
            <a:spAutoFit/>
          </a:bodyPr>
          <a:lstStyle/>
          <a:p>
            <a:pPr algn="ctr"/>
            <a:r>
              <a:rPr lang="fr-FR" sz="2000" dirty="0">
                <a:solidFill>
                  <a:schemeClr val="tx1">
                    <a:lumMod val="75000"/>
                    <a:lumOff val="25000"/>
                  </a:schemeClr>
                </a:solidFill>
                <a:latin typeface="Consolas" panose="020B0609020204030204" pitchFamily="49" charset="0"/>
                <a:cs typeface="Consolas" panose="020B0609020204030204" pitchFamily="49" charset="0"/>
              </a:rPr>
              <a:t>&lt;script </a:t>
            </a:r>
            <a:r>
              <a:rPr lang="fr-FR" sz="2000" dirty="0" err="1">
                <a:solidFill>
                  <a:schemeClr val="tx1">
                    <a:lumMod val="75000"/>
                    <a:lumOff val="25000"/>
                  </a:schemeClr>
                </a:solidFill>
                <a:latin typeface="Consolas" panose="020B0609020204030204" pitchFamily="49" charset="0"/>
                <a:cs typeface="Consolas" panose="020B0609020204030204" pitchFamily="49" charset="0"/>
              </a:rPr>
              <a:t>src</a:t>
            </a:r>
            <a:r>
              <a:rPr lang="fr-FR" sz="2000" dirty="0">
                <a:solidFill>
                  <a:schemeClr val="tx1">
                    <a:lumMod val="75000"/>
                    <a:lumOff val="25000"/>
                  </a:schemeClr>
                </a:solidFill>
                <a:latin typeface="Consolas" panose="020B0609020204030204" pitchFamily="49" charset="0"/>
                <a:cs typeface="Consolas" panose="020B0609020204030204" pitchFamily="49" charset="0"/>
              </a:rPr>
              <a:t>="</a:t>
            </a:r>
            <a:r>
              <a:rPr lang="fr-FR" sz="2000" b="1" dirty="0">
                <a:solidFill>
                  <a:schemeClr val="tx1">
                    <a:lumMod val="75000"/>
                    <a:lumOff val="25000"/>
                  </a:schemeClr>
                </a:solidFill>
                <a:latin typeface="Consolas" panose="020B0609020204030204" pitchFamily="49" charset="0"/>
                <a:cs typeface="Consolas" panose="020B0609020204030204" pitchFamily="49" charset="0"/>
              </a:rPr>
              <a:t>babylon.js</a:t>
            </a:r>
            <a:r>
              <a:rPr lang="fr-FR" sz="2000" dirty="0">
                <a:solidFill>
                  <a:schemeClr val="tx1">
                    <a:lumMod val="75000"/>
                    <a:lumOff val="25000"/>
                  </a:schemeClr>
                </a:solidFill>
                <a:latin typeface="Consolas" panose="020B0609020204030204" pitchFamily="49" charset="0"/>
                <a:cs typeface="Consolas" panose="020B0609020204030204" pitchFamily="49" charset="0"/>
              </a:rPr>
              <a:t>"&gt;&lt;/script&gt;</a:t>
            </a:r>
          </a:p>
        </p:txBody>
      </p:sp>
      <p:sp>
        <p:nvSpPr>
          <p:cNvPr id="9" name="TextBox 8"/>
          <p:cNvSpPr txBox="1"/>
          <p:nvPr/>
        </p:nvSpPr>
        <p:spPr>
          <a:xfrm>
            <a:off x="971600" y="3795886"/>
            <a:ext cx="7200800" cy="400110"/>
          </a:xfrm>
          <a:prstGeom prst="rect">
            <a:avLst/>
          </a:prstGeom>
          <a:noFill/>
        </p:spPr>
        <p:txBody>
          <a:bodyPr wrap="square" rtlCol="0">
            <a:spAutoFit/>
          </a:bodyPr>
          <a:lstStyle/>
          <a:p>
            <a:pPr algn="ctr"/>
            <a:r>
              <a:rPr lang="en-US" sz="2000" dirty="0" err="1">
                <a:solidFill>
                  <a:schemeClr val="tx1">
                    <a:lumMod val="75000"/>
                    <a:lumOff val="25000"/>
                  </a:schemeClr>
                </a:solidFill>
                <a:latin typeface="Consolas" panose="020B0609020204030204" pitchFamily="49" charset="0"/>
                <a:cs typeface="Consolas" panose="020B0609020204030204" pitchFamily="49" charset="0"/>
              </a:rPr>
              <a:t>var</a:t>
            </a:r>
            <a:r>
              <a:rPr lang="en-US" sz="2000" dirty="0">
                <a:solidFill>
                  <a:schemeClr val="tx1">
                    <a:lumMod val="75000"/>
                    <a:lumOff val="25000"/>
                  </a:schemeClr>
                </a:solidFill>
                <a:latin typeface="Consolas" panose="020B0609020204030204" pitchFamily="49" charset="0"/>
                <a:cs typeface="Consolas" panose="020B0609020204030204" pitchFamily="49" charset="0"/>
              </a:rPr>
              <a:t> engine = new </a:t>
            </a:r>
            <a:r>
              <a:rPr lang="en-US" sz="2000" b="1" dirty="0" err="1">
                <a:solidFill>
                  <a:schemeClr val="tx1">
                    <a:lumMod val="75000"/>
                    <a:lumOff val="25000"/>
                  </a:schemeClr>
                </a:solidFill>
                <a:latin typeface="Consolas" panose="020B0609020204030204" pitchFamily="49" charset="0"/>
                <a:cs typeface="Consolas" panose="020B0609020204030204" pitchFamily="49" charset="0"/>
              </a:rPr>
              <a:t>BABYLON.Engine</a:t>
            </a:r>
            <a:r>
              <a:rPr lang="en-US" sz="2000" dirty="0">
                <a:solidFill>
                  <a:schemeClr val="tx1">
                    <a:lumMod val="75000"/>
                    <a:lumOff val="25000"/>
                  </a:schemeClr>
                </a:solidFill>
                <a:latin typeface="Consolas" panose="020B0609020204030204" pitchFamily="49" charset="0"/>
                <a:cs typeface="Consolas" panose="020B0609020204030204" pitchFamily="49" charset="0"/>
              </a:rPr>
              <a:t>(canvas, true);</a:t>
            </a:r>
            <a:endParaRPr lang="fr-FR" sz="2000" dirty="0">
              <a:solidFill>
                <a:schemeClr val="tx1">
                  <a:lumMod val="75000"/>
                  <a:lumOff val="2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873727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3200" dirty="0" smtClean="0">
                <a:solidFill>
                  <a:srgbClr val="404040"/>
                </a:solidFill>
                <a:latin typeface="Oswald Light" charset="0"/>
                <a:cs typeface="Oswald Light" charset="0"/>
              </a:rPr>
              <a:t>How to use Babylon.js?</a:t>
            </a:r>
            <a:endParaRPr lang="en-US" sz="3200" dirty="0">
              <a:solidFill>
                <a:srgbClr val="404040"/>
              </a:solidFill>
              <a:latin typeface="Oswald Light" charset="0"/>
              <a:cs typeface="Oswald Light"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280" y="65545"/>
            <a:ext cx="2165226" cy="1138909"/>
          </a:xfrm>
          <a:prstGeom prst="rect">
            <a:avLst/>
          </a:prstGeom>
        </p:spPr>
      </p:pic>
      <p:sp>
        <p:nvSpPr>
          <p:cNvPr id="10" name="TextBox 9"/>
          <p:cNvSpPr txBox="1"/>
          <p:nvPr/>
        </p:nvSpPr>
        <p:spPr>
          <a:xfrm>
            <a:off x="179512" y="1131590"/>
            <a:ext cx="8784976" cy="2308324"/>
          </a:xfrm>
          <a:prstGeom prst="rect">
            <a:avLst/>
          </a:prstGeom>
          <a:noFill/>
        </p:spPr>
        <p:txBody>
          <a:bodyPr wrap="square" rtlCol="0">
            <a:spAutoFit/>
          </a:bodyPr>
          <a:lstStyle/>
          <a:p>
            <a:r>
              <a:rPr lang="en-US" dirty="0" smtClean="0">
                <a:solidFill>
                  <a:srgbClr val="999999"/>
                </a:solidFill>
                <a:latin typeface="Oswald" panose="02000506000000020004" pitchFamily="50"/>
                <a:cs typeface="Segoe WP" panose="020B0502040204020203" pitchFamily="34" charset="0"/>
              </a:rPr>
              <a:t>Babylon.js is a </a:t>
            </a:r>
            <a:r>
              <a:rPr lang="en-US" b="1" dirty="0" smtClean="0">
                <a:solidFill>
                  <a:srgbClr val="999999"/>
                </a:solidFill>
                <a:latin typeface="Oswald" panose="02000506000000020004" pitchFamily="50"/>
                <a:cs typeface="Segoe WP" panose="020B0502040204020203" pitchFamily="34" charset="0"/>
              </a:rPr>
              <a:t>scene graph</a:t>
            </a:r>
            <a:r>
              <a:rPr lang="en-US" dirty="0" smtClean="0">
                <a:solidFill>
                  <a:srgbClr val="999999"/>
                </a:solidFill>
                <a:latin typeface="Oswald" panose="02000506000000020004" pitchFamily="50"/>
                <a:cs typeface="Segoe WP" panose="020B0502040204020203" pitchFamily="34" charset="0"/>
              </a:rPr>
              <a:t>: All complex features are abstracted for </a:t>
            </a:r>
            <a:r>
              <a:rPr lang="en-US" b="1" dirty="0" smtClean="0">
                <a:solidFill>
                  <a:srgbClr val="999999"/>
                </a:solidFill>
                <a:latin typeface="Oswald" panose="02000506000000020004" pitchFamily="50"/>
                <a:cs typeface="Segoe WP" panose="020B0502040204020203" pitchFamily="34" charset="0"/>
              </a:rPr>
              <a:t>YOU</a:t>
            </a:r>
            <a:r>
              <a:rPr lang="en-US" dirty="0" smtClean="0">
                <a:solidFill>
                  <a:srgbClr val="999999"/>
                </a:solidFill>
                <a:latin typeface="Oswald" panose="02000506000000020004" pitchFamily="50"/>
                <a:cs typeface="Segoe WP" panose="020B0502040204020203" pitchFamily="34" charset="0"/>
              </a:rPr>
              <a:t>!</a:t>
            </a:r>
          </a:p>
          <a:p>
            <a:endParaRPr lang="en-US" b="1" dirty="0">
              <a:solidFill>
                <a:srgbClr val="999999"/>
              </a:solidFill>
              <a:latin typeface="Oswald" panose="02000506000000020004" pitchFamily="50"/>
              <a:cs typeface="Segoe WP" panose="020B0502040204020203" pitchFamily="34" charset="0"/>
            </a:endParaRPr>
          </a:p>
          <a:p>
            <a:endParaRPr lang="en-US" b="1" dirty="0" smtClean="0">
              <a:solidFill>
                <a:srgbClr val="999999"/>
              </a:solidFill>
              <a:latin typeface="Oswald" panose="02000506000000020004" pitchFamily="50"/>
              <a:cs typeface="Segoe WP" panose="020B0502040204020203" pitchFamily="34" charset="0"/>
            </a:endParaRPr>
          </a:p>
          <a:p>
            <a:endParaRPr lang="en-US" b="1" dirty="0">
              <a:solidFill>
                <a:srgbClr val="999999"/>
              </a:solidFill>
              <a:latin typeface="Oswald" panose="02000506000000020004" pitchFamily="50"/>
              <a:cs typeface="Segoe WP" panose="020B0502040204020203" pitchFamily="34" charset="0"/>
            </a:endParaRPr>
          </a:p>
          <a:p>
            <a:endParaRPr lang="en-US" b="1" dirty="0" smtClean="0">
              <a:solidFill>
                <a:srgbClr val="999999"/>
              </a:solidFill>
              <a:latin typeface="Oswald" panose="02000506000000020004" pitchFamily="50"/>
              <a:cs typeface="Segoe WP" panose="020B0502040204020203" pitchFamily="34" charset="0"/>
            </a:endParaRPr>
          </a:p>
          <a:p>
            <a:endParaRPr lang="en-US" b="1" dirty="0">
              <a:solidFill>
                <a:srgbClr val="999999"/>
              </a:solidFill>
              <a:latin typeface="Oswald" panose="02000506000000020004" pitchFamily="50"/>
              <a:cs typeface="Segoe WP" panose="020B0502040204020203" pitchFamily="34" charset="0"/>
            </a:endParaRPr>
          </a:p>
          <a:p>
            <a:endParaRPr lang="en-US" b="1" dirty="0" smtClean="0">
              <a:solidFill>
                <a:srgbClr val="999999"/>
              </a:solidFill>
              <a:latin typeface="Oswald" panose="02000506000000020004" pitchFamily="50"/>
              <a:cs typeface="Segoe WP" panose="020B0502040204020203" pitchFamily="34" charset="0"/>
            </a:endParaRPr>
          </a:p>
          <a:p>
            <a:r>
              <a:rPr lang="en-US" dirty="0" smtClean="0">
                <a:solidFill>
                  <a:srgbClr val="999999"/>
                </a:solidFill>
                <a:latin typeface="Oswald" panose="02000506000000020004" pitchFamily="50"/>
                <a:cs typeface="Segoe WP" panose="020B0502040204020203" pitchFamily="34" charset="0"/>
              </a:rPr>
              <a:t>Handling </a:t>
            </a:r>
            <a:r>
              <a:rPr lang="en-US" b="1" dirty="0" smtClean="0">
                <a:solidFill>
                  <a:srgbClr val="999999"/>
                </a:solidFill>
                <a:latin typeface="Oswald" panose="02000506000000020004" pitchFamily="50"/>
                <a:cs typeface="Segoe WP" panose="020B0502040204020203" pitchFamily="34" charset="0"/>
              </a:rPr>
              <a:t>rendering</a:t>
            </a:r>
            <a:r>
              <a:rPr lang="en-US" dirty="0" smtClean="0">
                <a:solidFill>
                  <a:srgbClr val="999999"/>
                </a:solidFill>
                <a:latin typeface="Oswald" panose="02000506000000020004" pitchFamily="50"/>
                <a:cs typeface="Segoe WP" panose="020B0502040204020203" pitchFamily="34" charset="0"/>
              </a:rPr>
              <a:t> can be done in one line:</a:t>
            </a:r>
          </a:p>
        </p:txBody>
      </p:sp>
      <p:sp>
        <p:nvSpPr>
          <p:cNvPr id="11" name="TextBox 10"/>
          <p:cNvSpPr txBox="1"/>
          <p:nvPr/>
        </p:nvSpPr>
        <p:spPr>
          <a:xfrm>
            <a:off x="179512" y="1635646"/>
            <a:ext cx="8784976" cy="1169551"/>
          </a:xfrm>
          <a:prstGeom prst="rect">
            <a:avLst/>
          </a:prstGeom>
          <a:noFill/>
        </p:spPr>
        <p:txBody>
          <a:bodyPr wrap="square" rtlCol="0">
            <a:spAutoFit/>
          </a:bodyPr>
          <a:lstStyle/>
          <a:p>
            <a:r>
              <a:rPr lang="fr-FR" sz="1400" dirty="0">
                <a:solidFill>
                  <a:schemeClr val="tx1">
                    <a:lumMod val="75000"/>
                    <a:lumOff val="25000"/>
                  </a:schemeClr>
                </a:solidFill>
                <a:latin typeface="Consolas" panose="020B0609020204030204" pitchFamily="49" charset="0"/>
                <a:cs typeface="Consolas" panose="020B0609020204030204" pitchFamily="49" charset="0"/>
              </a:rPr>
              <a:t>var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r>
              <a:rPr lang="fr-FR" sz="1400" dirty="0" err="1">
                <a:solidFill>
                  <a:schemeClr val="tx1">
                    <a:lumMod val="75000"/>
                    <a:lumOff val="25000"/>
                  </a:schemeClr>
                </a:solidFill>
                <a:latin typeface="Consolas" panose="020B0609020204030204" pitchFamily="49" charset="0"/>
                <a:cs typeface="Consolas" panose="020B0609020204030204" pitchFamily="49" charset="0"/>
              </a:rPr>
              <a:t>engine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endParaRPr lang="fr-FR" sz="1400" dirty="0">
              <a:solidFill>
                <a:schemeClr val="tx1">
                  <a:lumMod val="75000"/>
                  <a:lumOff val="25000"/>
                </a:schemeClr>
              </a:solidFill>
              <a:latin typeface="Consolas" panose="020B0609020204030204" pitchFamily="49" charset="0"/>
              <a:cs typeface="Consolas" panose="020B0609020204030204" pitchFamily="49" charset="0"/>
            </a:endParaRPr>
          </a:p>
          <a:p>
            <a:r>
              <a:rPr lang="fr-FR" sz="1400" dirty="0">
                <a:solidFill>
                  <a:schemeClr val="tx1">
                    <a:lumMod val="75000"/>
                    <a:lumOff val="25000"/>
                  </a:schemeClr>
                </a:solidFill>
                <a:latin typeface="Consolas" panose="020B0609020204030204" pitchFamily="49" charset="0"/>
                <a:cs typeface="Consolas" panose="020B0609020204030204" pitchFamily="49" charset="0"/>
              </a:rPr>
              <a:t>var camera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BABYLON.FreeCamera</a:t>
            </a:r>
            <a:r>
              <a:rPr lang="fr-FR" sz="1400" dirty="0">
                <a:solidFill>
                  <a:schemeClr val="tx1">
                    <a:lumMod val="75000"/>
                    <a:lumOff val="25000"/>
                  </a:schemeClr>
                </a:solidFill>
                <a:latin typeface="Consolas" panose="020B0609020204030204" pitchFamily="49" charset="0"/>
                <a:cs typeface="Consolas" panose="020B0609020204030204" pitchFamily="49" charset="0"/>
              </a:rPr>
              <a:t>("Camera", new BABYLON.Vector3(0, 0, -10),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r>
              <a:rPr lang="fr-FR" sz="1400" dirty="0">
                <a:solidFill>
                  <a:schemeClr val="tx1">
                    <a:lumMod val="75000"/>
                    <a:lumOff val="25000"/>
                  </a:schemeClr>
                </a:solidFill>
                <a:latin typeface="Consolas" panose="020B0609020204030204" pitchFamily="49" charset="0"/>
                <a:cs typeface="Consolas" panose="020B0609020204030204" pitchFamily="49" charset="0"/>
              </a:rPr>
              <a:t>var light0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BABYLON.PointLight</a:t>
            </a:r>
            <a:r>
              <a:rPr lang="fr-FR" sz="1400" dirty="0">
                <a:solidFill>
                  <a:schemeClr val="tx1">
                    <a:lumMod val="75000"/>
                    <a:lumOff val="25000"/>
                  </a:schemeClr>
                </a:solidFill>
                <a:latin typeface="Consolas" panose="020B0609020204030204" pitchFamily="49" charset="0"/>
                <a:cs typeface="Consolas" panose="020B0609020204030204" pitchFamily="49" charset="0"/>
              </a:rPr>
              <a:t>("Omni0", new BABYLON.Vector3(0, 100, 100),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r>
              <a:rPr lang="en-US" sz="1400" dirty="0" err="1">
                <a:solidFill>
                  <a:schemeClr val="tx1">
                    <a:lumMod val="75000"/>
                    <a:lumOff val="25000"/>
                  </a:schemeClr>
                </a:solidFill>
                <a:latin typeface="Consolas" panose="020B0609020204030204" pitchFamily="49" charset="0"/>
                <a:cs typeface="Consolas" panose="020B0609020204030204" pitchFamily="49" charset="0"/>
              </a:rPr>
              <a:t>var</a:t>
            </a:r>
            <a:r>
              <a:rPr lang="en-US" sz="1400" dirty="0">
                <a:solidFill>
                  <a:schemeClr val="tx1">
                    <a:lumMod val="75000"/>
                    <a:lumOff val="25000"/>
                  </a:schemeClr>
                </a:solidFill>
                <a:latin typeface="Consolas" panose="020B0609020204030204" pitchFamily="49" charset="0"/>
                <a:cs typeface="Consolas" panose="020B0609020204030204" pitchFamily="49" charset="0"/>
              </a:rPr>
              <a:t> sphere = </a:t>
            </a:r>
            <a:r>
              <a:rPr lang="en-US" sz="1400" b="1" dirty="0" err="1">
                <a:solidFill>
                  <a:schemeClr val="tx1">
                    <a:lumMod val="75000"/>
                    <a:lumOff val="25000"/>
                  </a:schemeClr>
                </a:solidFill>
                <a:latin typeface="Consolas" panose="020B0609020204030204" pitchFamily="49" charset="0"/>
                <a:cs typeface="Consolas" panose="020B0609020204030204" pitchFamily="49" charset="0"/>
              </a:rPr>
              <a:t>BABYLON.Mesh</a:t>
            </a:r>
            <a:r>
              <a:rPr lang="en-US" sz="1400" dirty="0" err="1">
                <a:solidFill>
                  <a:schemeClr val="tx1">
                    <a:lumMod val="75000"/>
                    <a:lumOff val="25000"/>
                  </a:schemeClr>
                </a:solidFill>
                <a:latin typeface="Consolas" panose="020B0609020204030204" pitchFamily="49" charset="0"/>
                <a:cs typeface="Consolas" panose="020B0609020204030204" pitchFamily="49" charset="0"/>
              </a:rPr>
              <a:t>.createSphere</a:t>
            </a:r>
            <a:r>
              <a:rPr lang="en-US" sz="1400" dirty="0">
                <a:solidFill>
                  <a:schemeClr val="tx1">
                    <a:lumMod val="75000"/>
                    <a:lumOff val="25000"/>
                  </a:schemeClr>
                </a:solidFill>
                <a:latin typeface="Consolas" panose="020B0609020204030204" pitchFamily="49" charset="0"/>
                <a:cs typeface="Consolas" panose="020B0609020204030204" pitchFamily="49" charset="0"/>
              </a:rPr>
              <a:t>("Sphere", 16, 3, scene);</a:t>
            </a:r>
            <a:endParaRPr lang="fr-FR" sz="14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12" name="TextBox 11"/>
          <p:cNvSpPr txBox="1"/>
          <p:nvPr/>
        </p:nvSpPr>
        <p:spPr>
          <a:xfrm>
            <a:off x="971600" y="3471506"/>
            <a:ext cx="7200800" cy="369332"/>
          </a:xfrm>
          <a:prstGeom prst="rect">
            <a:avLst/>
          </a:prstGeom>
          <a:noFill/>
        </p:spPr>
        <p:txBody>
          <a:bodyPr wrap="square" rtlCol="0">
            <a:spAutoFit/>
          </a:bodyPr>
          <a:lstStyle/>
          <a:p>
            <a:r>
              <a:rPr lang="fr-FR" dirty="0" err="1">
                <a:solidFill>
                  <a:schemeClr val="tx1">
                    <a:lumMod val="75000"/>
                    <a:lumOff val="25000"/>
                  </a:schemeClr>
                </a:solidFill>
                <a:latin typeface="Consolas" panose="020B0609020204030204" pitchFamily="49" charset="0"/>
                <a:cs typeface="Consolas" panose="020B0609020204030204" pitchFamily="49" charset="0"/>
              </a:rPr>
              <a:t>engine.</a:t>
            </a:r>
            <a:r>
              <a:rPr lang="fr-FR" b="1" dirty="0" err="1">
                <a:solidFill>
                  <a:schemeClr val="tx1">
                    <a:lumMod val="75000"/>
                    <a:lumOff val="25000"/>
                  </a:schemeClr>
                </a:solidFill>
                <a:latin typeface="Consolas" panose="020B0609020204030204" pitchFamily="49" charset="0"/>
                <a:cs typeface="Consolas" panose="020B0609020204030204" pitchFamily="49" charset="0"/>
              </a:rPr>
              <a:t>runRenderLoop</a:t>
            </a:r>
            <a:r>
              <a:rPr lang="fr-FR" dirty="0">
                <a:solidFill>
                  <a:schemeClr val="tx1">
                    <a:lumMod val="75000"/>
                    <a:lumOff val="25000"/>
                  </a:schemeClr>
                </a:solidFill>
                <a:latin typeface="Consolas" panose="020B0609020204030204" pitchFamily="49" charset="0"/>
                <a:cs typeface="Consolas" panose="020B0609020204030204" pitchFamily="49" charset="0"/>
              </a:rPr>
              <a:t>(</a:t>
            </a:r>
            <a:r>
              <a:rPr lang="fr-FR" dirty="0" err="1">
                <a:solidFill>
                  <a:schemeClr val="tx1">
                    <a:lumMod val="75000"/>
                    <a:lumOff val="25000"/>
                  </a:schemeClr>
                </a:solidFill>
                <a:latin typeface="Consolas" panose="020B0609020204030204" pitchFamily="49" charset="0"/>
                <a:cs typeface="Consolas" panose="020B0609020204030204" pitchFamily="49" charset="0"/>
              </a:rPr>
              <a:t>function</a:t>
            </a:r>
            <a:r>
              <a:rPr lang="fr-FR" dirty="0">
                <a:solidFill>
                  <a:schemeClr val="tx1">
                    <a:lumMod val="75000"/>
                    <a:lumOff val="25000"/>
                  </a:schemeClr>
                </a:solidFill>
                <a:latin typeface="Consolas" panose="020B0609020204030204" pitchFamily="49" charset="0"/>
                <a:cs typeface="Consolas" panose="020B0609020204030204" pitchFamily="49" charset="0"/>
              </a:rPr>
              <a:t>() { </a:t>
            </a:r>
            <a:r>
              <a:rPr lang="fr-FR" dirty="0" err="1">
                <a:solidFill>
                  <a:schemeClr val="tx1">
                    <a:lumMod val="75000"/>
                    <a:lumOff val="25000"/>
                  </a:schemeClr>
                </a:solidFill>
                <a:latin typeface="Consolas" panose="020B0609020204030204" pitchFamily="49" charset="0"/>
                <a:cs typeface="Consolas" panose="020B0609020204030204" pitchFamily="49" charset="0"/>
              </a:rPr>
              <a:t>scene.render</a:t>
            </a:r>
            <a:r>
              <a:rPr lang="fr-FR" dirty="0">
                <a:solidFill>
                  <a:schemeClr val="tx1">
                    <a:lumMod val="75000"/>
                    <a:lumOff val="25000"/>
                  </a:scheme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996249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Did you say features?</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p:txBody>
          <a:bodyPr numCol="3"/>
          <a:lstStyle/>
          <a:p>
            <a:pPr marL="0" indent="0">
              <a:buNone/>
            </a:pPr>
            <a:r>
              <a:rPr lang="en-US" sz="800" dirty="0">
                <a:solidFill>
                  <a:srgbClr val="999999"/>
                </a:solidFill>
                <a:latin typeface="Oswald" panose="02000506000000020004" pitchFamily="50"/>
              </a:rPr>
              <a:t>Complete scene graph with lights, cameras, materials and meshes</a:t>
            </a:r>
          </a:p>
          <a:p>
            <a:pPr marL="0" indent="0">
              <a:buNone/>
            </a:pPr>
            <a:r>
              <a:rPr lang="en-US" sz="800" b="1" dirty="0">
                <a:solidFill>
                  <a:srgbClr val="999999"/>
                </a:solidFill>
                <a:latin typeface="Oswald" panose="02000506000000020004" pitchFamily="50"/>
              </a:rPr>
              <a:t>Collisions engine</a:t>
            </a:r>
            <a:endParaRPr lang="en-US" sz="800" dirty="0">
              <a:solidFill>
                <a:srgbClr val="999999"/>
              </a:solidFill>
              <a:latin typeface="Oswald" panose="02000506000000020004" pitchFamily="50"/>
            </a:endParaRPr>
          </a:p>
          <a:p>
            <a:pPr marL="0" indent="0">
              <a:buNone/>
            </a:pPr>
            <a:r>
              <a:rPr lang="en-US" sz="800" b="1" dirty="0">
                <a:solidFill>
                  <a:srgbClr val="999999"/>
                </a:solidFill>
                <a:latin typeface="Oswald" panose="02000506000000020004" pitchFamily="50"/>
              </a:rPr>
              <a:t>Physics engine (thanks to cannon.js)</a:t>
            </a:r>
            <a:endParaRPr lang="en-US" sz="800" dirty="0">
              <a:solidFill>
                <a:srgbClr val="999999"/>
              </a:solidFill>
              <a:latin typeface="Oswald" panose="02000506000000020004" pitchFamily="50"/>
            </a:endParaRPr>
          </a:p>
          <a:p>
            <a:pPr marL="0" indent="0">
              <a:buNone/>
            </a:pPr>
            <a:r>
              <a:rPr lang="en-US" sz="800" dirty="0">
                <a:solidFill>
                  <a:srgbClr val="999999"/>
                </a:solidFill>
                <a:latin typeface="Oswald" panose="02000506000000020004" pitchFamily="50"/>
              </a:rPr>
              <a:t>Scene picking</a:t>
            </a:r>
          </a:p>
          <a:p>
            <a:pPr marL="0" indent="0">
              <a:buNone/>
            </a:pPr>
            <a:r>
              <a:rPr lang="en-US" sz="800" dirty="0">
                <a:solidFill>
                  <a:srgbClr val="999999"/>
                </a:solidFill>
                <a:latin typeface="Oswald" panose="02000506000000020004" pitchFamily="50"/>
              </a:rPr>
              <a:t>Antialiasing</a:t>
            </a:r>
          </a:p>
          <a:p>
            <a:pPr marL="0" indent="0">
              <a:buNone/>
            </a:pPr>
            <a:r>
              <a:rPr lang="en-US" sz="800" b="1" dirty="0">
                <a:solidFill>
                  <a:srgbClr val="999999"/>
                </a:solidFill>
                <a:latin typeface="Oswald" panose="02000506000000020004" pitchFamily="50"/>
              </a:rPr>
              <a:t>Animations engine</a:t>
            </a:r>
            <a:endParaRPr lang="en-US" sz="800" dirty="0">
              <a:solidFill>
                <a:srgbClr val="999999"/>
              </a:solidFill>
              <a:latin typeface="Oswald" panose="02000506000000020004" pitchFamily="50"/>
            </a:endParaRPr>
          </a:p>
          <a:p>
            <a:pPr marL="0" indent="0">
              <a:buNone/>
            </a:pPr>
            <a:r>
              <a:rPr lang="en-US" sz="800" b="1" dirty="0">
                <a:solidFill>
                  <a:srgbClr val="999999"/>
                </a:solidFill>
                <a:latin typeface="Oswald" panose="02000506000000020004" pitchFamily="50"/>
              </a:rPr>
              <a:t>Particles Systems</a:t>
            </a:r>
            <a:endParaRPr lang="en-US" sz="800" dirty="0">
              <a:solidFill>
                <a:srgbClr val="999999"/>
              </a:solidFill>
              <a:latin typeface="Oswald" panose="02000506000000020004" pitchFamily="50"/>
            </a:endParaRPr>
          </a:p>
          <a:p>
            <a:pPr marL="0" indent="0">
              <a:buNone/>
            </a:pPr>
            <a:r>
              <a:rPr lang="en-US" sz="800" dirty="0">
                <a:solidFill>
                  <a:srgbClr val="999999"/>
                </a:solidFill>
                <a:latin typeface="Oswald" panose="02000506000000020004" pitchFamily="50"/>
              </a:rPr>
              <a:t>Sprites and 2D </a:t>
            </a:r>
            <a:r>
              <a:rPr lang="en-US" sz="800" dirty="0" smtClean="0">
                <a:solidFill>
                  <a:srgbClr val="999999"/>
                </a:solidFill>
                <a:latin typeface="Oswald" panose="02000506000000020004" pitchFamily="50"/>
              </a:rPr>
              <a:t>layers</a:t>
            </a:r>
          </a:p>
          <a:p>
            <a:pPr marL="0" indent="0">
              <a:buNone/>
            </a:pPr>
            <a:r>
              <a:rPr lang="en-US" sz="800" dirty="0" smtClean="0">
                <a:solidFill>
                  <a:srgbClr val="999999"/>
                </a:solidFill>
                <a:latin typeface="Oswald" panose="02000506000000020004" pitchFamily="50"/>
              </a:rPr>
              <a:t>Frustum clipping</a:t>
            </a:r>
          </a:p>
          <a:p>
            <a:pPr marL="0" indent="0">
              <a:buNone/>
            </a:pPr>
            <a:r>
              <a:rPr lang="en-US" sz="800" dirty="0" smtClean="0">
                <a:solidFill>
                  <a:srgbClr val="999999"/>
                </a:solidFill>
                <a:latin typeface="Oswald" panose="02000506000000020004" pitchFamily="50"/>
              </a:rPr>
              <a:t>Sub-meshes clipping</a:t>
            </a:r>
          </a:p>
          <a:p>
            <a:pPr marL="0" indent="0">
              <a:buNone/>
            </a:pPr>
            <a:r>
              <a:rPr lang="en-US" sz="800" dirty="0" smtClean="0">
                <a:solidFill>
                  <a:srgbClr val="999999"/>
                </a:solidFill>
                <a:latin typeface="Oswald" panose="02000506000000020004" pitchFamily="50"/>
              </a:rPr>
              <a:t>Hardware scaling</a:t>
            </a:r>
          </a:p>
          <a:p>
            <a:pPr marL="0" indent="0">
              <a:buNone/>
            </a:pPr>
            <a:r>
              <a:rPr lang="en-US" sz="800" dirty="0" smtClean="0">
                <a:solidFill>
                  <a:srgbClr val="999999"/>
                </a:solidFill>
                <a:latin typeface="Oswald" panose="02000506000000020004" pitchFamily="50"/>
              </a:rPr>
              <a:t>Selection octrees</a:t>
            </a:r>
          </a:p>
          <a:p>
            <a:pPr marL="0" indent="0">
              <a:buNone/>
            </a:pPr>
            <a:r>
              <a:rPr lang="en-US" sz="800" dirty="0" smtClean="0">
                <a:solidFill>
                  <a:srgbClr val="999999"/>
                </a:solidFill>
                <a:latin typeface="Oswald" panose="02000506000000020004" pitchFamily="50"/>
              </a:rPr>
              <a:t>Offline </a:t>
            </a:r>
            <a:r>
              <a:rPr lang="en-US" sz="800" dirty="0">
                <a:solidFill>
                  <a:srgbClr val="999999"/>
                </a:solidFill>
                <a:latin typeface="Oswald" panose="02000506000000020004" pitchFamily="50"/>
              </a:rPr>
              <a:t>mode (Assets are saved locally to prevent reloading </a:t>
            </a:r>
            <a:r>
              <a:rPr lang="en-US" sz="800" dirty="0" smtClean="0">
                <a:solidFill>
                  <a:srgbClr val="999999"/>
                </a:solidFill>
                <a:latin typeface="Oswald" panose="02000506000000020004" pitchFamily="50"/>
              </a:rPr>
              <a:t>them)</a:t>
            </a:r>
          </a:p>
          <a:p>
            <a:pPr marL="0" indent="0">
              <a:buNone/>
            </a:pPr>
            <a:r>
              <a:rPr lang="en-US" sz="800" dirty="0" smtClean="0">
                <a:solidFill>
                  <a:srgbClr val="999999"/>
                </a:solidFill>
                <a:latin typeface="Oswald" panose="02000506000000020004" pitchFamily="50"/>
              </a:rPr>
              <a:t>Incremental loading</a:t>
            </a:r>
          </a:p>
          <a:p>
            <a:pPr marL="0" indent="0">
              <a:buNone/>
            </a:pPr>
            <a:r>
              <a:rPr lang="en-US" sz="800" b="1" dirty="0" smtClean="0">
                <a:solidFill>
                  <a:srgbClr val="999999"/>
                </a:solidFill>
                <a:latin typeface="Oswald" panose="02000506000000020004" pitchFamily="50"/>
              </a:rPr>
              <a:t>Hardware </a:t>
            </a:r>
            <a:r>
              <a:rPr lang="en-US" sz="800" b="1" dirty="0">
                <a:solidFill>
                  <a:srgbClr val="999999"/>
                </a:solidFill>
                <a:latin typeface="Oswald" panose="02000506000000020004" pitchFamily="50"/>
              </a:rPr>
              <a:t>accelerated </a:t>
            </a:r>
            <a:r>
              <a:rPr lang="en-US" sz="800" b="1" dirty="0" smtClean="0">
                <a:solidFill>
                  <a:srgbClr val="999999"/>
                </a:solidFill>
                <a:latin typeface="Oswald" panose="02000506000000020004" pitchFamily="50"/>
              </a:rPr>
              <a:t>instances</a:t>
            </a:r>
            <a:endParaRPr lang="en-US" sz="800" dirty="0" smtClean="0">
              <a:solidFill>
                <a:srgbClr val="999999"/>
              </a:solidFill>
              <a:latin typeface="Oswald" panose="02000506000000020004" pitchFamily="50"/>
            </a:endParaRPr>
          </a:p>
          <a:p>
            <a:pPr marL="0" indent="0">
              <a:buNone/>
            </a:pPr>
            <a:r>
              <a:rPr lang="en-US" sz="800" dirty="0" smtClean="0">
                <a:solidFill>
                  <a:srgbClr val="999999"/>
                </a:solidFill>
                <a:latin typeface="Oswald" panose="02000506000000020004" pitchFamily="50"/>
              </a:rPr>
              <a:t>Diffuse </a:t>
            </a:r>
            <a:r>
              <a:rPr lang="en-US" sz="800" dirty="0">
                <a:solidFill>
                  <a:srgbClr val="999999"/>
                </a:solidFill>
                <a:latin typeface="Oswald" panose="02000506000000020004" pitchFamily="50"/>
              </a:rPr>
              <a:t>lightning and </a:t>
            </a:r>
            <a:r>
              <a:rPr lang="en-US" sz="800" dirty="0" smtClean="0">
                <a:solidFill>
                  <a:srgbClr val="999999"/>
                </a:solidFill>
                <a:latin typeface="Oswald" panose="02000506000000020004" pitchFamily="50"/>
              </a:rPr>
              <a:t>texture</a:t>
            </a:r>
          </a:p>
          <a:p>
            <a:pPr marL="0" indent="0">
              <a:buNone/>
            </a:pPr>
            <a:r>
              <a:rPr lang="en-US" sz="800" dirty="0" smtClean="0">
                <a:solidFill>
                  <a:srgbClr val="999999"/>
                </a:solidFill>
                <a:latin typeface="Oswald" panose="02000506000000020004" pitchFamily="50"/>
              </a:rPr>
              <a:t>Ambient </a:t>
            </a:r>
            <a:r>
              <a:rPr lang="en-US" sz="800" dirty="0">
                <a:solidFill>
                  <a:srgbClr val="999999"/>
                </a:solidFill>
                <a:latin typeface="Oswald" panose="02000506000000020004" pitchFamily="50"/>
              </a:rPr>
              <a:t>lightning and </a:t>
            </a:r>
            <a:r>
              <a:rPr lang="en-US" sz="800" dirty="0" smtClean="0">
                <a:solidFill>
                  <a:srgbClr val="999999"/>
                </a:solidFill>
                <a:latin typeface="Oswald" panose="02000506000000020004" pitchFamily="50"/>
              </a:rPr>
              <a:t>texture</a:t>
            </a:r>
          </a:p>
          <a:p>
            <a:pPr marL="0" indent="0">
              <a:buNone/>
            </a:pPr>
            <a:r>
              <a:rPr lang="en-US" sz="800" dirty="0" smtClean="0">
                <a:solidFill>
                  <a:srgbClr val="999999"/>
                </a:solidFill>
                <a:latin typeface="Oswald" panose="02000506000000020004" pitchFamily="50"/>
              </a:rPr>
              <a:t>Specular lightning</a:t>
            </a:r>
          </a:p>
          <a:p>
            <a:pPr marL="0" indent="0">
              <a:buNone/>
            </a:pPr>
            <a:r>
              <a:rPr lang="en-US" sz="800" dirty="0" smtClean="0">
                <a:solidFill>
                  <a:srgbClr val="999999"/>
                </a:solidFill>
                <a:latin typeface="Oswald" panose="02000506000000020004" pitchFamily="50"/>
              </a:rPr>
              <a:t>Opacity texture</a:t>
            </a:r>
          </a:p>
          <a:p>
            <a:pPr marL="0" indent="0">
              <a:buNone/>
            </a:pPr>
            <a:r>
              <a:rPr lang="en-US" sz="800" dirty="0" smtClean="0">
                <a:solidFill>
                  <a:srgbClr val="999999"/>
                </a:solidFill>
                <a:latin typeface="Oswald" panose="02000506000000020004" pitchFamily="50"/>
              </a:rPr>
              <a:t>Reflection </a:t>
            </a:r>
            <a:r>
              <a:rPr lang="en-US" sz="800" dirty="0">
                <a:solidFill>
                  <a:srgbClr val="999999"/>
                </a:solidFill>
                <a:latin typeface="Oswald" panose="02000506000000020004" pitchFamily="50"/>
              </a:rPr>
              <a:t>texture (</a:t>
            </a:r>
            <a:r>
              <a:rPr lang="en-US" sz="800" dirty="0" err="1">
                <a:solidFill>
                  <a:srgbClr val="999999"/>
                </a:solidFill>
                <a:latin typeface="Oswald" panose="02000506000000020004" pitchFamily="50"/>
              </a:rPr>
              <a:t>Spheric</a:t>
            </a:r>
            <a:r>
              <a:rPr lang="en-US" sz="800" dirty="0">
                <a:solidFill>
                  <a:srgbClr val="999999"/>
                </a:solidFill>
                <a:latin typeface="Oswald" panose="02000506000000020004" pitchFamily="50"/>
              </a:rPr>
              <a:t>, planar, cubic and </a:t>
            </a:r>
            <a:r>
              <a:rPr lang="en-US" sz="800" dirty="0" smtClean="0">
                <a:solidFill>
                  <a:srgbClr val="999999"/>
                </a:solidFill>
                <a:latin typeface="Oswald" panose="02000506000000020004" pitchFamily="50"/>
              </a:rPr>
              <a:t>projection)</a:t>
            </a:r>
          </a:p>
          <a:p>
            <a:pPr marL="0" indent="0">
              <a:buNone/>
            </a:pPr>
            <a:r>
              <a:rPr lang="en-US" sz="800" b="1" dirty="0" smtClean="0">
                <a:solidFill>
                  <a:srgbClr val="999999"/>
                </a:solidFill>
                <a:latin typeface="Oswald" panose="02000506000000020004" pitchFamily="50"/>
              </a:rPr>
              <a:t>Mirror texture</a:t>
            </a:r>
          </a:p>
          <a:p>
            <a:pPr marL="0" indent="0">
              <a:buNone/>
            </a:pPr>
            <a:r>
              <a:rPr lang="en-US" sz="800" b="1" dirty="0" smtClean="0">
                <a:solidFill>
                  <a:srgbClr val="999999"/>
                </a:solidFill>
                <a:latin typeface="Oswald" panose="02000506000000020004" pitchFamily="50"/>
              </a:rPr>
              <a:t>Emissive texture</a:t>
            </a:r>
          </a:p>
          <a:p>
            <a:pPr marL="0" indent="0">
              <a:buNone/>
            </a:pPr>
            <a:r>
              <a:rPr lang="en-US" sz="800" b="1" dirty="0" smtClean="0">
                <a:solidFill>
                  <a:srgbClr val="999999"/>
                </a:solidFill>
                <a:latin typeface="Oswald" panose="02000506000000020004" pitchFamily="50"/>
              </a:rPr>
              <a:t>Specular texture</a:t>
            </a:r>
          </a:p>
          <a:p>
            <a:pPr marL="0" indent="0">
              <a:buNone/>
            </a:pPr>
            <a:r>
              <a:rPr lang="en-US" sz="800" b="1" dirty="0" smtClean="0">
                <a:solidFill>
                  <a:srgbClr val="999999"/>
                </a:solidFill>
                <a:latin typeface="Oswald" panose="02000506000000020004" pitchFamily="50"/>
              </a:rPr>
              <a:t>Bump texture</a:t>
            </a:r>
          </a:p>
          <a:p>
            <a:pPr marL="0" indent="0">
              <a:buNone/>
            </a:pPr>
            <a:r>
              <a:rPr lang="en-US" sz="800" dirty="0" smtClean="0">
                <a:solidFill>
                  <a:srgbClr val="999999"/>
                </a:solidFill>
                <a:latin typeface="Oswald" panose="02000506000000020004" pitchFamily="50"/>
              </a:rPr>
              <a:t>Up </a:t>
            </a:r>
            <a:r>
              <a:rPr lang="en-US" sz="800" dirty="0">
                <a:solidFill>
                  <a:srgbClr val="999999"/>
                </a:solidFill>
                <a:latin typeface="Oswald" panose="02000506000000020004" pitchFamily="50"/>
              </a:rPr>
              <a:t>to 4 lights (points, </a:t>
            </a:r>
            <a:r>
              <a:rPr lang="en-US" sz="800" dirty="0" err="1">
                <a:solidFill>
                  <a:srgbClr val="999999"/>
                </a:solidFill>
                <a:latin typeface="Oswald" panose="02000506000000020004" pitchFamily="50"/>
              </a:rPr>
              <a:t>directionals</a:t>
            </a:r>
            <a:r>
              <a:rPr lang="en-US" sz="800" dirty="0">
                <a:solidFill>
                  <a:srgbClr val="999999"/>
                </a:solidFill>
                <a:latin typeface="Oswald" panose="02000506000000020004" pitchFamily="50"/>
              </a:rPr>
              <a:t>, spots, </a:t>
            </a:r>
            <a:r>
              <a:rPr lang="en-US" sz="800" dirty="0" err="1" smtClean="0">
                <a:solidFill>
                  <a:srgbClr val="999999"/>
                </a:solidFill>
                <a:latin typeface="Oswald" panose="02000506000000020004" pitchFamily="50"/>
              </a:rPr>
              <a:t>hemispherics</a:t>
            </a:r>
            <a:r>
              <a:rPr lang="en-US" sz="800" dirty="0" smtClean="0">
                <a:solidFill>
                  <a:srgbClr val="999999"/>
                </a:solidFill>
                <a:latin typeface="Oswald" panose="02000506000000020004" pitchFamily="50"/>
              </a:rPr>
              <a:t>)</a:t>
            </a:r>
          </a:p>
          <a:p>
            <a:pPr marL="0" indent="0">
              <a:buNone/>
            </a:pPr>
            <a:r>
              <a:rPr lang="en-US" sz="800" dirty="0" smtClean="0">
                <a:solidFill>
                  <a:srgbClr val="999999"/>
                </a:solidFill>
                <a:latin typeface="Oswald" panose="02000506000000020004" pitchFamily="50"/>
              </a:rPr>
              <a:t>Custom materials</a:t>
            </a:r>
          </a:p>
          <a:p>
            <a:pPr marL="0" indent="0">
              <a:buNone/>
            </a:pPr>
            <a:r>
              <a:rPr lang="en-US" sz="800" dirty="0" smtClean="0">
                <a:solidFill>
                  <a:srgbClr val="999999"/>
                </a:solidFill>
                <a:latin typeface="Oswald" panose="02000506000000020004" pitchFamily="50"/>
              </a:rPr>
              <a:t>Skybox</a:t>
            </a:r>
          </a:p>
          <a:p>
            <a:pPr marL="0" indent="0">
              <a:buNone/>
            </a:pPr>
            <a:r>
              <a:rPr lang="en-US" sz="800" dirty="0" smtClean="0">
                <a:solidFill>
                  <a:srgbClr val="999999"/>
                </a:solidFill>
                <a:latin typeface="Oswald" panose="02000506000000020004" pitchFamily="50"/>
              </a:rPr>
              <a:t>Vertex color</a:t>
            </a:r>
          </a:p>
          <a:p>
            <a:pPr marL="0" indent="0">
              <a:buNone/>
            </a:pPr>
            <a:r>
              <a:rPr lang="en-US" sz="800" dirty="0" smtClean="0">
                <a:solidFill>
                  <a:srgbClr val="999999"/>
                </a:solidFill>
                <a:latin typeface="Oswald" panose="02000506000000020004" pitchFamily="50"/>
              </a:rPr>
              <a:t>4 </a:t>
            </a:r>
            <a:r>
              <a:rPr lang="en-US" sz="800" dirty="0">
                <a:solidFill>
                  <a:srgbClr val="999999"/>
                </a:solidFill>
                <a:latin typeface="Oswald" panose="02000506000000020004" pitchFamily="50"/>
              </a:rPr>
              <a:t>bones per </a:t>
            </a:r>
            <a:r>
              <a:rPr lang="en-US" sz="800" dirty="0" smtClean="0">
                <a:solidFill>
                  <a:srgbClr val="999999"/>
                </a:solidFill>
                <a:latin typeface="Oswald" panose="02000506000000020004" pitchFamily="50"/>
              </a:rPr>
              <a:t>vertex</a:t>
            </a:r>
          </a:p>
          <a:p>
            <a:pPr marL="0" indent="0">
              <a:buNone/>
            </a:pPr>
            <a:r>
              <a:rPr lang="en-US" sz="800" dirty="0" smtClean="0">
                <a:solidFill>
                  <a:srgbClr val="999999"/>
                </a:solidFill>
                <a:latin typeface="Oswald" panose="02000506000000020004" pitchFamily="50"/>
              </a:rPr>
              <a:t>Fog</a:t>
            </a:r>
          </a:p>
          <a:p>
            <a:pPr marL="0" indent="0">
              <a:buNone/>
            </a:pPr>
            <a:r>
              <a:rPr lang="en-US" sz="800" dirty="0" smtClean="0">
                <a:solidFill>
                  <a:srgbClr val="999999"/>
                </a:solidFill>
                <a:latin typeface="Oswald" panose="02000506000000020004" pitchFamily="50"/>
              </a:rPr>
              <a:t>Alpha blending</a:t>
            </a:r>
          </a:p>
          <a:p>
            <a:pPr marL="0" indent="0">
              <a:buNone/>
            </a:pPr>
            <a:r>
              <a:rPr lang="en-US" sz="800" dirty="0" smtClean="0">
                <a:solidFill>
                  <a:srgbClr val="999999"/>
                </a:solidFill>
                <a:latin typeface="Oswald" panose="02000506000000020004" pitchFamily="50"/>
              </a:rPr>
              <a:t>Alpha testing</a:t>
            </a:r>
          </a:p>
          <a:p>
            <a:pPr marL="0" indent="0">
              <a:buNone/>
            </a:pPr>
            <a:r>
              <a:rPr lang="en-US" sz="800" dirty="0" err="1" smtClean="0">
                <a:solidFill>
                  <a:srgbClr val="999999"/>
                </a:solidFill>
                <a:latin typeface="Oswald" panose="02000506000000020004" pitchFamily="50"/>
              </a:rPr>
              <a:t>Billboarding</a:t>
            </a:r>
            <a:endParaRPr lang="en-US" sz="800" dirty="0" smtClean="0">
              <a:solidFill>
                <a:srgbClr val="999999"/>
              </a:solidFill>
              <a:latin typeface="Oswald" panose="02000506000000020004" pitchFamily="50"/>
            </a:endParaRPr>
          </a:p>
          <a:p>
            <a:pPr marL="0" indent="0">
              <a:buNone/>
            </a:pPr>
            <a:r>
              <a:rPr lang="en-US" sz="800" dirty="0" err="1" smtClean="0">
                <a:solidFill>
                  <a:srgbClr val="999999"/>
                </a:solidFill>
                <a:latin typeface="Oswald" panose="02000506000000020004" pitchFamily="50"/>
              </a:rPr>
              <a:t>Fullscreen</a:t>
            </a:r>
            <a:r>
              <a:rPr lang="en-US" sz="800" dirty="0" smtClean="0">
                <a:solidFill>
                  <a:srgbClr val="999999"/>
                </a:solidFill>
                <a:latin typeface="Oswald" panose="02000506000000020004" pitchFamily="50"/>
              </a:rPr>
              <a:t> mode</a:t>
            </a:r>
          </a:p>
          <a:p>
            <a:pPr marL="0" indent="0">
              <a:buNone/>
            </a:pPr>
            <a:r>
              <a:rPr lang="en-US" sz="800" dirty="0" smtClean="0">
                <a:solidFill>
                  <a:srgbClr val="999999"/>
                </a:solidFill>
                <a:latin typeface="Oswald" panose="02000506000000020004" pitchFamily="50"/>
              </a:rPr>
              <a:t>Shadow </a:t>
            </a:r>
            <a:r>
              <a:rPr lang="en-US" sz="800" dirty="0">
                <a:solidFill>
                  <a:srgbClr val="999999"/>
                </a:solidFill>
                <a:latin typeface="Oswald" panose="02000506000000020004" pitchFamily="50"/>
              </a:rPr>
              <a:t>Maps and Variance Shadow </a:t>
            </a:r>
            <a:r>
              <a:rPr lang="en-US" sz="800" dirty="0" smtClean="0">
                <a:solidFill>
                  <a:srgbClr val="999999"/>
                </a:solidFill>
                <a:latin typeface="Oswald" panose="02000506000000020004" pitchFamily="50"/>
              </a:rPr>
              <a:t>Maps</a:t>
            </a:r>
          </a:p>
          <a:p>
            <a:pPr marL="0" indent="0">
              <a:buNone/>
            </a:pPr>
            <a:r>
              <a:rPr lang="en-US" sz="800" dirty="0" smtClean="0">
                <a:solidFill>
                  <a:srgbClr val="999999"/>
                </a:solidFill>
                <a:latin typeface="Oswald" panose="02000506000000020004" pitchFamily="50"/>
              </a:rPr>
              <a:t>Rendering layers</a:t>
            </a:r>
          </a:p>
          <a:p>
            <a:pPr marL="0" indent="0">
              <a:buNone/>
            </a:pPr>
            <a:r>
              <a:rPr lang="en-US" sz="800" b="1" dirty="0" smtClean="0">
                <a:solidFill>
                  <a:srgbClr val="999999"/>
                </a:solidFill>
                <a:latin typeface="Oswald" panose="02000506000000020004" pitchFamily="50"/>
              </a:rPr>
              <a:t>Post-processes </a:t>
            </a:r>
            <a:r>
              <a:rPr lang="en-US" sz="800" b="1" dirty="0">
                <a:solidFill>
                  <a:srgbClr val="999999"/>
                </a:solidFill>
                <a:latin typeface="Oswald" panose="02000506000000020004" pitchFamily="50"/>
              </a:rPr>
              <a:t>(blur, refraction, </a:t>
            </a:r>
            <a:r>
              <a:rPr lang="en-US" sz="800" b="1" dirty="0" err="1">
                <a:solidFill>
                  <a:srgbClr val="999999"/>
                </a:solidFill>
                <a:latin typeface="Oswald" panose="02000506000000020004" pitchFamily="50"/>
              </a:rPr>
              <a:t>black'n'white</a:t>
            </a:r>
            <a:r>
              <a:rPr lang="en-US" sz="800" b="1" dirty="0">
                <a:solidFill>
                  <a:srgbClr val="999999"/>
                </a:solidFill>
                <a:latin typeface="Oswald" panose="02000506000000020004" pitchFamily="50"/>
              </a:rPr>
              <a:t>, </a:t>
            </a:r>
            <a:r>
              <a:rPr lang="en-US" sz="800" b="1" dirty="0" err="1">
                <a:solidFill>
                  <a:srgbClr val="999999"/>
                </a:solidFill>
                <a:latin typeface="Oswald" panose="02000506000000020004" pitchFamily="50"/>
              </a:rPr>
              <a:t>fxaa</a:t>
            </a:r>
            <a:r>
              <a:rPr lang="en-US" sz="800" b="1" dirty="0">
                <a:solidFill>
                  <a:srgbClr val="999999"/>
                </a:solidFill>
                <a:latin typeface="Oswald" panose="02000506000000020004" pitchFamily="50"/>
              </a:rPr>
              <a:t>, customs</a:t>
            </a:r>
            <a:r>
              <a:rPr lang="en-US" sz="800" b="1" dirty="0" smtClean="0">
                <a:solidFill>
                  <a:srgbClr val="999999"/>
                </a:solidFill>
                <a:latin typeface="Oswald" panose="02000506000000020004" pitchFamily="50"/>
              </a:rPr>
              <a:t>...)</a:t>
            </a:r>
          </a:p>
          <a:p>
            <a:pPr marL="0" indent="0">
              <a:buNone/>
            </a:pPr>
            <a:r>
              <a:rPr lang="en-US" sz="800" b="1" dirty="0" smtClean="0">
                <a:solidFill>
                  <a:srgbClr val="999999"/>
                </a:solidFill>
                <a:latin typeface="Oswald" panose="02000506000000020004" pitchFamily="50"/>
              </a:rPr>
              <a:t>Lens flares</a:t>
            </a:r>
          </a:p>
          <a:p>
            <a:pPr marL="0" indent="0">
              <a:buNone/>
            </a:pPr>
            <a:r>
              <a:rPr lang="en-US" sz="800" b="1" dirty="0" smtClean="0">
                <a:solidFill>
                  <a:srgbClr val="999999"/>
                </a:solidFill>
                <a:latin typeface="Oswald" panose="02000506000000020004" pitchFamily="50"/>
              </a:rPr>
              <a:t>Multi-views</a:t>
            </a:r>
          </a:p>
          <a:p>
            <a:pPr marL="0" indent="0">
              <a:buNone/>
            </a:pPr>
            <a:r>
              <a:rPr lang="en-US" sz="800" dirty="0" smtClean="0">
                <a:solidFill>
                  <a:srgbClr val="999999"/>
                </a:solidFill>
                <a:latin typeface="Oswald" panose="02000506000000020004" pitchFamily="50"/>
              </a:rPr>
              <a:t>Render </a:t>
            </a:r>
            <a:r>
              <a:rPr lang="en-US" sz="800" dirty="0">
                <a:solidFill>
                  <a:srgbClr val="999999"/>
                </a:solidFill>
                <a:latin typeface="Oswald" panose="02000506000000020004" pitchFamily="50"/>
              </a:rPr>
              <a:t>target </a:t>
            </a:r>
            <a:r>
              <a:rPr lang="en-US" sz="800" dirty="0" smtClean="0">
                <a:solidFill>
                  <a:srgbClr val="999999"/>
                </a:solidFill>
                <a:latin typeface="Oswald" panose="02000506000000020004" pitchFamily="50"/>
              </a:rPr>
              <a:t>textures</a:t>
            </a:r>
          </a:p>
          <a:p>
            <a:pPr marL="0" indent="0">
              <a:buNone/>
            </a:pPr>
            <a:r>
              <a:rPr lang="en-US" sz="800" dirty="0" smtClean="0">
                <a:solidFill>
                  <a:srgbClr val="999999"/>
                </a:solidFill>
                <a:latin typeface="Oswald" panose="02000506000000020004" pitchFamily="50"/>
              </a:rPr>
              <a:t>Dynamic </a:t>
            </a:r>
            <a:r>
              <a:rPr lang="en-US" sz="800" dirty="0">
                <a:solidFill>
                  <a:srgbClr val="999999"/>
                </a:solidFill>
                <a:latin typeface="Oswald" panose="02000506000000020004" pitchFamily="50"/>
              </a:rPr>
              <a:t>textures (</a:t>
            </a:r>
            <a:r>
              <a:rPr lang="en-US" sz="800" dirty="0" smtClean="0">
                <a:solidFill>
                  <a:srgbClr val="999999"/>
                </a:solidFill>
                <a:latin typeface="Oswald" panose="02000506000000020004" pitchFamily="50"/>
              </a:rPr>
              <a:t>canvas)</a:t>
            </a:r>
          </a:p>
          <a:p>
            <a:pPr marL="0" indent="0">
              <a:buNone/>
            </a:pPr>
            <a:r>
              <a:rPr lang="en-US" sz="800" dirty="0" smtClean="0">
                <a:solidFill>
                  <a:srgbClr val="999999"/>
                </a:solidFill>
                <a:latin typeface="Oswald" panose="02000506000000020004" pitchFamily="50"/>
              </a:rPr>
              <a:t>Video textures</a:t>
            </a:r>
          </a:p>
          <a:p>
            <a:pPr marL="0" indent="0">
              <a:buNone/>
            </a:pPr>
            <a:r>
              <a:rPr lang="en-US" sz="800" dirty="0" smtClean="0">
                <a:solidFill>
                  <a:srgbClr val="999999"/>
                </a:solidFill>
                <a:latin typeface="Oswald" panose="02000506000000020004" pitchFamily="50"/>
              </a:rPr>
              <a:t>Compressed </a:t>
            </a:r>
            <a:r>
              <a:rPr lang="en-US" sz="800" dirty="0">
                <a:solidFill>
                  <a:srgbClr val="999999"/>
                </a:solidFill>
                <a:latin typeface="Oswald" panose="02000506000000020004" pitchFamily="50"/>
              </a:rPr>
              <a:t>(DDS) </a:t>
            </a:r>
            <a:r>
              <a:rPr lang="en-US" sz="800" dirty="0" smtClean="0">
                <a:solidFill>
                  <a:srgbClr val="999999"/>
                </a:solidFill>
                <a:latin typeface="Oswald" panose="02000506000000020004" pitchFamily="50"/>
              </a:rPr>
              <a:t>textures</a:t>
            </a:r>
          </a:p>
          <a:p>
            <a:pPr marL="0" indent="0">
              <a:buNone/>
            </a:pPr>
            <a:r>
              <a:rPr lang="en-US" sz="800" dirty="0" smtClean="0">
                <a:solidFill>
                  <a:srgbClr val="999999"/>
                </a:solidFill>
                <a:latin typeface="Oswald" panose="02000506000000020004" pitchFamily="50"/>
              </a:rPr>
              <a:t>Arc </a:t>
            </a:r>
            <a:r>
              <a:rPr lang="en-US" sz="800" dirty="0">
                <a:solidFill>
                  <a:srgbClr val="999999"/>
                </a:solidFill>
                <a:latin typeface="Oswald" panose="02000506000000020004" pitchFamily="50"/>
              </a:rPr>
              <a:t>rotate </a:t>
            </a:r>
            <a:r>
              <a:rPr lang="en-US" sz="800" dirty="0" smtClean="0">
                <a:solidFill>
                  <a:srgbClr val="999999"/>
                </a:solidFill>
                <a:latin typeface="Oswald" panose="02000506000000020004" pitchFamily="50"/>
              </a:rPr>
              <a:t>camera</a:t>
            </a:r>
          </a:p>
          <a:p>
            <a:pPr marL="0" indent="0">
              <a:buNone/>
            </a:pPr>
            <a:r>
              <a:rPr lang="en-US" sz="800" dirty="0" smtClean="0">
                <a:solidFill>
                  <a:srgbClr val="999999"/>
                </a:solidFill>
                <a:latin typeface="Oswald" panose="02000506000000020004" pitchFamily="50"/>
              </a:rPr>
              <a:t>Free camera</a:t>
            </a:r>
          </a:p>
          <a:p>
            <a:pPr marL="0" indent="0">
              <a:buNone/>
            </a:pPr>
            <a:r>
              <a:rPr lang="en-US" sz="800" dirty="0" smtClean="0">
                <a:solidFill>
                  <a:srgbClr val="999999"/>
                </a:solidFill>
                <a:latin typeface="Oswald" panose="02000506000000020004" pitchFamily="50"/>
              </a:rPr>
              <a:t>Touch camera</a:t>
            </a:r>
          </a:p>
          <a:p>
            <a:pPr marL="0" indent="0">
              <a:buNone/>
            </a:pPr>
            <a:r>
              <a:rPr lang="en-US" sz="800" dirty="0" smtClean="0">
                <a:solidFill>
                  <a:srgbClr val="999999"/>
                </a:solidFill>
                <a:latin typeface="Oswald" panose="02000506000000020004" pitchFamily="50"/>
              </a:rPr>
              <a:t>Virtual </a:t>
            </a:r>
            <a:r>
              <a:rPr lang="en-US" sz="800" dirty="0">
                <a:solidFill>
                  <a:srgbClr val="999999"/>
                </a:solidFill>
                <a:latin typeface="Oswald" panose="02000506000000020004" pitchFamily="50"/>
              </a:rPr>
              <a:t>Joysticks </a:t>
            </a:r>
            <a:r>
              <a:rPr lang="en-US" sz="800" dirty="0" smtClean="0">
                <a:solidFill>
                  <a:srgbClr val="999999"/>
                </a:solidFill>
                <a:latin typeface="Oswald" panose="02000506000000020004" pitchFamily="50"/>
              </a:rPr>
              <a:t>camera</a:t>
            </a:r>
          </a:p>
          <a:p>
            <a:pPr marL="0" indent="0">
              <a:buNone/>
            </a:pPr>
            <a:r>
              <a:rPr lang="en-US" sz="800" dirty="0" smtClean="0">
                <a:solidFill>
                  <a:srgbClr val="999999"/>
                </a:solidFill>
                <a:latin typeface="Oswald" panose="02000506000000020004" pitchFamily="50"/>
              </a:rPr>
              <a:t>Oculus </a:t>
            </a:r>
            <a:r>
              <a:rPr lang="en-US" sz="800" dirty="0">
                <a:solidFill>
                  <a:srgbClr val="999999"/>
                </a:solidFill>
                <a:latin typeface="Oswald" panose="02000506000000020004" pitchFamily="50"/>
              </a:rPr>
              <a:t>Rift </a:t>
            </a:r>
            <a:r>
              <a:rPr lang="en-US" sz="800" dirty="0" smtClean="0">
                <a:solidFill>
                  <a:srgbClr val="999999"/>
                </a:solidFill>
                <a:latin typeface="Oswald" panose="02000506000000020004" pitchFamily="50"/>
              </a:rPr>
              <a:t>camera</a:t>
            </a:r>
          </a:p>
          <a:p>
            <a:pPr marL="0" indent="0">
              <a:buNone/>
            </a:pPr>
            <a:r>
              <a:rPr lang="en-US" sz="800" b="1" dirty="0" smtClean="0">
                <a:solidFill>
                  <a:srgbClr val="999999"/>
                </a:solidFill>
                <a:latin typeface="Oswald" panose="02000506000000020004" pitchFamily="50"/>
              </a:rPr>
              <a:t>Gamepad camera</a:t>
            </a:r>
          </a:p>
          <a:p>
            <a:pPr marL="0" indent="0">
              <a:buNone/>
            </a:pPr>
            <a:r>
              <a:rPr lang="en-US" sz="800" dirty="0" smtClean="0">
                <a:solidFill>
                  <a:srgbClr val="999999"/>
                </a:solidFill>
                <a:latin typeface="Oswald" panose="02000506000000020004" pitchFamily="50"/>
              </a:rPr>
              <a:t>Mesh cloning</a:t>
            </a:r>
          </a:p>
          <a:p>
            <a:pPr marL="0" indent="0">
              <a:buNone/>
            </a:pPr>
            <a:r>
              <a:rPr lang="en-US" sz="800" dirty="0" smtClean="0">
                <a:solidFill>
                  <a:srgbClr val="999999"/>
                </a:solidFill>
                <a:latin typeface="Oswald" panose="02000506000000020004" pitchFamily="50"/>
              </a:rPr>
              <a:t>Dynamic meshes</a:t>
            </a:r>
          </a:p>
          <a:p>
            <a:pPr marL="0" indent="0">
              <a:buNone/>
            </a:pPr>
            <a:r>
              <a:rPr lang="en-US" sz="800" b="1" dirty="0" smtClean="0">
                <a:solidFill>
                  <a:srgbClr val="999999"/>
                </a:solidFill>
                <a:latin typeface="Oswald" panose="02000506000000020004" pitchFamily="50"/>
              </a:rPr>
              <a:t>Height maps</a:t>
            </a:r>
          </a:p>
          <a:p>
            <a:pPr marL="0" indent="0">
              <a:buNone/>
            </a:pPr>
            <a:r>
              <a:rPr lang="en-US" sz="800" dirty="0" smtClean="0">
                <a:solidFill>
                  <a:srgbClr val="999999"/>
                </a:solidFill>
                <a:latin typeface="Oswald" panose="02000506000000020004" pitchFamily="50"/>
              </a:rPr>
              <a:t>Bones</a:t>
            </a:r>
          </a:p>
          <a:p>
            <a:pPr marL="0" indent="0">
              <a:buNone/>
            </a:pPr>
            <a:r>
              <a:rPr lang="en-US" sz="800" dirty="0" smtClean="0">
                <a:solidFill>
                  <a:srgbClr val="999999"/>
                </a:solidFill>
                <a:latin typeface="Oswald" panose="02000506000000020004" pitchFamily="50"/>
              </a:rPr>
              <a:t>Constructive </a:t>
            </a:r>
            <a:r>
              <a:rPr lang="en-US" sz="800" dirty="0">
                <a:solidFill>
                  <a:srgbClr val="999999"/>
                </a:solidFill>
                <a:latin typeface="Oswald" panose="02000506000000020004" pitchFamily="50"/>
              </a:rPr>
              <a:t>solid </a:t>
            </a:r>
            <a:r>
              <a:rPr lang="en-US" sz="800" dirty="0" smtClean="0">
                <a:solidFill>
                  <a:srgbClr val="999999"/>
                </a:solidFill>
                <a:latin typeface="Oswald" panose="02000506000000020004" pitchFamily="50"/>
              </a:rPr>
              <a:t>geometries</a:t>
            </a:r>
          </a:p>
          <a:p>
            <a:pPr marL="0" indent="0">
              <a:buNone/>
            </a:pPr>
            <a:r>
              <a:rPr lang="en-US" sz="800" dirty="0" smtClean="0">
                <a:solidFill>
                  <a:srgbClr val="999999"/>
                </a:solidFill>
                <a:latin typeface="Oswald" panose="02000506000000020004" pitchFamily="50"/>
              </a:rPr>
              <a:t>Babylon </a:t>
            </a:r>
            <a:r>
              <a:rPr lang="en-US" sz="800" dirty="0">
                <a:solidFill>
                  <a:srgbClr val="999999"/>
                </a:solidFill>
                <a:latin typeface="Oswald" panose="02000506000000020004" pitchFamily="50"/>
              </a:rPr>
              <a:t>scene file can be converted from </a:t>
            </a:r>
            <a:r>
              <a:rPr lang="en-US" sz="800" i="1" dirty="0">
                <a:solidFill>
                  <a:srgbClr val="999999"/>
                </a:solidFill>
                <a:latin typeface="Oswald" panose="02000506000000020004" pitchFamily="50"/>
              </a:rPr>
              <a:t>.OBJ</a:t>
            </a:r>
            <a:r>
              <a:rPr lang="en-US" sz="800" dirty="0">
                <a:solidFill>
                  <a:srgbClr val="999999"/>
                </a:solidFill>
                <a:latin typeface="Oswald" panose="02000506000000020004" pitchFamily="50"/>
              </a:rPr>
              <a:t>, </a:t>
            </a:r>
            <a:r>
              <a:rPr lang="en-US" sz="800" i="1" dirty="0">
                <a:solidFill>
                  <a:srgbClr val="999999"/>
                </a:solidFill>
                <a:latin typeface="Oswald" panose="02000506000000020004" pitchFamily="50"/>
              </a:rPr>
              <a:t>.FBX</a:t>
            </a:r>
            <a:r>
              <a:rPr lang="en-US" sz="800" dirty="0">
                <a:solidFill>
                  <a:srgbClr val="999999"/>
                </a:solidFill>
                <a:latin typeface="Oswald" panose="02000506000000020004" pitchFamily="50"/>
              </a:rPr>
              <a:t>, </a:t>
            </a:r>
            <a:r>
              <a:rPr lang="en-US" sz="800" i="1" dirty="0">
                <a:solidFill>
                  <a:srgbClr val="999999"/>
                </a:solidFill>
                <a:latin typeface="Oswald" panose="02000506000000020004" pitchFamily="50"/>
              </a:rPr>
              <a:t>.</a:t>
            </a:r>
            <a:r>
              <a:rPr lang="en-US" sz="800" i="1" dirty="0" smtClean="0">
                <a:solidFill>
                  <a:srgbClr val="999999"/>
                </a:solidFill>
                <a:latin typeface="Oswald" panose="02000506000000020004" pitchFamily="50"/>
              </a:rPr>
              <a:t>MXB</a:t>
            </a:r>
          </a:p>
          <a:p>
            <a:pPr marL="0" indent="0">
              <a:buNone/>
            </a:pPr>
            <a:r>
              <a:rPr lang="en-US" sz="800" dirty="0" smtClean="0">
                <a:solidFill>
                  <a:srgbClr val="999999"/>
                </a:solidFill>
                <a:latin typeface="Oswald" panose="02000506000000020004" pitchFamily="50"/>
              </a:rPr>
              <a:t>Exporter </a:t>
            </a:r>
            <a:r>
              <a:rPr lang="en-US" sz="800" dirty="0">
                <a:solidFill>
                  <a:srgbClr val="999999"/>
                </a:solidFill>
                <a:latin typeface="Oswald" panose="02000506000000020004" pitchFamily="50"/>
              </a:rPr>
              <a:t>for </a:t>
            </a:r>
            <a:r>
              <a:rPr lang="en-US" sz="800" dirty="0" smtClean="0">
                <a:solidFill>
                  <a:srgbClr val="999999"/>
                </a:solidFill>
                <a:latin typeface="Oswald" panose="02000506000000020004" pitchFamily="50"/>
              </a:rPr>
              <a:t>Blender</a:t>
            </a:r>
          </a:p>
          <a:p>
            <a:pPr marL="0" indent="0">
              <a:buNone/>
            </a:pPr>
            <a:r>
              <a:rPr lang="en-US" sz="800" dirty="0" smtClean="0">
                <a:solidFill>
                  <a:srgbClr val="999999"/>
                </a:solidFill>
                <a:latin typeface="Oswald" panose="02000506000000020004" pitchFamily="50"/>
              </a:rPr>
              <a:t>Exporter </a:t>
            </a:r>
            <a:r>
              <a:rPr lang="en-US" sz="800" dirty="0">
                <a:solidFill>
                  <a:srgbClr val="999999"/>
                </a:solidFill>
                <a:latin typeface="Oswald" panose="02000506000000020004" pitchFamily="50"/>
              </a:rPr>
              <a:t>for </a:t>
            </a:r>
            <a:r>
              <a:rPr lang="en-US" sz="800" dirty="0" smtClean="0">
                <a:solidFill>
                  <a:srgbClr val="999999"/>
                </a:solidFill>
                <a:latin typeface="Oswald" panose="02000506000000020004" pitchFamily="50"/>
              </a:rPr>
              <a:t>Cheetah3d</a:t>
            </a:r>
          </a:p>
          <a:p>
            <a:pPr marL="0" indent="0">
              <a:buNone/>
            </a:pPr>
            <a:r>
              <a:rPr lang="en-US" sz="800" dirty="0">
                <a:solidFill>
                  <a:srgbClr val="999999"/>
                </a:solidFill>
                <a:latin typeface="Oswald" panose="02000506000000020004" pitchFamily="50"/>
              </a:rPr>
              <a:t>Exporter for </a:t>
            </a:r>
            <a:r>
              <a:rPr lang="en-US" sz="800" dirty="0" smtClean="0">
                <a:solidFill>
                  <a:srgbClr val="999999"/>
                </a:solidFill>
                <a:latin typeface="Oswald" panose="02000506000000020004" pitchFamily="50"/>
              </a:rPr>
              <a:t>3ds Max</a:t>
            </a:r>
          </a:p>
          <a:p>
            <a:pPr marL="0" indent="0">
              <a:buNone/>
            </a:pPr>
            <a:r>
              <a:rPr lang="en-US" sz="800" dirty="0" smtClean="0">
                <a:solidFill>
                  <a:srgbClr val="999999"/>
                </a:solidFill>
                <a:latin typeface="Oswald" panose="02000506000000020004" pitchFamily="50"/>
              </a:rPr>
              <a:t>Support </a:t>
            </a:r>
            <a:r>
              <a:rPr lang="en-US" sz="800" dirty="0">
                <a:solidFill>
                  <a:srgbClr val="999999"/>
                </a:solidFill>
                <a:latin typeface="Oswald" panose="02000506000000020004" pitchFamily="50"/>
              </a:rPr>
              <a:t>for </a:t>
            </a:r>
            <a:r>
              <a:rPr lang="en-US" sz="800" dirty="0" err="1">
                <a:solidFill>
                  <a:srgbClr val="999999"/>
                </a:solidFill>
                <a:latin typeface="Oswald" panose="02000506000000020004" pitchFamily="50"/>
              </a:rPr>
              <a:t>drag'n'drop</a:t>
            </a:r>
            <a:endParaRPr lang="en-US" sz="800" dirty="0">
              <a:solidFill>
                <a:srgbClr val="999999"/>
              </a:solidFill>
              <a:latin typeface="Oswald" panose="02000506000000020004" pitchFamily="50"/>
            </a:endParaRPr>
          </a:p>
          <a:p>
            <a:pPr marL="0" indent="0">
              <a:buNone/>
            </a:pPr>
            <a:endParaRPr lang="en-US" sz="800" dirty="0">
              <a:solidFill>
                <a:srgbClr val="999999"/>
              </a:solidFill>
              <a:latin typeface="Oswald" panose="02000506000000020004" pitchFamily="5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280" y="65545"/>
            <a:ext cx="2165226" cy="1138909"/>
          </a:xfrm>
          <a:prstGeom prst="rect">
            <a:avLst/>
          </a:prstGeom>
        </p:spPr>
      </p:pic>
    </p:spTree>
    <p:extLst>
      <p:ext uri="{BB962C8B-B14F-4D97-AF65-F5344CB8AC3E}">
        <p14:creationId xmlns:p14="http://schemas.microsoft.com/office/powerpoint/2010/main" val="403508398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Thank you to</a:t>
            </a:r>
            <a:endParaRPr lang="en-US" sz="2800" dirty="0">
              <a:solidFill>
                <a:srgbClr val="404040"/>
              </a:solidFill>
              <a:latin typeface="Oswald Light" charset="0"/>
              <a:cs typeface="Oswald Light"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280" y="65545"/>
            <a:ext cx="2165226" cy="1138909"/>
          </a:xfrm>
          <a:prstGeom prst="rect">
            <a:avLst/>
          </a:prstGeom>
        </p:spPr>
      </p:pic>
      <p:sp>
        <p:nvSpPr>
          <p:cNvPr id="8" name="Content Placeholder 1"/>
          <p:cNvSpPr>
            <a:spLocks noGrp="1"/>
          </p:cNvSpPr>
          <p:nvPr>
            <p:ph idx="1"/>
          </p:nvPr>
        </p:nvSpPr>
        <p:spPr>
          <a:xfrm>
            <a:off x="533400" y="1345284"/>
            <a:ext cx="8229600" cy="3436266"/>
          </a:xfrm>
        </p:spPr>
        <p:txBody>
          <a:bodyPr/>
          <a:lstStyle/>
          <a:p>
            <a:pPr marL="0" indent="0">
              <a:buNone/>
            </a:pPr>
            <a:r>
              <a:rPr lang="en-US" sz="2400" dirty="0" smtClean="0">
                <a:solidFill>
                  <a:srgbClr val="999999"/>
                </a:solidFill>
                <a:latin typeface="Oswald" panose="02000506000000020004" pitchFamily="50"/>
              </a:rPr>
              <a:t>All our community members with a </a:t>
            </a:r>
            <a:r>
              <a:rPr lang="en-US" sz="2400" b="1" dirty="0" smtClean="0">
                <a:solidFill>
                  <a:srgbClr val="4791D0"/>
                </a:solidFill>
                <a:latin typeface="Oswald" panose="02000506000000020004" pitchFamily="50"/>
              </a:rPr>
              <a:t>v</a:t>
            </a:r>
            <a:r>
              <a:rPr lang="en-US" sz="2400" b="1" dirty="0" smtClean="0">
                <a:solidFill>
                  <a:srgbClr val="4791D0"/>
                </a:solidFill>
                <a:latin typeface="Oswald" panose="02000506000000020004" pitchFamily="50"/>
              </a:rPr>
              <a:t>ery special thanks </a:t>
            </a:r>
            <a:r>
              <a:rPr lang="en-US" sz="2400" dirty="0" smtClean="0">
                <a:solidFill>
                  <a:srgbClr val="999999"/>
                </a:solidFill>
                <a:latin typeface="Oswald" panose="02000506000000020004" pitchFamily="50"/>
              </a:rPr>
              <a:t>to:</a:t>
            </a:r>
          </a:p>
          <a:p>
            <a:r>
              <a:rPr lang="en-US" sz="2400" dirty="0" smtClean="0">
                <a:solidFill>
                  <a:srgbClr val="999999"/>
                </a:solidFill>
                <a:latin typeface="Oswald" panose="02000506000000020004" pitchFamily="50"/>
              </a:rPr>
              <a:t>Dad72</a:t>
            </a:r>
          </a:p>
          <a:p>
            <a:r>
              <a:rPr lang="en-US" sz="2400" dirty="0" err="1" smtClean="0">
                <a:solidFill>
                  <a:srgbClr val="999999"/>
                </a:solidFill>
                <a:latin typeface="Oswald" panose="02000506000000020004" pitchFamily="50"/>
              </a:rPr>
              <a:t>Gwenael</a:t>
            </a:r>
            <a:endParaRPr lang="en-US" sz="2400" dirty="0" smtClean="0">
              <a:solidFill>
                <a:srgbClr val="999999"/>
              </a:solidFill>
              <a:latin typeface="Oswald" panose="02000506000000020004" pitchFamily="50"/>
            </a:endParaRPr>
          </a:p>
          <a:p>
            <a:r>
              <a:rPr lang="en-US" sz="2400" dirty="0" err="1" smtClean="0">
                <a:solidFill>
                  <a:srgbClr val="999999"/>
                </a:solidFill>
                <a:latin typeface="Oswald" panose="02000506000000020004" pitchFamily="50"/>
              </a:rPr>
              <a:t>Temechon</a:t>
            </a:r>
            <a:endParaRPr lang="en-US" sz="2400" dirty="0" smtClean="0">
              <a:solidFill>
                <a:srgbClr val="999999"/>
              </a:solidFill>
              <a:latin typeface="Oswald" panose="02000506000000020004" pitchFamily="50"/>
            </a:endParaRPr>
          </a:p>
          <a:p>
            <a:r>
              <a:rPr lang="en-US" sz="2400" dirty="0" err="1" smtClean="0">
                <a:solidFill>
                  <a:srgbClr val="999999"/>
                </a:solidFill>
                <a:latin typeface="Oswald" panose="02000506000000020004" pitchFamily="50"/>
              </a:rPr>
              <a:t>Wingnut</a:t>
            </a:r>
            <a:endParaRPr lang="en-US" sz="2400" dirty="0" smtClean="0">
              <a:solidFill>
                <a:srgbClr val="999999"/>
              </a:solidFill>
              <a:latin typeface="Oswald" panose="02000506000000020004" pitchFamily="50"/>
            </a:endParaRPr>
          </a:p>
          <a:p>
            <a:r>
              <a:rPr lang="en-US" sz="2400" dirty="0" err="1" smtClean="0">
                <a:solidFill>
                  <a:srgbClr val="999999"/>
                </a:solidFill>
                <a:latin typeface="Oswald" panose="02000506000000020004" pitchFamily="50"/>
              </a:rPr>
              <a:t>Gryff</a:t>
            </a:r>
            <a:endParaRPr lang="en-US" sz="2400" dirty="0" smtClean="0">
              <a:solidFill>
                <a:srgbClr val="999999"/>
              </a:solidFill>
              <a:latin typeface="Oswald" panose="02000506000000020004" pitchFamily="50"/>
            </a:endParaRPr>
          </a:p>
          <a:p>
            <a:r>
              <a:rPr lang="en-US" sz="2400" dirty="0" smtClean="0">
                <a:solidFill>
                  <a:srgbClr val="999999"/>
                </a:solidFill>
                <a:latin typeface="Oswald" panose="02000506000000020004" pitchFamily="50"/>
              </a:rPr>
              <a:t> </a:t>
            </a:r>
            <a:r>
              <a:rPr lang="en-US" sz="2400" dirty="0" err="1" smtClean="0">
                <a:solidFill>
                  <a:srgbClr val="999999"/>
                </a:solidFill>
                <a:latin typeface="Oswald" panose="02000506000000020004" pitchFamily="50"/>
              </a:rPr>
              <a:t>JCPalmer</a:t>
            </a:r>
            <a:endParaRPr lang="en-US" sz="2400" dirty="0" smtClean="0">
              <a:solidFill>
                <a:srgbClr val="999999"/>
              </a:solidFill>
              <a:latin typeface="Oswald" panose="02000506000000020004" pitchFamily="50"/>
            </a:endParaRPr>
          </a:p>
          <a:p>
            <a:r>
              <a:rPr lang="en-US" sz="2400" dirty="0" smtClean="0">
                <a:solidFill>
                  <a:srgbClr val="999999"/>
                </a:solidFill>
                <a:latin typeface="Oswald" panose="02000506000000020004" pitchFamily="50"/>
              </a:rPr>
              <a:t>Guillaume Pelletier</a:t>
            </a:r>
          </a:p>
          <a:p>
            <a:endParaRPr lang="en-US" sz="2400" dirty="0" smtClean="0">
              <a:solidFill>
                <a:srgbClr val="999999"/>
              </a:solidFill>
              <a:latin typeface="Oswald" panose="02000506000000020004" pitchFamily="50"/>
            </a:endParaRPr>
          </a:p>
          <a:p>
            <a:pPr marL="0" indent="0">
              <a:buNone/>
            </a:pPr>
            <a:endParaRPr lang="en-US" sz="2400" dirty="0">
              <a:solidFill>
                <a:srgbClr val="999999"/>
              </a:solidFill>
              <a:latin typeface="Oswald" panose="02000506000000020004" pitchFamily="50"/>
            </a:endParaRPr>
          </a:p>
          <a:p>
            <a:pPr marL="0" indent="0">
              <a:buNone/>
            </a:pPr>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smtClean="0">
              <a:solidFill>
                <a:srgbClr val="999999"/>
              </a:solidFill>
              <a:latin typeface="Oswald" panose="02000506000000020004" pitchFamily="50"/>
            </a:endParaRPr>
          </a:p>
          <a:p>
            <a:endParaRPr lang="en-US" sz="2400" dirty="0">
              <a:solidFill>
                <a:srgbClr val="999999"/>
              </a:solidFill>
              <a:latin typeface="Oswald" panose="02000506000000020004" pitchFamily="50"/>
            </a:endParaRPr>
          </a:p>
        </p:txBody>
      </p:sp>
    </p:spTree>
    <p:extLst>
      <p:ext uri="{BB962C8B-B14F-4D97-AF65-F5344CB8AC3E}">
        <p14:creationId xmlns:p14="http://schemas.microsoft.com/office/powerpoint/2010/main" val="20166611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a:t>
            </a:r>
            <a:r>
              <a:rPr lang="en-US" sz="1800" dirty="0" smtClean="0">
                <a:solidFill>
                  <a:srgbClr val="9BD0F4"/>
                </a:solidFill>
                <a:latin typeface="Oswald Light" charset="0"/>
                <a:cs typeface="Oswald Light" charset="0"/>
              </a:rPr>
              <a:t>One</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buFont typeface="Arial"/>
              <a:buNone/>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WebGL 101</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4181687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4" name="Rectangle 3"/>
          <p:cNvSpPr/>
          <p:nvPr/>
        </p:nvSpPr>
        <p:spPr>
          <a:xfrm>
            <a:off x="-76200" y="2849781"/>
            <a:ext cx="9296400" cy="1403986"/>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WebGL is…</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457200" y="1152743"/>
            <a:ext cx="8229600" cy="3394075"/>
          </a:xfrm>
        </p:spPr>
        <p:txBody>
          <a:bodyPr/>
          <a:lstStyle/>
          <a:p>
            <a:r>
              <a:rPr lang="en-US" sz="2400" dirty="0" smtClean="0">
                <a:solidFill>
                  <a:srgbClr val="999999"/>
                </a:solidFill>
                <a:latin typeface="Oswald" panose="02000506000000020004" pitchFamily="50"/>
              </a:rPr>
              <a:t>A </a:t>
            </a:r>
            <a:r>
              <a:rPr lang="en-US" sz="2400" b="1" dirty="0" smtClean="0">
                <a:solidFill>
                  <a:srgbClr val="4791D0"/>
                </a:solidFill>
                <a:latin typeface="Oswald" panose="02000506000000020004" pitchFamily="50"/>
              </a:rPr>
              <a:t>JavaScript</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API</a:t>
            </a:r>
          </a:p>
          <a:p>
            <a:r>
              <a:rPr lang="en-US" sz="2400" dirty="0" smtClean="0">
                <a:solidFill>
                  <a:srgbClr val="999999"/>
                </a:solidFill>
                <a:latin typeface="Oswald" panose="02000506000000020004" pitchFamily="50"/>
              </a:rPr>
              <a:t>Based on </a:t>
            </a:r>
            <a:r>
              <a:rPr lang="en-US" sz="2400" b="1" dirty="0" smtClean="0">
                <a:solidFill>
                  <a:srgbClr val="4791D0"/>
                </a:solidFill>
                <a:latin typeface="Oswald" panose="02000506000000020004" pitchFamily="50"/>
              </a:rPr>
              <a:t>OpenGL ES 2.0</a:t>
            </a:r>
          </a:p>
          <a:p>
            <a:r>
              <a:rPr lang="en-US" sz="2400" dirty="0" smtClean="0">
                <a:solidFill>
                  <a:srgbClr val="999999"/>
                </a:solidFill>
                <a:latin typeface="Oswald" panose="02000506000000020004" pitchFamily="50"/>
              </a:rPr>
              <a:t>Standardized by Kronos Group</a:t>
            </a:r>
          </a:p>
          <a:p>
            <a:endParaRPr lang="en-US" sz="2400" b="1" dirty="0">
              <a:solidFill>
                <a:srgbClr val="999999"/>
              </a:solidFill>
              <a:latin typeface="Oswald" panose="02000506000000020004" pitchFamily="50"/>
            </a:endParaRPr>
          </a:p>
        </p:txBody>
      </p:sp>
      <p:grpSp>
        <p:nvGrpSpPr>
          <p:cNvPr id="18" name="Group 17"/>
          <p:cNvGrpSpPr/>
          <p:nvPr/>
        </p:nvGrpSpPr>
        <p:grpSpPr>
          <a:xfrm>
            <a:off x="1835696" y="3008312"/>
            <a:ext cx="5472608" cy="1076641"/>
            <a:chOff x="899592" y="1681961"/>
            <a:chExt cx="5472608" cy="1076641"/>
          </a:xfrm>
          <a:solidFill>
            <a:schemeClr val="bg1"/>
          </a:solidFill>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683953"/>
              <a:ext cx="1002629" cy="1059582"/>
            </a:xfrm>
            <a:prstGeom prst="rect">
              <a:avLst/>
            </a:prstGeom>
            <a:grpFill/>
            <a:ln>
              <a:solidFill>
                <a:schemeClr val="bg1"/>
              </a:solidFill>
            </a:ln>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681961"/>
              <a:ext cx="1061574" cy="1061574"/>
            </a:xfrm>
            <a:prstGeom prst="rect">
              <a:avLst/>
            </a:prstGeom>
            <a:grpFill/>
            <a:ln>
              <a:solidFill>
                <a:schemeClr val="bg1"/>
              </a:solidFill>
            </a:ln>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4841" y="1714131"/>
              <a:ext cx="1089693" cy="1044471"/>
            </a:xfrm>
            <a:prstGeom prst="rect">
              <a:avLst/>
            </a:prstGeom>
            <a:grpFill/>
            <a:ln>
              <a:solidFill>
                <a:schemeClr val="bg1"/>
              </a:solidFill>
            </a:ln>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6768" y="1695036"/>
              <a:ext cx="1415432" cy="1061574"/>
            </a:xfrm>
            <a:prstGeom prst="rect">
              <a:avLst/>
            </a:prstGeom>
            <a:grpFill/>
            <a:ln>
              <a:solidFill>
                <a:schemeClr val="bg1"/>
              </a:solidFill>
            </a:ln>
          </p:spPr>
        </p:pic>
      </p:gr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Using WebGL directly</a:t>
            </a:r>
            <a:endParaRPr lang="en-US" sz="2800" dirty="0">
              <a:solidFill>
                <a:srgbClr val="404040"/>
              </a:solidFill>
              <a:latin typeface="Oswald Light" charset="0"/>
              <a:cs typeface="Oswald Light" charset="0"/>
            </a:endParaRPr>
          </a:p>
        </p:txBody>
      </p:sp>
      <p:sp>
        <p:nvSpPr>
          <p:cNvPr id="2" name="Content Placeholder 1"/>
          <p:cNvSpPr>
            <a:spLocks noGrp="1"/>
          </p:cNvSpPr>
          <p:nvPr>
            <p:ph idx="1"/>
          </p:nvPr>
        </p:nvSpPr>
        <p:spPr>
          <a:xfrm>
            <a:off x="457200" y="1311275"/>
            <a:ext cx="8229600" cy="3394075"/>
          </a:xfrm>
        </p:spPr>
        <p:txBody>
          <a:bodyPr/>
          <a:lstStyle/>
          <a:p>
            <a:r>
              <a:rPr lang="en-US" sz="2400" dirty="0" smtClean="0">
                <a:solidFill>
                  <a:srgbClr val="999999"/>
                </a:solidFill>
                <a:latin typeface="Oswald" panose="02000506000000020004" pitchFamily="50"/>
              </a:rPr>
              <a:t>You need to handle </a:t>
            </a:r>
            <a:r>
              <a:rPr lang="en-US" sz="2400" b="1" dirty="0" smtClean="0">
                <a:solidFill>
                  <a:srgbClr val="4791D0"/>
                </a:solidFill>
                <a:latin typeface="Oswald" panose="02000506000000020004" pitchFamily="50"/>
              </a:rPr>
              <a:t>everything</a:t>
            </a:r>
            <a:r>
              <a:rPr lang="en-US" sz="2400" dirty="0" smtClean="0">
                <a:solidFill>
                  <a:srgbClr val="4791D0"/>
                </a:solidFill>
                <a:latin typeface="Oswald" panose="02000506000000020004" pitchFamily="50"/>
              </a:rPr>
              <a:t> </a:t>
            </a:r>
            <a:r>
              <a:rPr lang="en-US" sz="2400" dirty="0" smtClean="0">
                <a:solidFill>
                  <a:srgbClr val="999999"/>
                </a:solidFill>
                <a:latin typeface="Oswald" panose="02000506000000020004" pitchFamily="50"/>
              </a:rPr>
              <a:t>except the </a:t>
            </a:r>
            <a:r>
              <a:rPr lang="en-US" sz="2400" b="1" dirty="0" smtClean="0">
                <a:solidFill>
                  <a:srgbClr val="4791D0"/>
                </a:solidFill>
                <a:latin typeface="Oswald" panose="02000506000000020004" pitchFamily="50"/>
              </a:rPr>
              <a:t>rendering</a:t>
            </a:r>
          </a:p>
          <a:p>
            <a:r>
              <a:rPr lang="en-US" sz="2400" dirty="0" smtClean="0">
                <a:solidFill>
                  <a:srgbClr val="999999"/>
                </a:solidFill>
                <a:latin typeface="Oswald" panose="02000506000000020004" pitchFamily="50"/>
              </a:rPr>
              <a:t>You have to:</a:t>
            </a:r>
          </a:p>
          <a:p>
            <a:pPr lvl="1"/>
            <a:r>
              <a:rPr lang="en-US" sz="2000" dirty="0" smtClean="0">
                <a:solidFill>
                  <a:srgbClr val="999999"/>
                </a:solidFill>
                <a:latin typeface="Oswald" panose="02000506000000020004" pitchFamily="50"/>
              </a:rPr>
              <a:t>Create shaders code</a:t>
            </a:r>
          </a:p>
          <a:p>
            <a:pPr lvl="1"/>
            <a:r>
              <a:rPr lang="en-US" sz="2000" dirty="0" smtClean="0">
                <a:solidFill>
                  <a:srgbClr val="999999"/>
                </a:solidFill>
                <a:latin typeface="Oswald" panose="02000506000000020004" pitchFamily="50"/>
              </a:rPr>
              <a:t>Create geometry and topology</a:t>
            </a:r>
          </a:p>
          <a:p>
            <a:pPr lvl="1"/>
            <a:r>
              <a:rPr lang="en-US" sz="2000" dirty="0" smtClean="0">
                <a:solidFill>
                  <a:srgbClr val="999999"/>
                </a:solidFill>
                <a:latin typeface="Oswald" panose="02000506000000020004" pitchFamily="50"/>
              </a:rPr>
              <a:t>Handle textures and resources management</a:t>
            </a:r>
          </a:p>
          <a:p>
            <a:pPr lvl="1"/>
            <a:r>
              <a:rPr lang="en-US" sz="2000" dirty="0" smtClean="0">
                <a:solidFill>
                  <a:srgbClr val="999999"/>
                </a:solidFill>
                <a:latin typeface="Oswald" panose="02000506000000020004" pitchFamily="50"/>
              </a:rPr>
              <a:t>Manage the render loop</a:t>
            </a:r>
          </a:p>
          <a:p>
            <a:endParaRPr lang="en-US" sz="2400" b="1" dirty="0">
              <a:solidFill>
                <a:srgbClr val="999999"/>
              </a:solidFill>
              <a:latin typeface="Oswald" panose="02000506000000020004" pitchFamily="50"/>
            </a:endParaRPr>
          </a:p>
        </p:txBody>
      </p:sp>
      <p:sp>
        <p:nvSpPr>
          <p:cNvPr id="11" name="Parallelogram 10"/>
          <p:cNvSpPr/>
          <p:nvPr/>
        </p:nvSpPr>
        <p:spPr>
          <a:xfrm>
            <a:off x="6119664" y="0"/>
            <a:ext cx="6048672" cy="5143500"/>
          </a:xfrm>
          <a:prstGeom prst="parallelogram">
            <a:avLst/>
          </a:prstGeom>
          <a:blipFill>
            <a:blip r:embed="rId2">
              <a:extLst>
                <a:ext uri="{BEBA8EAE-BF5A-486C-A8C5-ECC9F3942E4B}">
                  <a14:imgProps xmlns:a14="http://schemas.microsoft.com/office/drawing/2010/main">
                    <a14:imgLayer r:embed="rId3">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922052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effectLst>
                  <a:outerShdw blurRad="38100" dist="38100" dir="2700000" algn="tl">
                    <a:srgbClr val="000000">
                      <a:alpha val="43137"/>
                    </a:srgbClr>
                  </a:outerShdw>
                </a:effectLst>
                <a:latin typeface="Oswald Light" charset="0"/>
                <a:cs typeface="Oswald Light" charset="0"/>
              </a:rPr>
              <a:t>SIMPLEST WEBGL CODE EVER</a:t>
            </a:r>
            <a:endParaRPr lang="en-US" sz="1100" dirty="0">
              <a:solidFill>
                <a:srgbClr val="404040"/>
              </a:solidFill>
              <a:effectLst>
                <a:outerShdw blurRad="38100" dist="38100" dir="2700000" algn="tl">
                  <a:srgbClr val="000000">
                    <a:alpha val="43137"/>
                  </a:srgbClr>
                </a:outerShdw>
              </a:effectLst>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983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a:t>
            </a:r>
            <a:r>
              <a:rPr lang="en-US" sz="1800" dirty="0" smtClean="0">
                <a:solidFill>
                  <a:srgbClr val="9BD0F4"/>
                </a:solidFill>
                <a:latin typeface="Oswald Light" charset="0"/>
                <a:cs typeface="Oswald Light" charset="0"/>
              </a:rPr>
              <a:t>Two</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buFont typeface="Arial"/>
              <a:buNone/>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Understanding geometries and shaders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254233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6" name="Flowchart: Data 15"/>
          <p:cNvSpPr/>
          <p:nvPr/>
        </p:nvSpPr>
        <p:spPr>
          <a:xfrm>
            <a:off x="4038600" y="0"/>
            <a:ext cx="6324600" cy="5143500"/>
          </a:xfrm>
          <a:prstGeom prst="flowChartInputOutput">
            <a:avLst/>
          </a:prstGeom>
          <a:solidFill>
            <a:srgbClr val="999999">
              <a:alpha val="3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Geometries</a:t>
            </a:r>
            <a:endParaRPr lang="en-US" sz="2800" dirty="0">
              <a:solidFill>
                <a:srgbClr val="404040"/>
              </a:solidFill>
              <a:latin typeface="Oswald Light" charset="0"/>
              <a:cs typeface="Oswald Light" charset="0"/>
            </a:endParaRPr>
          </a:p>
        </p:txBody>
      </p:sp>
      <p:sp>
        <p:nvSpPr>
          <p:cNvPr id="2" name="TextBox 1"/>
          <p:cNvSpPr txBox="1"/>
          <p:nvPr/>
        </p:nvSpPr>
        <p:spPr>
          <a:xfrm>
            <a:off x="762000" y="1428750"/>
            <a:ext cx="3657600" cy="369332"/>
          </a:xfrm>
          <a:prstGeom prst="rect">
            <a:avLst/>
          </a:prstGeom>
          <a:noFill/>
          <a:ln>
            <a:solidFill>
              <a:srgbClr val="4791D0"/>
            </a:solidFill>
          </a:ln>
        </p:spPr>
        <p:txBody>
          <a:bodyPr wrap="square" rtlCol="0">
            <a:spAutoFit/>
          </a:bodyPr>
          <a:lstStyle/>
          <a:p>
            <a:r>
              <a:rPr lang="en-US" b="1" dirty="0" smtClean="0">
                <a:solidFill>
                  <a:srgbClr val="999999"/>
                </a:solidFill>
                <a:latin typeface="Oswald" panose="02000506000000020004" pitchFamily="50"/>
                <a:ea typeface="Open Sans" panose="020B0606030504020204" pitchFamily="34" charset="0"/>
                <a:cs typeface="Open Sans" panose="020B0606030504020204" pitchFamily="34" charset="0"/>
              </a:rPr>
              <a:t>Vertices</a:t>
            </a:r>
            <a:r>
              <a:rPr lang="en-US" dirty="0" smtClean="0">
                <a:solidFill>
                  <a:srgbClr val="999999"/>
                </a:solidFill>
                <a:latin typeface="Oswald" panose="02000506000000020004" pitchFamily="50"/>
                <a:ea typeface="Open Sans" panose="020B0606030504020204" pitchFamily="34" charset="0"/>
                <a:cs typeface="Open Sans" panose="020B0606030504020204" pitchFamily="34" charset="0"/>
              </a:rPr>
              <a:t> data (array of numbers)</a:t>
            </a:r>
            <a:endParaRPr lang="en-US" dirty="0">
              <a:solidFill>
                <a:srgbClr val="999999"/>
              </a:solidFill>
              <a:latin typeface="Oswald" panose="02000506000000020004" pitchFamily="50"/>
              <a:ea typeface="Open Sans" panose="020B0606030504020204" pitchFamily="34" charset="0"/>
              <a:cs typeface="Open Sans" panose="020B0606030504020204" pitchFamily="34" charset="0"/>
            </a:endParaRPr>
          </a:p>
        </p:txBody>
      </p:sp>
      <p:sp>
        <p:nvSpPr>
          <p:cNvPr id="5" name="TextBox 4"/>
          <p:cNvSpPr txBox="1"/>
          <p:nvPr/>
        </p:nvSpPr>
        <p:spPr>
          <a:xfrm>
            <a:off x="762000" y="2038350"/>
            <a:ext cx="3657600" cy="369332"/>
          </a:xfrm>
          <a:prstGeom prst="rect">
            <a:avLst/>
          </a:prstGeom>
          <a:noFill/>
          <a:ln>
            <a:solidFill>
              <a:srgbClr val="4791D0"/>
            </a:solidFill>
          </a:ln>
        </p:spPr>
        <p:txBody>
          <a:bodyPr wrap="square" rtlCol="0">
            <a:spAutoFit/>
          </a:bodyPr>
          <a:lstStyle/>
          <a:p>
            <a:r>
              <a:rPr lang="en-US" b="1" dirty="0" smtClean="0">
                <a:solidFill>
                  <a:srgbClr val="999999"/>
                </a:solidFill>
                <a:latin typeface="Oswald" panose="02000506000000020004" pitchFamily="50"/>
                <a:ea typeface="Open Sans" panose="020B0606030504020204" pitchFamily="34" charset="0"/>
                <a:cs typeface="Open Sans" panose="020B0606030504020204" pitchFamily="34" charset="0"/>
              </a:rPr>
              <a:t>Faces</a:t>
            </a:r>
            <a:r>
              <a:rPr lang="en-US" dirty="0" smtClean="0">
                <a:solidFill>
                  <a:srgbClr val="999999"/>
                </a:solidFill>
                <a:latin typeface="Oswald" panose="02000506000000020004" pitchFamily="50"/>
                <a:ea typeface="Open Sans" panose="020B0606030504020204" pitchFamily="34" charset="0"/>
                <a:cs typeface="Open Sans" panose="020B0606030504020204" pitchFamily="34" charset="0"/>
              </a:rPr>
              <a:t> data (array of numbers)</a:t>
            </a:r>
            <a:endParaRPr lang="en-US" dirty="0">
              <a:solidFill>
                <a:srgbClr val="999999"/>
              </a:solidFill>
              <a:latin typeface="Oswald" panose="02000506000000020004" pitchFamily="50"/>
              <a:ea typeface="Open Sans" panose="020B0606030504020204" pitchFamily="34" charset="0"/>
              <a:cs typeface="Open Sans" panose="020B0606030504020204" pitchFamily="34" charset="0"/>
            </a:endParaRPr>
          </a:p>
        </p:txBody>
      </p:sp>
      <p:cxnSp>
        <p:nvCxnSpPr>
          <p:cNvPr id="4" name="Straight Arrow Connector 3"/>
          <p:cNvCxnSpPr>
            <a:stCxn id="2" idx="3"/>
          </p:cNvCxnSpPr>
          <p:nvPr/>
        </p:nvCxnSpPr>
        <p:spPr>
          <a:xfrm>
            <a:off x="4419600" y="1613416"/>
            <a:ext cx="1389184" cy="2652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14" idx="1"/>
          </p:cNvCxnSpPr>
          <p:nvPr/>
        </p:nvCxnSpPr>
        <p:spPr>
          <a:xfrm flipV="1">
            <a:off x="4419600" y="1874362"/>
            <a:ext cx="1389184" cy="3486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Down Arrow Callout 13"/>
          <p:cNvSpPr/>
          <p:nvPr/>
        </p:nvSpPr>
        <p:spPr>
          <a:xfrm>
            <a:off x="5808784" y="1428750"/>
            <a:ext cx="2039815" cy="1371600"/>
          </a:xfrm>
          <a:prstGeom prst="downArrowCallout">
            <a:avLst/>
          </a:prstGeom>
          <a:solidFill>
            <a:srgbClr val="4791D0"/>
          </a:solidFill>
          <a:ln>
            <a:solidFill>
              <a:srgbClr val="4791D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0"/>
                <a:solidFill>
                  <a:schemeClr val="bg1"/>
                </a:solidFill>
                <a:latin typeface="Oswald" panose="02000506000000020004" pitchFamily="50"/>
              </a:rPr>
              <a:t>WebGL Buffer</a:t>
            </a:r>
            <a:endParaRPr lang="en-US" dirty="0">
              <a:ln w="0"/>
              <a:solidFill>
                <a:schemeClr val="bg1"/>
              </a:solidFill>
              <a:latin typeface="Oswald" panose="02000506000000020004" pitchFamily="50"/>
            </a:endParaRPr>
          </a:p>
        </p:txBody>
      </p:sp>
      <p:sp>
        <p:nvSpPr>
          <p:cNvPr id="15" name="Flowchart: Manual Input 14"/>
          <p:cNvSpPr/>
          <p:nvPr/>
        </p:nvSpPr>
        <p:spPr>
          <a:xfrm>
            <a:off x="5521325" y="2818912"/>
            <a:ext cx="2632075" cy="1107342"/>
          </a:xfrm>
          <a:prstGeom prst="flowChartManualInpu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Oswald" panose="02000506000000020004" pitchFamily="50"/>
              </a:rPr>
              <a:t>3D </a:t>
            </a:r>
            <a:r>
              <a:rPr lang="en-US" b="1" dirty="0" smtClean="0">
                <a:latin typeface="Oswald" panose="02000506000000020004" pitchFamily="50"/>
              </a:rPr>
              <a:t>CARD</a:t>
            </a:r>
            <a:endParaRPr lang="en-US" b="1" dirty="0">
              <a:latin typeface="Oswald" panose="02000506000000020004" pitchFamily="50"/>
            </a:endParaRPr>
          </a:p>
        </p:txBody>
      </p:sp>
      <p:sp>
        <p:nvSpPr>
          <p:cNvPr id="17" name="TextBox 16"/>
          <p:cNvSpPr txBox="1"/>
          <p:nvPr/>
        </p:nvSpPr>
        <p:spPr>
          <a:xfrm>
            <a:off x="762000" y="4629150"/>
            <a:ext cx="2743200" cy="369332"/>
          </a:xfrm>
          <a:prstGeom prst="rect">
            <a:avLst/>
          </a:prstGeom>
          <a:noFill/>
        </p:spPr>
        <p:txBody>
          <a:bodyPr wrap="square" rtlCol="0">
            <a:spAutoFit/>
          </a:bodyPr>
          <a:lstStyle/>
          <a:p>
            <a:pPr algn="ctr"/>
            <a:r>
              <a:rPr lang="en-US" b="1" dirty="0" smtClean="0">
                <a:solidFill>
                  <a:schemeClr val="tx1">
                    <a:lumMod val="65000"/>
                    <a:lumOff val="35000"/>
                  </a:schemeClr>
                </a:solidFill>
                <a:latin typeface="Oswald" panose="02000506000000020004" pitchFamily="50"/>
              </a:rPr>
              <a:t>CPU</a:t>
            </a:r>
            <a:r>
              <a:rPr lang="en-US" dirty="0" smtClean="0">
                <a:solidFill>
                  <a:schemeClr val="tx1">
                    <a:lumMod val="65000"/>
                    <a:lumOff val="35000"/>
                  </a:schemeClr>
                </a:solidFill>
                <a:latin typeface="Oswald" panose="02000506000000020004" pitchFamily="50"/>
              </a:rPr>
              <a:t> SIDE</a:t>
            </a:r>
            <a:endParaRPr lang="en-US" dirty="0">
              <a:solidFill>
                <a:schemeClr val="tx1">
                  <a:lumMod val="65000"/>
                  <a:lumOff val="35000"/>
                </a:schemeClr>
              </a:solidFill>
              <a:latin typeface="Oswald" panose="02000506000000020004" pitchFamily="50"/>
            </a:endParaRPr>
          </a:p>
        </p:txBody>
      </p:sp>
      <p:sp>
        <p:nvSpPr>
          <p:cNvPr id="19" name="TextBox 18"/>
          <p:cNvSpPr txBox="1"/>
          <p:nvPr/>
        </p:nvSpPr>
        <p:spPr>
          <a:xfrm>
            <a:off x="5410200" y="4638403"/>
            <a:ext cx="2743200" cy="369332"/>
          </a:xfrm>
          <a:prstGeom prst="rect">
            <a:avLst/>
          </a:prstGeom>
          <a:noFill/>
        </p:spPr>
        <p:txBody>
          <a:bodyPr wrap="square" rtlCol="0">
            <a:spAutoFit/>
          </a:bodyPr>
          <a:lstStyle/>
          <a:p>
            <a:pPr algn="ctr"/>
            <a:r>
              <a:rPr lang="en-US" b="1" dirty="0" smtClean="0">
                <a:solidFill>
                  <a:schemeClr val="tx1">
                    <a:lumMod val="65000"/>
                    <a:lumOff val="35000"/>
                  </a:schemeClr>
                </a:solidFill>
                <a:latin typeface="Oswald" panose="02000506000000020004" pitchFamily="50"/>
              </a:rPr>
              <a:t>GPU</a:t>
            </a:r>
            <a:r>
              <a:rPr lang="en-US" dirty="0" smtClean="0">
                <a:solidFill>
                  <a:schemeClr val="tx1">
                    <a:lumMod val="65000"/>
                    <a:lumOff val="35000"/>
                  </a:schemeClr>
                </a:solidFill>
                <a:latin typeface="Oswald" panose="02000506000000020004" pitchFamily="50"/>
              </a:rPr>
              <a:t> SIDE</a:t>
            </a:r>
            <a:endParaRPr lang="en-US" dirty="0">
              <a:solidFill>
                <a:schemeClr val="tx1">
                  <a:lumMod val="65000"/>
                  <a:lumOff val="35000"/>
                </a:schemeClr>
              </a:solidFill>
              <a:latin typeface="Oswald" panose="02000506000000020004" pitchFamily="50"/>
            </a:endParaRPr>
          </a:p>
        </p:txBody>
      </p:sp>
    </p:spTree>
    <p:extLst>
      <p:ext uri="{BB962C8B-B14F-4D97-AF65-F5344CB8AC3E}">
        <p14:creationId xmlns:p14="http://schemas.microsoft.com/office/powerpoint/2010/main" val="350923736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9999"/>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5-30551_TR19_BO_CT_Template">
  <a:themeElements>
    <a:clrScheme name="TR19 - BO">
      <a:dk1>
        <a:srgbClr val="505050"/>
      </a:dk1>
      <a:lt1>
        <a:srgbClr val="FFFFFF"/>
      </a:lt1>
      <a:dk2>
        <a:srgbClr val="0072C6"/>
      </a:dk2>
      <a:lt2>
        <a:srgbClr val="D2D2D2"/>
      </a:lt2>
      <a:accent1>
        <a:srgbClr val="DC3C00"/>
      </a:accent1>
      <a:accent2>
        <a:srgbClr val="0072C6"/>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potx" id="{EAA3FF4C-E82D-4FDD-A404-389C1EC671AE}" vid="{9637E3F3-86C2-4605-B07F-BC785CCDAE1B}"/>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16141</TotalTime>
  <Words>957</Words>
  <Application>Microsoft Office PowerPoint</Application>
  <PresentationFormat>On-screen Show (16:9)</PresentationFormat>
  <Paragraphs>236</Paragraphs>
  <Slides>35</Slides>
  <Notes>12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35</vt:i4>
      </vt:variant>
    </vt:vector>
  </HeadingPairs>
  <TitlesOfParts>
    <vt:vector size="50" baseType="lpstr">
      <vt:lpstr>MS PGothic</vt:lpstr>
      <vt:lpstr>Allerton</vt:lpstr>
      <vt:lpstr>Arial</vt:lpstr>
      <vt:lpstr>Calibri</vt:lpstr>
      <vt:lpstr>Consolas</vt:lpstr>
      <vt:lpstr>Open Sans</vt:lpstr>
      <vt:lpstr>Oswald</vt:lpstr>
      <vt:lpstr>Oswald Light</vt:lpstr>
      <vt:lpstr>Segoe Semibold</vt:lpstr>
      <vt:lpstr>Segoe UI</vt:lpstr>
      <vt:lpstr>Segoe UI Light</vt:lpstr>
      <vt:lpstr>Segoe WP</vt:lpstr>
      <vt:lpstr>Wingdings</vt:lpstr>
      <vt:lpstr>Office Theme</vt:lpstr>
      <vt:lpstr>5-30551_TR19_BO_CT_Template</vt:lpstr>
      <vt:lpstr>WebGL basics</vt:lpstr>
      <vt:lpstr>WHO ARE WE?</vt:lpstr>
      <vt:lpstr>AGENDA</vt:lpstr>
      <vt:lpstr>Section One</vt:lpstr>
      <vt:lpstr>WebGL is…</vt:lpstr>
      <vt:lpstr>Using WebGL directly</vt:lpstr>
      <vt:lpstr>PowerPoint Presentation</vt:lpstr>
      <vt:lpstr>Section Two</vt:lpstr>
      <vt:lpstr>Geometries</vt:lpstr>
      <vt:lpstr>PowerPoint Presentation</vt:lpstr>
      <vt:lpstr>PowerPoint Presentation</vt:lpstr>
      <vt:lpstr>Shaders</vt:lpstr>
      <vt:lpstr>PowerPoint Presentation</vt:lpstr>
      <vt:lpstr>Anatomy of a vertex shader</vt:lpstr>
      <vt:lpstr>PowerPoint Presentation</vt:lpstr>
      <vt:lpstr>PowerPoint Presentation</vt:lpstr>
      <vt:lpstr>Anatomy of a pixel shader</vt:lpstr>
      <vt:lpstr>PowerPoint Presentation</vt:lpstr>
      <vt:lpstr>Section Three</vt:lpstr>
      <vt:lpstr>Performance first</vt:lpstr>
      <vt:lpstr>Reducing the pressure on the garbage collector</vt:lpstr>
      <vt:lpstr>Reducing the pressure on the garbage collector</vt:lpstr>
      <vt:lpstr>Reducing the pressure on the garbage collector</vt:lpstr>
      <vt:lpstr>Reducing the pressure on the garbage collector</vt:lpstr>
      <vt:lpstr>State caching</vt:lpstr>
      <vt:lpstr>PowerPoint Presentation</vt:lpstr>
      <vt:lpstr>Smart Shader</vt:lpstr>
      <vt:lpstr>But also…</vt:lpstr>
      <vt:lpstr>Performance first</vt:lpstr>
      <vt:lpstr>Section Four</vt:lpstr>
      <vt:lpstr>Babylon.js is:  An average of 1 version per month  28 contributors  33 releases  592 commits 14000+ lines of code  More than 120 files of code  More than 250 forks  A bandwidth of 1 TB per month for the website  1.3GB (Code and samples)  </vt:lpstr>
      <vt:lpstr>How to use Babylon.js?</vt:lpstr>
      <vt:lpstr>How to use Babylon.js?</vt:lpstr>
      <vt:lpstr>Did you say features?</vt:lpstr>
      <vt:lpstr>Thank you 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dc:title>
  <dc:creator/>
  <cp:lastModifiedBy>David Rousset</cp:lastModifiedBy>
  <cp:revision>107</cp:revision>
  <dcterms:created xsi:type="dcterms:W3CDTF">2013-11-17T03:24:48Z</dcterms:created>
  <dcterms:modified xsi:type="dcterms:W3CDTF">2014-09-19T19:33:15Z</dcterms:modified>
</cp:coreProperties>
</file>