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</p:sldMasterIdLst>
  <p:notesMasterIdLst>
    <p:notesMasterId r:id="rId20"/>
  </p:notesMasterIdLst>
  <p:sldIdLst>
    <p:sldId id="256" r:id="rId4"/>
    <p:sldId id="259" r:id="rId5"/>
    <p:sldId id="301" r:id="rId6"/>
    <p:sldId id="298" r:id="rId7"/>
    <p:sldId id="283" r:id="rId8"/>
    <p:sldId id="284" r:id="rId9"/>
    <p:sldId id="286" r:id="rId10"/>
    <p:sldId id="290" r:id="rId11"/>
    <p:sldId id="287" r:id="rId12"/>
    <p:sldId id="289" r:id="rId13"/>
    <p:sldId id="299" r:id="rId14"/>
    <p:sldId id="300" r:id="rId15"/>
    <p:sldId id="285" r:id="rId16"/>
    <p:sldId id="291" r:id="rId17"/>
    <p:sldId id="296" r:id="rId18"/>
    <p:sldId id="297" r:id="rId19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91D0"/>
    <a:srgbClr val="999999"/>
    <a:srgbClr val="E8E8E8"/>
    <a:srgbClr val="646464"/>
    <a:srgbClr val="397BD0"/>
    <a:srgbClr val="AD65D0"/>
    <a:srgbClr val="D0767F"/>
    <a:srgbClr val="404040"/>
    <a:srgbClr val="5E6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406" autoAdjust="0"/>
  </p:normalViewPr>
  <p:slideViewPr>
    <p:cSldViewPr snapToObjects="1">
      <p:cViewPr varScale="1">
        <p:scale>
          <a:sx n="123" d="100"/>
          <a:sy n="123" d="100"/>
        </p:scale>
        <p:origin x="1254" y="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09BBD-FF4C-4F0F-9902-376CBD448854}" type="datetimeFigureOut">
              <a:rPr lang="fr-FR" smtClean="0"/>
              <a:t>19/09/2014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1AC4D2-D6D8-4B09-A96D-EC324CED89B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7048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3F0F35F-DD44-4607-AEC1-49D7A4BC4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371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Scenes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all the </a:t>
            </a:r>
            <a:r>
              <a:rPr lang="fr-FR" dirty="0" err="1" smtClean="0"/>
              <a:t>beautiful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spheres</a:t>
            </a:r>
            <a:endParaRPr lang="fr-FR" baseline="0" dirty="0" smtClean="0"/>
          </a:p>
          <a:p>
            <a:r>
              <a:rPr lang="fr-FR" baseline="0" dirty="0" smtClean="0"/>
              <a:t>3D Maze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gamepad</a:t>
            </a:r>
            <a:r>
              <a:rPr lang="fr-FR" baseline="0" dirty="0" smtClean="0"/>
              <a:t> camera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444D8-16CE-4EDB-A926-7C8B671F2468}" type="slidenum">
              <a:rPr lang="fr-FR" smtClean="0">
                <a:solidFill>
                  <a:prstClr val="black"/>
                </a:solidFill>
              </a:rPr>
              <a:pPr/>
              <a:t>4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523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3A51DB-B4D2-4E74-AC2E-9960A87ABA3B}" type="slidenum">
              <a:rPr lang="en-US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009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DA603-792B-4056-8475-957A337CE44F}" type="slidenum">
              <a:rPr lang="en-US" smtClean="0">
                <a:solidFill>
                  <a:srgbClr val="000000"/>
                </a:solidFill>
              </a:rPr>
              <a:pPr/>
              <a:t>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084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ECE2FF-749A-2B41-8B83-56F1E89ADC26}" type="datetimeFigureOut">
              <a:rPr lang="en-US"/>
              <a:pPr>
                <a:defRPr/>
              </a:pPr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492FB1-1538-6B48-92F9-DE52E1445C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6710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F3F2A-5BD6-A24D-86D4-484AD177155F}" type="datetimeFigureOut">
              <a:rPr lang="en-US"/>
              <a:pPr>
                <a:defRPr/>
              </a:pPr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59B08-2C49-C54F-A4F6-95606B63E4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9848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76C2C-6989-F04E-B665-85F7382588D5}" type="datetimeFigureOut">
              <a:rPr lang="en-US"/>
              <a:pPr>
                <a:defRPr/>
              </a:pPr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4F55D-E159-1848-BEE7-C549111F48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69785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98F00-9E38-453E-B335-C54781A416E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887988-928F-4E03-AF7F-90C9AA7C2A7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77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EDDC6-25AE-457B-A262-DA085E685A4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FA457F-4EAD-4471-B1FB-5331682A906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824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DF205E-DE86-4F88-9C40-BB665D40BB9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496B0-367F-4287-8E78-AE875F5361D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594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D566F6-8F2B-46B3-ACCC-AA449517F5B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042982-C623-4865-909D-9E9D6F439F4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507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380F36-C1A3-46B5-B99B-3E84FBFA219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9E17A-B37F-4C4D-A325-A49E07EC34C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439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855208-AE2E-4FDB-B2C2-55591F6C735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20649-35F9-4C5A-8AA2-918C3C395C5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1828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8B50D6-1C0A-419C-9F0F-675B251AB63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ED56E-F95E-424B-BC97-B9871AB428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8971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708DB8-C5AE-456B-8FBC-6540BEEF9D0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106A41-B49C-4567-B9B8-8C2D2407726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054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718D50-F9B8-A040-A57D-4A2A86E95524}" type="datetimeFigureOut">
              <a:rPr lang="en-US"/>
              <a:pPr>
                <a:defRPr/>
              </a:pPr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45837F-2846-394D-B0D1-4BF633E305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72108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EEE31-58E4-46FA-8926-0CAD14CCBCA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0C1CC2-CCDC-4417-B7CC-C80686E9601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5098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4A8766-C63A-46DE-8E06-5076546995A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3414BC-B0E6-4B9C-8F85-7CCCFF87D78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6289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6BC68A-55D9-4BB5-BFAD-1A70E1467B1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323F4-8408-401C-A6AF-D99D8A93E93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2094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ECE2FF-749A-2B41-8B83-56F1E89ADC2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492FB1-1538-6B48-92F9-DE52E1445C4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286254"/>
      </p:ext>
    </p:extLst>
  </p:cSld>
  <p:clrMapOvr>
    <a:masterClrMapping/>
  </p:clrMapOvr>
  <p:transition spd="slow">
    <p:push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718D50-F9B8-A040-A57D-4A2A86E9552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45837F-2846-394D-B0D1-4BF633E305C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526669"/>
      </p:ext>
    </p:extLst>
  </p:cSld>
  <p:clrMapOvr>
    <a:masterClrMapping/>
  </p:clrMapOvr>
  <p:transition spd="slow">
    <p:push dir="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5DB20-7101-0B4A-846A-8C55595ED74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99266-B4E8-204A-8306-370B255A08E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287410"/>
      </p:ext>
    </p:extLst>
  </p:cSld>
  <p:clrMapOvr>
    <a:masterClrMapping/>
  </p:clrMapOvr>
  <p:transition spd="slow">
    <p:push dir="u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2E868-6663-1142-AFEE-B29F401991B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04134-688B-7545-B43D-8197A8FF5C8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339335"/>
      </p:ext>
    </p:extLst>
  </p:cSld>
  <p:clrMapOvr>
    <a:masterClrMapping/>
  </p:clrMapOvr>
  <p:transition spd="slow">
    <p:push dir="u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1F9B9-141B-BB40-87D8-74634E13955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C31D0-A491-9D46-9599-FFEB8580440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46972"/>
      </p:ext>
    </p:extLst>
  </p:cSld>
  <p:clrMapOvr>
    <a:masterClrMapping/>
  </p:clrMapOvr>
  <p:transition spd="slow">
    <p:push dir="u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0F58D9-1DEE-CB4C-A157-5037C9E90277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583CF4-DF4B-E449-912E-9D6DBD248A2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648087"/>
      </p:ext>
    </p:extLst>
  </p:cSld>
  <p:clrMapOvr>
    <a:masterClrMapping/>
  </p:clrMapOvr>
  <p:transition spd="slow">
    <p:push dir="u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2D990-E61D-9F41-85C2-513A6C2F3767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1321B-694E-4B45-806C-A7901D54D6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212367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5DB20-7101-0B4A-846A-8C55595ED742}" type="datetimeFigureOut">
              <a:rPr lang="en-US"/>
              <a:pPr>
                <a:defRPr/>
              </a:pPr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99266-B4E8-204A-8306-370B255A08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25350"/>
      </p:ext>
    </p:extLst>
  </p:cSld>
  <p:clrMapOvr>
    <a:masterClrMapping/>
  </p:clrMapOvr>
  <p:transition spd="slow">
    <p:push dir="u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AE0812-318A-704B-9C3E-735668845B6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9EE09-DD39-A84A-8F84-E8DC38CFEBF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355366"/>
      </p:ext>
    </p:extLst>
  </p:cSld>
  <p:clrMapOvr>
    <a:masterClrMapping/>
  </p:clrMapOvr>
  <p:transition spd="slow">
    <p:push dir="u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13D6F-50F7-0E4E-BF02-6128805FA84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4FCE4-6F33-544B-8DC6-F8BBF9F1A85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174849"/>
      </p:ext>
    </p:extLst>
  </p:cSld>
  <p:clrMapOvr>
    <a:masterClrMapping/>
  </p:clrMapOvr>
  <p:transition spd="slow">
    <p:push dir="u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F3F2A-5BD6-A24D-86D4-484AD177155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59B08-2C49-C54F-A4F6-95606B63E44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422661"/>
      </p:ext>
    </p:extLst>
  </p:cSld>
  <p:clrMapOvr>
    <a:masterClrMapping/>
  </p:clrMapOvr>
  <p:transition spd="slow">
    <p:push dir="u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76C2C-6989-F04E-B665-85F7382588D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4F55D-E159-1848-BEE7-C549111F48E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69185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2E868-6663-1142-AFEE-B29F401991B5}" type="datetimeFigureOut">
              <a:rPr lang="en-US"/>
              <a:pPr>
                <a:defRPr/>
              </a:pPr>
              <a:t>9/19/2014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04134-688B-7545-B43D-8197A8FF5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96632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1F9B9-141B-BB40-87D8-74634E139559}" type="datetimeFigureOut">
              <a:rPr lang="en-US"/>
              <a:pPr>
                <a:defRPr/>
              </a:pPr>
              <a:t>9/19/2014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C31D0-A491-9D46-9599-FFEB858044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21646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0F58D9-1DEE-CB4C-A157-5037C9E90277}" type="datetimeFigureOut">
              <a:rPr lang="en-US"/>
              <a:pPr>
                <a:defRPr/>
              </a:pPr>
              <a:t>9/19/2014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583CF4-DF4B-E449-912E-9D6DBD248A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65510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2D990-E61D-9F41-85C2-513A6C2F3767}" type="datetimeFigureOut">
              <a:rPr lang="en-US"/>
              <a:pPr>
                <a:defRPr/>
              </a:pPr>
              <a:t>9/19/2014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1321B-694E-4B45-806C-A7901D54D6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9915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AE0812-318A-704B-9C3E-735668845B6D}" type="datetimeFigureOut">
              <a:rPr lang="en-US"/>
              <a:pPr>
                <a:defRPr/>
              </a:pPr>
              <a:t>9/19/2014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9EE09-DD39-A84A-8F84-E8DC38CFEB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8563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13D6F-50F7-0E4E-BF02-6128805FA842}" type="datetimeFigureOut">
              <a:rPr lang="en-US"/>
              <a:pPr>
                <a:defRPr/>
              </a:pPr>
              <a:t>9/19/2014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4FCE4-6F33-544B-8DC6-F8BBF9F1A8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6972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A51D706-18D4-7141-B4EC-8672FE802D65}" type="datetimeFigureOut">
              <a:rPr lang="en-US"/>
              <a:pPr>
                <a:defRPr/>
              </a:pPr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1B8153-1A6A-5544-958E-CF66FD8537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defTabSz="914400">
              <a:defRPr/>
            </a:pPr>
            <a:fld id="{7D591AD9-10FF-4E35-B70C-7403E4F41909}" type="datetimeFigureOut">
              <a:rPr lang="en-US">
                <a:solidFill>
                  <a:prstClr val="black">
                    <a:tint val="75000"/>
                  </a:prstClr>
                </a:solidFill>
                <a:ea typeface="+mn-ea"/>
              </a:rPr>
              <a:pPr defTabSz="914400">
                <a:defRPr/>
              </a:pPr>
              <a:t>9/19/2014</a:t>
            </a:fld>
            <a:endParaRPr lang="en-US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defTabSz="914400">
              <a:defRPr/>
            </a:pPr>
            <a:endParaRPr lang="en-US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defTabSz="914400">
              <a:defRPr/>
            </a:pPr>
            <a:fld id="{7A73FB2A-022A-4AD3-8240-DB2B7288BEBD}" type="slidenum">
              <a:rPr lang="en-US">
                <a:solidFill>
                  <a:prstClr val="black">
                    <a:tint val="75000"/>
                  </a:prstClr>
                </a:solidFill>
                <a:ea typeface="+mn-ea"/>
              </a:rPr>
              <a:pPr defTabSz="9144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045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A51D706-18D4-7141-B4EC-8672FE802D6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1B8153-1A6A-5544-958E-CF66FD8537F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56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 dir="u"/>
  </p:transition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microsoft.com/office/2007/relationships/hdphoto" Target="../media/hdphoto2.wdp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microsoft.com/office/2007/relationships/hdphoto" Target="../media/hdphoto1.wdp"/><Relationship Id="rId9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bylonJS/Babylon.js/wiki/04-Material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://blogs.msdn.com/b/davrous/archive/2014/02/19/coding4fun-tutorial-creating-a-3d-webgl-procedural-qrcode-maze-with-babylon-js.asp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91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685800" y="1620838"/>
            <a:ext cx="7772400" cy="1103312"/>
          </a:xfrm>
        </p:spPr>
        <p:txBody>
          <a:bodyPr/>
          <a:lstStyle/>
          <a:p>
            <a:r>
              <a:rPr lang="en-US" sz="1400" dirty="0" smtClean="0">
                <a:solidFill>
                  <a:srgbClr val="9BD0F4"/>
                </a:solidFill>
                <a:latin typeface="Oswald Light" charset="0"/>
                <a:cs typeface="Oswald Light" charset="0"/>
              </a:rPr>
              <a:t>Understanding materials and inputs</a:t>
            </a:r>
            <a:endParaRPr lang="en-US" sz="1400" dirty="0">
              <a:solidFill>
                <a:srgbClr val="9BD0F4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20925"/>
            <a:ext cx="6400800" cy="13144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2000506000000020004" pitchFamily="50"/>
                <a:ea typeface="+mn-ea"/>
                <a:cs typeface="Allerton"/>
              </a:rPr>
              <a:t>Introduction to WebGL 3D with HTML5 and Babylon.js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swald" panose="02000506000000020004" pitchFamily="50"/>
              <a:ea typeface="+mn-ea"/>
              <a:cs typeface="Allerton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42900" y="1871663"/>
            <a:ext cx="9829800" cy="1400175"/>
          </a:xfrm>
          <a:prstGeom prst="rect">
            <a:avLst/>
          </a:prstGeom>
          <a:solidFill>
            <a:srgbClr val="4791D0">
              <a:alpha val="7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266" name="TextBox 16"/>
          <p:cNvSpPr txBox="1">
            <a:spLocks noChangeArrowheads="1"/>
          </p:cNvSpPr>
          <p:nvPr/>
        </p:nvSpPr>
        <p:spPr bwMode="auto">
          <a:xfrm>
            <a:off x="2819400" y="2599743"/>
            <a:ext cx="3505200" cy="338138"/>
          </a:xfrm>
          <a:prstGeom prst="rect">
            <a:avLst/>
          </a:prstGeom>
          <a:noFill/>
          <a:ln>
            <a:noFill/>
          </a:ln>
          <a:effectLst>
            <a:outerShdw dist="12700" dir="5400000" algn="tl" rotWithShape="0">
              <a:srgbClr val="000000">
                <a:alpha val="14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  <a:latin typeface="Oswald Light" charset="0"/>
                <a:cs typeface="Oswald Light" charset="0"/>
              </a:rPr>
              <a:t>DEMO</a:t>
            </a:r>
            <a:endParaRPr lang="en-US" sz="1600" dirty="0">
              <a:solidFill>
                <a:schemeClr val="bg1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11267" name="TextBox 17"/>
          <p:cNvSpPr txBox="1">
            <a:spLocks noChangeArrowheads="1"/>
          </p:cNvSpPr>
          <p:nvPr/>
        </p:nvSpPr>
        <p:spPr bwMode="auto">
          <a:xfrm>
            <a:off x="3406775" y="2250676"/>
            <a:ext cx="23304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11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USING MULTIMATERIALS</a:t>
            </a:r>
            <a:endParaRPr lang="en-US" sz="11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038600" y="2542593"/>
            <a:ext cx="10668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2183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266" grpId="0"/>
      <p:bldP spid="1126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Dynamic texture</a:t>
            </a:r>
            <a:endParaRPr lang="en-US" sz="28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11275"/>
            <a:ext cx="8229600" cy="3394075"/>
          </a:xfrm>
        </p:spPr>
        <p:txBody>
          <a:bodyPr/>
          <a:lstStyle/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What about using </a:t>
            </a:r>
            <a:r>
              <a:rPr lang="en-US" sz="2400" b="1" dirty="0" smtClean="0">
                <a:solidFill>
                  <a:srgbClr val="4791D0"/>
                </a:solidFill>
                <a:latin typeface="Oswald" panose="02000506000000020004" pitchFamily="50"/>
              </a:rPr>
              <a:t>canvas 2D API </a:t>
            </a:r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to generate texture content?</a:t>
            </a:r>
          </a:p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This is the magic done by </a:t>
            </a:r>
            <a:r>
              <a:rPr lang="en-US" sz="2400" b="1" dirty="0" err="1" smtClean="0">
                <a:solidFill>
                  <a:srgbClr val="4791D0"/>
                </a:solidFill>
                <a:latin typeface="Oswald" panose="02000506000000020004" pitchFamily="50"/>
              </a:rPr>
              <a:t>BABYLON.DynamicTexture</a:t>
            </a:r>
            <a:endParaRPr lang="en-US" sz="2400" b="1" dirty="0" smtClean="0">
              <a:solidFill>
                <a:srgbClr val="4791D0"/>
              </a:solidFill>
              <a:latin typeface="Oswald" panose="02000506000000020004" pitchFamily="50"/>
            </a:endParaRPr>
          </a:p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All  2D API are available (Text, Arc, etc..)</a:t>
            </a:r>
          </a:p>
          <a:p>
            <a:endParaRPr lang="en-US" sz="2400" b="1" dirty="0" smtClean="0">
              <a:solidFill>
                <a:srgbClr val="4791D0"/>
              </a:solidFill>
              <a:latin typeface="Oswald" panose="02000506000000020004" pitchFamily="50"/>
            </a:endParaRPr>
          </a:p>
          <a:p>
            <a:r>
              <a:rPr lang="en-US" sz="2400" b="1" dirty="0" smtClean="0">
                <a:solidFill>
                  <a:srgbClr val="4791D0"/>
                </a:solidFill>
                <a:latin typeface="Oswald" panose="02000506000000020004" pitchFamily="50"/>
              </a:rPr>
              <a:t>Warning: </a:t>
            </a:r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each update will trigger a copy to GPU memory</a:t>
            </a:r>
            <a:endParaRPr lang="en-US" sz="1600" b="1" dirty="0" smtClean="0">
              <a:solidFill>
                <a:srgbClr val="4791D0"/>
              </a:solidFill>
              <a:latin typeface="Oswald" panose="02000506000000020004" pitchFamily="50"/>
            </a:endParaRPr>
          </a:p>
          <a:p>
            <a:endParaRPr lang="en-US" sz="2400" b="1" dirty="0">
              <a:solidFill>
                <a:srgbClr val="999999"/>
              </a:solidFill>
              <a:latin typeface="Oswald" panose="02000506000000020004" pitchFamily="50"/>
            </a:endParaRPr>
          </a:p>
        </p:txBody>
      </p:sp>
    </p:spTree>
    <p:extLst>
      <p:ext uri="{BB962C8B-B14F-4D97-AF65-F5344CB8AC3E}">
        <p14:creationId xmlns:p14="http://schemas.microsoft.com/office/powerpoint/2010/main" val="8371048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42900" y="1871663"/>
            <a:ext cx="9829800" cy="1400175"/>
          </a:xfrm>
          <a:prstGeom prst="rect">
            <a:avLst/>
          </a:prstGeom>
          <a:solidFill>
            <a:srgbClr val="4791D0">
              <a:alpha val="7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266" name="TextBox 16"/>
          <p:cNvSpPr txBox="1">
            <a:spLocks noChangeArrowheads="1"/>
          </p:cNvSpPr>
          <p:nvPr/>
        </p:nvSpPr>
        <p:spPr bwMode="auto">
          <a:xfrm>
            <a:off x="2819400" y="2599743"/>
            <a:ext cx="3505200" cy="338138"/>
          </a:xfrm>
          <a:prstGeom prst="rect">
            <a:avLst/>
          </a:prstGeom>
          <a:noFill/>
          <a:ln>
            <a:noFill/>
          </a:ln>
          <a:effectLst>
            <a:outerShdw dist="12700" dir="5400000" algn="tl" rotWithShape="0">
              <a:srgbClr val="000000">
                <a:alpha val="14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  <a:latin typeface="Oswald Light" charset="0"/>
                <a:cs typeface="Oswald Light" charset="0"/>
              </a:rPr>
              <a:t>DEMO</a:t>
            </a:r>
            <a:endParaRPr lang="en-US" sz="1600" dirty="0">
              <a:solidFill>
                <a:schemeClr val="bg1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11267" name="TextBox 17"/>
          <p:cNvSpPr txBox="1">
            <a:spLocks noChangeArrowheads="1"/>
          </p:cNvSpPr>
          <p:nvPr/>
        </p:nvSpPr>
        <p:spPr bwMode="auto">
          <a:xfrm>
            <a:off x="3406775" y="2250676"/>
            <a:ext cx="23304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11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USING DYNAMIC TEXTURE</a:t>
            </a:r>
            <a:endParaRPr lang="en-US" sz="11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038600" y="2542593"/>
            <a:ext cx="10668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7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266" grpId="0"/>
      <p:bldP spid="1126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91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z="1800" dirty="0">
                <a:solidFill>
                  <a:srgbClr val="9BD0F4"/>
                </a:solidFill>
                <a:latin typeface="Oswald Light" charset="0"/>
                <a:cs typeface="Oswald Light" charset="0"/>
              </a:rPr>
              <a:t>Section </a:t>
            </a:r>
            <a:r>
              <a:rPr lang="en-US" sz="1800" dirty="0" smtClean="0">
                <a:solidFill>
                  <a:srgbClr val="9BD0F4"/>
                </a:solidFill>
                <a:latin typeface="Oswald Light" charset="0"/>
                <a:cs typeface="Oswald Light" charset="0"/>
              </a:rPr>
              <a:t>Two</a:t>
            </a:r>
            <a:endParaRPr lang="en-US" sz="1800" dirty="0">
              <a:solidFill>
                <a:srgbClr val="9BD0F4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20925"/>
            <a:ext cx="6400800" cy="13144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2000506000000020004" pitchFamily="50"/>
                <a:ea typeface="+mn-ea"/>
                <a:cs typeface="Allerton"/>
              </a:rPr>
              <a:t>Working with inputs</a:t>
            </a:r>
          </a:p>
        </p:txBody>
      </p:sp>
    </p:spTree>
    <p:extLst>
      <p:ext uri="{BB962C8B-B14F-4D97-AF65-F5344CB8AC3E}">
        <p14:creationId xmlns:p14="http://schemas.microsoft.com/office/powerpoint/2010/main" val="25776872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584690" y="5143500"/>
            <a:ext cx="8305800" cy="0"/>
          </a:xfrm>
          <a:prstGeom prst="line">
            <a:avLst/>
          </a:prstGeom>
          <a:ln cmpd="dbl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1000" y="285750"/>
            <a:ext cx="55169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Oswald Light"/>
                <a:ea typeface="+mn-ea"/>
                <a:cs typeface="Arial" charset="0"/>
              </a:rPr>
              <a:t>PLAYING WITH </a:t>
            </a:r>
            <a:r>
              <a:rPr lang="en-US" sz="2800" b="1" dirty="0" smtClean="0">
                <a:solidFill>
                  <a:srgbClr val="4791D0"/>
                </a:solidFill>
                <a:latin typeface="Oswald Light"/>
                <a:ea typeface="+mn-ea"/>
                <a:cs typeface="Arial" charset="0"/>
              </a:rPr>
              <a:t>INPUT</a:t>
            </a:r>
            <a:endParaRPr lang="en-US" sz="2800" b="1" dirty="0">
              <a:solidFill>
                <a:srgbClr val="4791D0"/>
              </a:solidFill>
              <a:latin typeface="Oswald Light"/>
              <a:ea typeface="+mn-ea"/>
              <a:cs typeface="Arial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21418" y="1123950"/>
            <a:ext cx="1332932" cy="3429000"/>
            <a:chOff x="221418" y="1123950"/>
            <a:chExt cx="1332932" cy="3429000"/>
          </a:xfrm>
        </p:grpSpPr>
        <p:sp>
          <p:nvSpPr>
            <p:cNvPr id="18" name="Rounded Rectangle 17"/>
            <p:cNvSpPr/>
            <p:nvPr/>
          </p:nvSpPr>
          <p:spPr>
            <a:xfrm>
              <a:off x="221418" y="1123950"/>
              <a:ext cx="1332932" cy="3429000"/>
            </a:xfrm>
            <a:prstGeom prst="roundRect">
              <a:avLst>
                <a:gd name="adj" fmla="val 12255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9917" y="2090580"/>
              <a:ext cx="1234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b="1" dirty="0" smtClean="0">
                  <a:solidFill>
                    <a:srgbClr val="4791D0"/>
                  </a:solidFill>
                  <a:latin typeface="Oswald" panose="02000506000000020004" pitchFamily="50"/>
                  <a:ea typeface="+mn-ea"/>
                  <a:cs typeface="Arial" charset="0"/>
                </a:rPr>
                <a:t>Touch</a:t>
              </a:r>
              <a:endParaRPr lang="en-US" b="1" dirty="0">
                <a:solidFill>
                  <a:srgbClr val="4791D0"/>
                </a:solidFill>
                <a:latin typeface="Oswald" panose="02000506000000020004" pitchFamily="50"/>
                <a:ea typeface="+mn-ea"/>
                <a:cs typeface="Arial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2955" y="3355558"/>
              <a:ext cx="1269179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400"/>
              <a:r>
                <a:rPr lang="en-US" sz="14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Oswald" panose="02000506000000020004" pitchFamily="50"/>
                  <a:ea typeface="+mn-ea"/>
                  <a:cs typeface="Arial" charset="0"/>
                </a:rPr>
                <a:t>Camera based on </a:t>
              </a:r>
              <a:r>
                <a:rPr lang="en-US" sz="1400" b="1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Oswald" panose="02000506000000020004" pitchFamily="50"/>
                  <a:ea typeface="+mn-ea"/>
                  <a:cs typeface="Arial" charset="0"/>
                </a:rPr>
                <a:t>pointer events</a:t>
              </a:r>
              <a:endParaRPr lang="en-US" sz="1400" b="1" dirty="0">
                <a:solidFill>
                  <a:prstClr val="black">
                    <a:lumMod val="50000"/>
                    <a:lumOff val="50000"/>
                  </a:prstClr>
                </a:solidFill>
                <a:latin typeface="Oswald" panose="02000506000000020004" pitchFamily="50"/>
                <a:ea typeface="+mn-ea"/>
                <a:cs typeface="Arial" charset="0"/>
              </a:endParaRPr>
            </a:p>
          </p:txBody>
        </p:sp>
        <p:pic>
          <p:nvPicPr>
            <p:cNvPr id="1026" name="Picture 2" descr="http://www.babylonjs.com/Assets/CamTouchOf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571" y="1536753"/>
              <a:ext cx="393595" cy="393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3"/>
          <p:cNvGrpSpPr/>
          <p:nvPr/>
        </p:nvGrpSpPr>
        <p:grpSpPr>
          <a:xfrm>
            <a:off x="1666420" y="1123950"/>
            <a:ext cx="1332932" cy="3429000"/>
            <a:chOff x="1666420" y="1123950"/>
            <a:chExt cx="1332932" cy="3429000"/>
          </a:xfrm>
        </p:grpSpPr>
        <p:pic>
          <p:nvPicPr>
            <p:cNvPr id="1028" name="Picture 4" descr="http://www.babylonjs.com/Assets/CamDeviceOff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5573" y="1536753"/>
              <a:ext cx="393595" cy="393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Rounded Rectangle 37"/>
            <p:cNvSpPr/>
            <p:nvPr/>
          </p:nvSpPr>
          <p:spPr>
            <a:xfrm>
              <a:off x="1666420" y="1123950"/>
              <a:ext cx="1332932" cy="3429000"/>
            </a:xfrm>
            <a:prstGeom prst="roundRect">
              <a:avLst>
                <a:gd name="adj" fmla="val 12255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680626" y="1971708"/>
              <a:ext cx="12349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b="1" dirty="0" smtClean="0">
                  <a:solidFill>
                    <a:srgbClr val="4791D0"/>
                  </a:solidFill>
                  <a:latin typeface="Oswald" panose="02000506000000020004" pitchFamily="50"/>
                  <a:ea typeface="+mn-ea"/>
                  <a:cs typeface="Arial" charset="0"/>
                </a:rPr>
                <a:t>Device Orientation</a:t>
              </a:r>
              <a:endParaRPr lang="en-US" b="1" dirty="0">
                <a:solidFill>
                  <a:srgbClr val="4791D0"/>
                </a:solidFill>
                <a:latin typeface="Oswald" panose="02000506000000020004" pitchFamily="50"/>
                <a:ea typeface="+mn-ea"/>
                <a:cs typeface="Arial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704919" y="3232725"/>
              <a:ext cx="1269179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400"/>
              <a:r>
                <a:rPr lang="en-US" sz="14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Oswald" panose="02000506000000020004" pitchFamily="50"/>
                  <a:ea typeface="+mn-ea"/>
                  <a:cs typeface="Arial" charset="0"/>
                </a:rPr>
                <a:t>Camera based on </a:t>
              </a:r>
              <a:r>
                <a:rPr lang="en-US" sz="1400" b="1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Oswald" panose="02000506000000020004" pitchFamily="50"/>
                  <a:ea typeface="+mn-ea"/>
                  <a:cs typeface="Arial" charset="0"/>
                </a:rPr>
                <a:t>Device Orientation API</a:t>
              </a:r>
              <a:endParaRPr lang="en-US" sz="1400" b="1" dirty="0">
                <a:solidFill>
                  <a:prstClr val="black">
                    <a:lumMod val="50000"/>
                    <a:lumOff val="50000"/>
                  </a:prstClr>
                </a:solidFill>
                <a:latin typeface="Oswald" panose="02000506000000020004" pitchFamily="50"/>
                <a:ea typeface="+mn-ea"/>
                <a:cs typeface="Arial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115738" y="1123950"/>
            <a:ext cx="1332932" cy="3429000"/>
            <a:chOff x="3115738" y="1123950"/>
            <a:chExt cx="1332932" cy="3429000"/>
          </a:xfrm>
        </p:grpSpPr>
        <p:sp>
          <p:nvSpPr>
            <p:cNvPr id="42" name="Rounded Rectangle 41"/>
            <p:cNvSpPr/>
            <p:nvPr/>
          </p:nvSpPr>
          <p:spPr>
            <a:xfrm>
              <a:off x="3115738" y="1123950"/>
              <a:ext cx="1332932" cy="3429000"/>
            </a:xfrm>
            <a:prstGeom prst="roundRect">
              <a:avLst>
                <a:gd name="adj" fmla="val 12255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154237" y="1971707"/>
              <a:ext cx="12349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b="1" dirty="0" smtClean="0">
                  <a:solidFill>
                    <a:srgbClr val="4791D0"/>
                  </a:solidFill>
                  <a:latin typeface="Oswald" panose="02000506000000020004" pitchFamily="50"/>
                  <a:ea typeface="+mn-ea"/>
                  <a:cs typeface="Arial" charset="0"/>
                </a:rPr>
                <a:t>Virtual Joysticks</a:t>
              </a:r>
              <a:endParaRPr lang="en-US" b="1" dirty="0">
                <a:solidFill>
                  <a:srgbClr val="4791D0"/>
                </a:solidFill>
                <a:latin typeface="Oswald" panose="02000506000000020004" pitchFamily="50"/>
                <a:ea typeface="+mn-ea"/>
                <a:cs typeface="Arial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145639" y="2952433"/>
              <a:ext cx="1269179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400"/>
              <a:r>
                <a:rPr lang="en-US" sz="14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Oswald" panose="02000506000000020004" pitchFamily="50"/>
                  <a:ea typeface="+mn-ea"/>
                  <a:cs typeface="Arial" charset="0"/>
                </a:rPr>
                <a:t>Using pointer events, this camera generates </a:t>
              </a:r>
              <a:r>
                <a:rPr lang="en-US" sz="1400" b="1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Oswald" panose="02000506000000020004" pitchFamily="50"/>
                  <a:ea typeface="+mn-ea"/>
                  <a:cs typeface="Arial" charset="0"/>
                </a:rPr>
                <a:t>two joysticks </a:t>
              </a:r>
              <a:r>
                <a:rPr lang="en-US" sz="14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Oswald" panose="02000506000000020004" pitchFamily="50"/>
                  <a:ea typeface="+mn-ea"/>
                  <a:cs typeface="Arial" charset="0"/>
                </a:rPr>
                <a:t>on top of the scene</a:t>
              </a:r>
              <a:endParaRPr 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Oswald" panose="02000506000000020004" pitchFamily="50"/>
                <a:ea typeface="+mn-ea"/>
                <a:cs typeface="Arial" charset="0"/>
              </a:endParaRPr>
            </a:p>
          </p:txBody>
        </p:sp>
        <p:pic>
          <p:nvPicPr>
            <p:cNvPr id="1030" name="Picture 6" descr="http://www.babylonjs.com/Assets/CamVirtualJoy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6023" y="1536753"/>
              <a:ext cx="393595" cy="393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4565056" y="1123950"/>
            <a:ext cx="1332932" cy="3429000"/>
            <a:chOff x="4565056" y="1123950"/>
            <a:chExt cx="1332932" cy="3429000"/>
          </a:xfrm>
        </p:grpSpPr>
        <p:sp>
          <p:nvSpPr>
            <p:cNvPr id="46" name="Rounded Rectangle 45"/>
            <p:cNvSpPr/>
            <p:nvPr/>
          </p:nvSpPr>
          <p:spPr>
            <a:xfrm>
              <a:off x="4565056" y="1123950"/>
              <a:ext cx="1332932" cy="3429000"/>
            </a:xfrm>
            <a:prstGeom prst="roundRect">
              <a:avLst>
                <a:gd name="adj" fmla="val 12255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603555" y="2090580"/>
              <a:ext cx="1234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b="1" dirty="0" smtClean="0">
                  <a:solidFill>
                    <a:srgbClr val="4791D0"/>
                  </a:solidFill>
                  <a:latin typeface="Oswald" panose="02000506000000020004" pitchFamily="50"/>
                  <a:ea typeface="+mn-ea"/>
                  <a:cs typeface="Arial" charset="0"/>
                </a:rPr>
                <a:t>Anaglyph</a:t>
              </a:r>
              <a:endParaRPr lang="en-US" b="1" dirty="0">
                <a:solidFill>
                  <a:srgbClr val="4791D0"/>
                </a:solidFill>
                <a:latin typeface="Oswald" panose="02000506000000020004" pitchFamily="50"/>
                <a:ea typeface="+mn-ea"/>
                <a:cs typeface="Arial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607549" y="3125003"/>
              <a:ext cx="1269179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400"/>
              <a:r>
                <a:rPr lang="en-US" sz="14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Oswald" panose="02000506000000020004" pitchFamily="50"/>
                  <a:ea typeface="+mn-ea"/>
                  <a:cs typeface="Arial" charset="0"/>
                </a:rPr>
                <a:t>Use this camera with </a:t>
              </a:r>
              <a:r>
                <a:rPr lang="en-US" sz="1400" b="1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Oswald" panose="02000506000000020004" pitchFamily="50"/>
                  <a:ea typeface="+mn-ea"/>
                  <a:cs typeface="Arial" charset="0"/>
                </a:rPr>
                <a:t>Red/Green</a:t>
              </a:r>
              <a:r>
                <a:rPr lang="en-US" sz="14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Oswald" panose="02000506000000020004" pitchFamily="50"/>
                  <a:ea typeface="+mn-ea"/>
                  <a:cs typeface="Arial" charset="0"/>
                </a:rPr>
                <a:t> glasses</a:t>
              </a:r>
              <a:endParaRPr 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Oswald" panose="02000506000000020004" pitchFamily="50"/>
                <a:ea typeface="+mn-ea"/>
                <a:cs typeface="Arial" charset="0"/>
              </a:endParaRPr>
            </a:p>
          </p:txBody>
        </p:sp>
        <p:pic>
          <p:nvPicPr>
            <p:cNvPr id="1032" name="Picture 8" descr="http://www.babylonjs.com/Assets/CamAnaGly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4209" y="1536753"/>
              <a:ext cx="393595" cy="393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6016328" y="1123950"/>
            <a:ext cx="1332932" cy="3429000"/>
            <a:chOff x="6016328" y="1123950"/>
            <a:chExt cx="1332932" cy="3429000"/>
          </a:xfrm>
        </p:grpSpPr>
        <p:sp>
          <p:nvSpPr>
            <p:cNvPr id="50" name="Rounded Rectangle 49"/>
            <p:cNvSpPr/>
            <p:nvPr/>
          </p:nvSpPr>
          <p:spPr>
            <a:xfrm>
              <a:off x="6016328" y="1123950"/>
              <a:ext cx="1332932" cy="3429000"/>
            </a:xfrm>
            <a:prstGeom prst="roundRect">
              <a:avLst>
                <a:gd name="adj" fmla="val 12255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054827" y="2090580"/>
              <a:ext cx="1234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b="1" dirty="0" smtClean="0">
                  <a:solidFill>
                    <a:srgbClr val="4791D0"/>
                  </a:solidFill>
                  <a:latin typeface="Oswald" panose="02000506000000020004" pitchFamily="50"/>
                  <a:ea typeface="+mn-ea"/>
                  <a:cs typeface="Arial" charset="0"/>
                </a:rPr>
                <a:t>Oculus</a:t>
              </a:r>
              <a:endParaRPr lang="en-US" b="1" dirty="0">
                <a:solidFill>
                  <a:srgbClr val="4791D0"/>
                </a:solidFill>
                <a:latin typeface="Oswald" panose="02000506000000020004" pitchFamily="50"/>
                <a:ea typeface="+mn-ea"/>
                <a:cs typeface="Arial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037688" y="3247836"/>
              <a:ext cx="1269179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400"/>
              <a:r>
                <a:rPr lang="en-US" sz="14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Oswald" panose="02000506000000020004" pitchFamily="50"/>
                  <a:ea typeface="+mn-ea"/>
                  <a:cs typeface="Arial" charset="0"/>
                </a:rPr>
                <a:t>Control camera orientation with </a:t>
              </a:r>
              <a:r>
                <a:rPr lang="en-US" sz="1400" b="1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Oswald" panose="02000506000000020004" pitchFamily="50"/>
                  <a:ea typeface="+mn-ea"/>
                  <a:cs typeface="Arial" charset="0"/>
                </a:rPr>
                <a:t>Oculus Rift </a:t>
              </a:r>
              <a:r>
                <a:rPr lang="en-US" sz="14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Oswald" panose="02000506000000020004" pitchFamily="50"/>
                  <a:ea typeface="+mn-ea"/>
                  <a:cs typeface="Arial" charset="0"/>
                </a:rPr>
                <a:t>device</a:t>
              </a:r>
              <a:endParaRPr 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Oswald" panose="02000506000000020004" pitchFamily="50"/>
                <a:ea typeface="+mn-ea"/>
                <a:cs typeface="Arial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7966" y="1538933"/>
              <a:ext cx="571690" cy="414359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7467600" y="1123950"/>
            <a:ext cx="1332932" cy="3429000"/>
            <a:chOff x="7467600" y="1123950"/>
            <a:chExt cx="1332932" cy="3429000"/>
          </a:xfrm>
        </p:grpSpPr>
        <p:sp>
          <p:nvSpPr>
            <p:cNvPr id="25" name="Rounded Rectangle 24"/>
            <p:cNvSpPr/>
            <p:nvPr/>
          </p:nvSpPr>
          <p:spPr>
            <a:xfrm>
              <a:off x="7467600" y="1123950"/>
              <a:ext cx="1332932" cy="3429000"/>
            </a:xfrm>
            <a:prstGeom prst="roundRect">
              <a:avLst>
                <a:gd name="adj" fmla="val 12255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506099" y="2090580"/>
              <a:ext cx="1234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b="1" dirty="0" smtClean="0">
                  <a:solidFill>
                    <a:srgbClr val="4791D0"/>
                  </a:solidFill>
                  <a:latin typeface="Oswald" panose="02000506000000020004" pitchFamily="50"/>
                  <a:ea typeface="+mn-ea"/>
                  <a:cs typeface="Arial" charset="0"/>
                </a:rPr>
                <a:t>Gamepad</a:t>
              </a:r>
              <a:endParaRPr lang="en-US" b="1" dirty="0">
                <a:solidFill>
                  <a:srgbClr val="4791D0"/>
                </a:solidFill>
                <a:latin typeface="Oswald" panose="02000506000000020004" pitchFamily="50"/>
                <a:ea typeface="+mn-ea"/>
                <a:cs typeface="Arial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510093" y="3167876"/>
              <a:ext cx="1269179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400"/>
              <a:r>
                <a:rPr lang="en-US" sz="14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Oswald" panose="02000506000000020004" pitchFamily="50"/>
                  <a:ea typeface="+mn-ea"/>
                  <a:cs typeface="Arial" charset="0"/>
                </a:rPr>
                <a:t>Use your </a:t>
              </a:r>
              <a:r>
                <a:rPr lang="en-US" sz="1400" b="1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Oswald" panose="02000506000000020004" pitchFamily="50"/>
                  <a:ea typeface="+mn-ea"/>
                  <a:cs typeface="Arial" charset="0"/>
                </a:rPr>
                <a:t>gamepad</a:t>
              </a:r>
              <a:r>
                <a:rPr lang="en-US" sz="14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Oswald" panose="02000506000000020004" pitchFamily="50"/>
                  <a:ea typeface="+mn-ea"/>
                  <a:cs typeface="Arial" charset="0"/>
                </a:rPr>
                <a:t> to control your camera</a:t>
              </a:r>
              <a:endParaRPr 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Oswald" panose="02000506000000020004" pitchFamily="50"/>
                <a:ea typeface="+mn-ea"/>
                <a:cs typeface="Arial" charset="0"/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5392" y="1495392"/>
              <a:ext cx="476316" cy="4763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684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42900" y="1871663"/>
            <a:ext cx="9829800" cy="1400175"/>
          </a:xfrm>
          <a:prstGeom prst="rect">
            <a:avLst/>
          </a:prstGeom>
          <a:solidFill>
            <a:srgbClr val="4791D0">
              <a:alpha val="7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266" name="TextBox 16"/>
          <p:cNvSpPr txBox="1">
            <a:spLocks noChangeArrowheads="1"/>
          </p:cNvSpPr>
          <p:nvPr/>
        </p:nvSpPr>
        <p:spPr bwMode="auto">
          <a:xfrm>
            <a:off x="2819400" y="2599743"/>
            <a:ext cx="3505200" cy="338138"/>
          </a:xfrm>
          <a:prstGeom prst="rect">
            <a:avLst/>
          </a:prstGeom>
          <a:noFill/>
          <a:ln>
            <a:noFill/>
          </a:ln>
          <a:effectLst>
            <a:outerShdw dist="12700" dir="5400000" algn="tl" rotWithShape="0">
              <a:srgbClr val="000000">
                <a:alpha val="14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 smtClean="0">
                <a:solidFill>
                  <a:prstClr val="white"/>
                </a:solidFill>
                <a:latin typeface="Oswald Light" charset="0"/>
                <a:cs typeface="Oswald Light" charset="0"/>
              </a:rPr>
              <a:t>DEMO</a:t>
            </a:r>
            <a:endParaRPr lang="en-US" sz="1600" dirty="0">
              <a:solidFill>
                <a:prstClr val="white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11267" name="TextBox 17"/>
          <p:cNvSpPr txBox="1">
            <a:spLocks noChangeArrowheads="1"/>
          </p:cNvSpPr>
          <p:nvPr/>
        </p:nvSpPr>
        <p:spPr bwMode="auto">
          <a:xfrm>
            <a:off x="3406775" y="2250676"/>
            <a:ext cx="23304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11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CAMERAS &amp; INPUTS</a:t>
            </a:r>
            <a:endParaRPr lang="en-US" sz="11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038600" y="2542593"/>
            <a:ext cx="10668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597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266" grpId="0"/>
      <p:bldP spid="1126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Going further with some online tutorials</a:t>
            </a:r>
            <a:endParaRPr lang="en-US" sz="28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1275"/>
            <a:ext cx="8229600" cy="3394075"/>
          </a:xfrm>
        </p:spPr>
        <p:txBody>
          <a:bodyPr/>
          <a:lstStyle/>
          <a:p>
            <a:r>
              <a:rPr lang="en-US" sz="2000" smtClean="0">
                <a:solidFill>
                  <a:srgbClr val="9999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Materials</a:t>
            </a:r>
            <a:endParaRPr lang="en-US" sz="2000" dirty="0" smtClean="0">
              <a:solidFill>
                <a:srgbClr val="999999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dirty="0" smtClean="0">
                <a:solidFill>
                  <a:srgbClr val="9999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Creating </a:t>
            </a:r>
            <a:r>
              <a:rPr lang="en-US" sz="2000" dirty="0">
                <a:solidFill>
                  <a:srgbClr val="9999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a 3D WebGL Procedural QR-Code Maze with Physics       </a:t>
            </a:r>
            <a:endParaRPr lang="en-US" sz="2000" dirty="0" smtClean="0">
              <a:solidFill>
                <a:srgbClr val="999999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999999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603" name="TextBox 4"/>
          <p:cNvSpPr txBox="1">
            <a:spLocks noChangeArrowheads="1"/>
          </p:cNvSpPr>
          <p:nvPr/>
        </p:nvSpPr>
        <p:spPr bwMode="auto">
          <a:xfrm>
            <a:off x="444500" y="819150"/>
            <a:ext cx="5788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rgbClr val="4791D0"/>
              </a:solidFill>
              <a:latin typeface="Oswald Light" charset="0"/>
              <a:cs typeface="Oswald Light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177925" y="4932363"/>
            <a:ext cx="6788150" cy="0"/>
          </a:xfrm>
          <a:prstGeom prst="line">
            <a:avLst/>
          </a:prstGeom>
          <a:ln>
            <a:solidFill>
              <a:srgbClr val="99999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245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857250"/>
          </a:xfrm>
        </p:spPr>
        <p:txBody>
          <a:bodyPr/>
          <a:lstStyle/>
          <a:p>
            <a:pPr algn="l"/>
            <a:r>
              <a:rPr lang="en-US" sz="24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WHO ARE WE?</a:t>
            </a:r>
            <a:endParaRPr lang="en-US" sz="24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89697" y="4932363"/>
            <a:ext cx="7376378" cy="0"/>
          </a:xfrm>
          <a:prstGeom prst="line">
            <a:avLst/>
          </a:prstGeom>
          <a:ln>
            <a:solidFill>
              <a:srgbClr val="99999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27" name="TextBox 7"/>
          <p:cNvSpPr txBox="1">
            <a:spLocks noChangeArrowheads="1"/>
          </p:cNvSpPr>
          <p:nvPr/>
        </p:nvSpPr>
        <p:spPr bwMode="auto">
          <a:xfrm>
            <a:off x="444500" y="747713"/>
            <a:ext cx="5788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400" dirty="0" smtClean="0">
                <a:solidFill>
                  <a:srgbClr val="4791D0"/>
                </a:solidFill>
                <a:latin typeface="Oswald Light" charset="0"/>
                <a:cs typeface="Oswald Light" charset="0"/>
              </a:rPr>
              <a:t>Geeks, web developers, 3D addicts</a:t>
            </a:r>
            <a:endParaRPr lang="en-US" sz="1400" dirty="0">
              <a:solidFill>
                <a:srgbClr val="4791D0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5128" name="TextBox 12"/>
          <p:cNvSpPr txBox="1">
            <a:spLocks noChangeArrowheads="1"/>
          </p:cNvSpPr>
          <p:nvPr/>
        </p:nvSpPr>
        <p:spPr bwMode="auto">
          <a:xfrm>
            <a:off x="2188427" y="2749021"/>
            <a:ext cx="19462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600" dirty="0" smtClean="0">
                <a:solidFill>
                  <a:srgbClr val="646464"/>
                </a:solidFill>
                <a:latin typeface="Oswald Light" charset="0"/>
                <a:cs typeface="Oswald Light" charset="0"/>
              </a:rPr>
              <a:t>DAVID </a:t>
            </a:r>
            <a:r>
              <a:rPr lang="en-US" sz="1600" b="1" dirty="0" smtClean="0">
                <a:solidFill>
                  <a:srgbClr val="646464"/>
                </a:solidFill>
                <a:latin typeface="Oswald Light" charset="0"/>
                <a:cs typeface="Oswald Light" charset="0"/>
              </a:rPr>
              <a:t>ROUSSET</a:t>
            </a:r>
            <a:endParaRPr lang="en-US" sz="1600" b="1" dirty="0">
              <a:solidFill>
                <a:srgbClr val="646464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5129" name="TextBox 13"/>
          <p:cNvSpPr txBox="1">
            <a:spLocks noChangeArrowheads="1"/>
          </p:cNvSpPr>
          <p:nvPr/>
        </p:nvSpPr>
        <p:spPr bwMode="auto">
          <a:xfrm>
            <a:off x="2188428" y="2976033"/>
            <a:ext cx="187007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800" dirty="0" smtClean="0">
                <a:solidFill>
                  <a:srgbClr val="4791D0"/>
                </a:solidFill>
                <a:latin typeface="Open Sans" charset="0"/>
                <a:cs typeface="Open Sans" charset="0"/>
              </a:rPr>
              <a:t>TECHNICAL EVANGELIST</a:t>
            </a:r>
            <a:endParaRPr lang="en-US" sz="800" dirty="0">
              <a:solidFill>
                <a:srgbClr val="4791D0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5130" name="TextBox 14"/>
          <p:cNvSpPr txBox="1">
            <a:spLocks noChangeArrowheads="1"/>
          </p:cNvSpPr>
          <p:nvPr/>
        </p:nvSpPr>
        <p:spPr bwMode="auto">
          <a:xfrm>
            <a:off x="4944328" y="2749021"/>
            <a:ext cx="1778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600" dirty="0" smtClean="0">
                <a:solidFill>
                  <a:srgbClr val="646464"/>
                </a:solidFill>
                <a:latin typeface="Oswald Light" charset="0"/>
                <a:cs typeface="Oswald Light" charset="0"/>
              </a:rPr>
              <a:t>DAVID </a:t>
            </a:r>
            <a:r>
              <a:rPr lang="en-US" sz="1600" b="1" dirty="0" smtClean="0">
                <a:solidFill>
                  <a:srgbClr val="646464"/>
                </a:solidFill>
                <a:latin typeface="Oswald Light" charset="0"/>
                <a:cs typeface="Oswald Light" charset="0"/>
              </a:rPr>
              <a:t>CATUHE</a:t>
            </a:r>
            <a:endParaRPr lang="en-US" sz="1600" b="1" dirty="0">
              <a:solidFill>
                <a:srgbClr val="646464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5131" name="TextBox 15"/>
          <p:cNvSpPr txBox="1">
            <a:spLocks noChangeArrowheads="1"/>
          </p:cNvSpPr>
          <p:nvPr/>
        </p:nvSpPr>
        <p:spPr bwMode="auto">
          <a:xfrm>
            <a:off x="4944328" y="2976033"/>
            <a:ext cx="223837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800" dirty="0" smtClean="0">
                <a:solidFill>
                  <a:srgbClr val="4791D0"/>
                </a:solidFill>
                <a:latin typeface="Open Sans" charset="0"/>
                <a:cs typeface="Open Sans" charset="0"/>
              </a:rPr>
              <a:t>PRINCIPAL PROGRAM MANAGER</a:t>
            </a:r>
            <a:endParaRPr lang="en-US" sz="800" dirty="0">
              <a:solidFill>
                <a:srgbClr val="4791D0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5134" name="TextBox 19"/>
          <p:cNvSpPr txBox="1">
            <a:spLocks noChangeArrowheads="1"/>
          </p:cNvSpPr>
          <p:nvPr/>
        </p:nvSpPr>
        <p:spPr bwMode="auto">
          <a:xfrm>
            <a:off x="2188428" y="3314171"/>
            <a:ext cx="2089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 b="1" dirty="0" smtClean="0">
                <a:solidFill>
                  <a:srgbClr val="999999"/>
                </a:solidFill>
                <a:latin typeface="Open Sans" charset="0"/>
                <a:cs typeface="Open Sans" charset="0"/>
              </a:rPr>
              <a:t>Twitter:</a:t>
            </a:r>
            <a:r>
              <a:rPr lang="en-US" sz="900" dirty="0" smtClean="0">
                <a:solidFill>
                  <a:srgbClr val="999999"/>
                </a:solidFill>
                <a:latin typeface="Open Sans" charset="0"/>
                <a:cs typeface="Open Sans" charset="0"/>
              </a:rPr>
              <a:t> @</a:t>
            </a:r>
            <a:r>
              <a:rPr lang="en-US" sz="900" dirty="0" err="1" smtClean="0">
                <a:solidFill>
                  <a:srgbClr val="999999"/>
                </a:solidFill>
                <a:latin typeface="Open Sans" charset="0"/>
                <a:cs typeface="Open Sans" charset="0"/>
              </a:rPr>
              <a:t>davrous</a:t>
            </a:r>
            <a:endParaRPr lang="en-US" sz="900" dirty="0" smtClean="0">
              <a:solidFill>
                <a:srgbClr val="999999"/>
              </a:solidFill>
              <a:latin typeface="Open Sans" charset="0"/>
              <a:cs typeface="Open Sans" charset="0"/>
            </a:endParaRPr>
          </a:p>
          <a:p>
            <a:r>
              <a:rPr lang="en-US" sz="900" dirty="0" smtClean="0">
                <a:solidFill>
                  <a:srgbClr val="999999"/>
                </a:solidFill>
                <a:latin typeface="Open Sans" charset="0"/>
              </a:rPr>
              <a:t>http://blogs.msdn.com</a:t>
            </a:r>
            <a:r>
              <a:rPr lang="en-US" sz="900" b="1" dirty="0" smtClean="0">
                <a:solidFill>
                  <a:srgbClr val="999999"/>
                </a:solidFill>
                <a:latin typeface="Open Sans" charset="0"/>
              </a:rPr>
              <a:t>/davrous</a:t>
            </a:r>
            <a:endParaRPr lang="en-US" b="1" dirty="0"/>
          </a:p>
        </p:txBody>
      </p:sp>
      <p:sp>
        <p:nvSpPr>
          <p:cNvPr id="5135" name="TextBox 20"/>
          <p:cNvSpPr txBox="1">
            <a:spLocks noChangeArrowheads="1"/>
          </p:cNvSpPr>
          <p:nvPr/>
        </p:nvSpPr>
        <p:spPr bwMode="auto">
          <a:xfrm>
            <a:off x="4944327" y="3312583"/>
            <a:ext cx="22383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 b="1" dirty="0">
                <a:solidFill>
                  <a:srgbClr val="999999"/>
                </a:solidFill>
                <a:latin typeface="Open Sans" charset="0"/>
                <a:cs typeface="Open Sans" charset="0"/>
              </a:rPr>
              <a:t>Twitter:</a:t>
            </a:r>
            <a:r>
              <a:rPr lang="en-US" sz="900" dirty="0">
                <a:solidFill>
                  <a:srgbClr val="999999"/>
                </a:solidFill>
                <a:latin typeface="Open Sans" charset="0"/>
                <a:cs typeface="Open Sans" charset="0"/>
              </a:rPr>
              <a:t> </a:t>
            </a:r>
            <a:r>
              <a:rPr lang="en-US" sz="900" dirty="0" smtClean="0">
                <a:solidFill>
                  <a:srgbClr val="999999"/>
                </a:solidFill>
                <a:latin typeface="Open Sans" charset="0"/>
                <a:cs typeface="Open Sans" charset="0"/>
              </a:rPr>
              <a:t>@</a:t>
            </a:r>
            <a:r>
              <a:rPr lang="en-US" sz="900" dirty="0" err="1" smtClean="0">
                <a:solidFill>
                  <a:srgbClr val="999999"/>
                </a:solidFill>
                <a:latin typeface="Open Sans" charset="0"/>
                <a:cs typeface="Open Sans" charset="0"/>
              </a:rPr>
              <a:t>deltakosh</a:t>
            </a:r>
            <a:endParaRPr lang="en-US" sz="900" dirty="0">
              <a:solidFill>
                <a:srgbClr val="999999"/>
              </a:solidFill>
              <a:latin typeface="Open Sans" charset="0"/>
              <a:cs typeface="Open Sans" charset="0"/>
            </a:endParaRPr>
          </a:p>
          <a:p>
            <a:r>
              <a:rPr lang="en-US" sz="900" dirty="0">
                <a:solidFill>
                  <a:srgbClr val="999999"/>
                </a:solidFill>
                <a:latin typeface="Open Sans" charset="0"/>
              </a:rPr>
              <a:t>http://</a:t>
            </a:r>
            <a:r>
              <a:rPr lang="en-US" sz="900" dirty="0" smtClean="0">
                <a:solidFill>
                  <a:srgbClr val="999999"/>
                </a:solidFill>
                <a:latin typeface="Open Sans" charset="0"/>
              </a:rPr>
              <a:t>blogs.msdn.com</a:t>
            </a:r>
            <a:r>
              <a:rPr lang="en-US" sz="900" b="1" dirty="0" smtClean="0">
                <a:solidFill>
                  <a:srgbClr val="999999"/>
                </a:solidFill>
                <a:latin typeface="Open Sans" charset="0"/>
              </a:rPr>
              <a:t>/eternalcoding</a:t>
            </a:r>
            <a:endParaRPr lang="en-US" sz="900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423811"/>
            <a:ext cx="1237840" cy="1237840"/>
          </a:xfrm>
          <a:prstGeom prst="rect">
            <a:avLst/>
          </a:prstGeom>
          <a:effectLst>
            <a:outerShdw dist="63500" dir="5400000" algn="tl" rotWithShape="0">
              <a:srgbClr val="4791D0"/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423811"/>
            <a:ext cx="1207459" cy="1237840"/>
          </a:xfrm>
          <a:prstGeom prst="rect">
            <a:avLst/>
          </a:prstGeom>
          <a:effectLst>
            <a:outerShdw dist="63500" dir="5400000" algn="tl" rotWithShape="0">
              <a:srgbClr val="4791D0"/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685800" y="4476664"/>
            <a:ext cx="7376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999999"/>
                </a:solidFill>
                <a:latin typeface="Oswald" panose="02000506000000020004" pitchFamily="50"/>
              </a:rPr>
              <a:t>Do not try to tune your speakers, the weird sound is due to </a:t>
            </a:r>
            <a:r>
              <a:rPr lang="en-US" sz="1600" dirty="0" smtClean="0">
                <a:solidFill>
                  <a:srgbClr val="4791D0"/>
                </a:solidFill>
                <a:latin typeface="Oswald" panose="02000506000000020004" pitchFamily="50"/>
              </a:rPr>
              <a:t>French</a:t>
            </a:r>
            <a:r>
              <a:rPr lang="en-US" sz="1600" dirty="0" smtClean="0">
                <a:solidFill>
                  <a:srgbClr val="999999"/>
                </a:solidFill>
                <a:latin typeface="Oswald" panose="02000506000000020004" pitchFamily="50"/>
              </a:rPr>
              <a:t> accent…</a:t>
            </a:r>
            <a:endParaRPr lang="en-US" sz="1600" dirty="0">
              <a:solidFill>
                <a:srgbClr val="999999"/>
              </a:solidFill>
              <a:latin typeface="Oswald" panose="02000506000000020004" pitchFamily="5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" grpId="0"/>
      <p:bldP spid="5129" grpId="0"/>
      <p:bldP spid="5130" grpId="0"/>
      <p:bldP spid="5131" grpId="0"/>
      <p:bldP spid="5134" grpId="0"/>
      <p:bldP spid="51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67600" y="438150"/>
            <a:ext cx="1491827" cy="429227"/>
            <a:chOff x="209826" y="188373"/>
            <a:chExt cx="2281581" cy="656454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826" y="188373"/>
              <a:ext cx="656454" cy="656454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830" y="348577"/>
              <a:ext cx="1578577" cy="386507"/>
            </a:xfrm>
            <a:prstGeom prst="rect">
              <a:avLst/>
            </a:prstGeom>
          </p:spPr>
        </p:pic>
      </p:grpSp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433128213"/>
              </p:ext>
            </p:extLst>
          </p:nvPr>
        </p:nvGraphicFramePr>
        <p:xfrm>
          <a:off x="284560" y="1063227"/>
          <a:ext cx="8751070" cy="3660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535">
                  <a:extLst>
                    <a:ext uri="{9D8B030D-6E8A-4147-A177-3AD203B41FA5}">
                      <a16:colId xmlns:a16="http://schemas.microsoft.com/office/drawing/2014/main" val="468252183"/>
                    </a:ext>
                  </a:extLst>
                </a:gridCol>
                <a:gridCol w="4375535">
                  <a:extLst>
                    <a:ext uri="{9D8B030D-6E8A-4147-A177-3AD203B41FA5}">
                      <a16:colId xmlns:a16="http://schemas.microsoft.com/office/drawing/2014/main" val="505910153"/>
                    </a:ext>
                  </a:extLst>
                </a:gridCol>
              </a:tblGrid>
              <a:tr h="486521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swald" panose="02000506000000020004" pitchFamily="50"/>
                          <a:cs typeface="Segoe UI Light" panose="020B0502040204020203" pitchFamily="34" charset="0"/>
                        </a:rPr>
                        <a:t>Introduction to </a:t>
                      </a:r>
                      <a:r>
                        <a:rPr lang="en-US" sz="2400" b="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swald" panose="02000506000000020004" pitchFamily="50"/>
                          <a:cs typeface="Segoe UI Light" panose="020B0502040204020203" pitchFamily="34" charset="0"/>
                        </a:rPr>
                        <a:t>WebGL</a:t>
                      </a:r>
                      <a:r>
                        <a:rPr lang="en-US" sz="24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swald" panose="02000506000000020004" pitchFamily="50"/>
                          <a:cs typeface="Segoe UI Light" panose="020B0502040204020203" pitchFamily="34" charset="0"/>
                        </a:rPr>
                        <a:t> 3D with HTML5 and Babylon.js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chemeClr val="lt1"/>
                      </a:solidFill>
                    </a:lnL>
                    <a:lnR w="12700" cmpd="sng">
                      <a:solidFill>
                        <a:schemeClr val="lt1"/>
                      </a:solidFill>
                    </a:lnR>
                    <a:lnT w="12700" cmpd="sng">
                      <a:solidFill>
                        <a:schemeClr val="lt1"/>
                      </a:solidFill>
                    </a:lnT>
                    <a:lnB w="38100" cmpd="sng">
                      <a:solidFill>
                        <a:schemeClr val="lt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91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402834"/>
                  </a:ext>
                </a:extLst>
              </a:tr>
              <a:tr h="48652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Day One</a:t>
                      </a:r>
                      <a:endParaRPr lang="en-US" sz="18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mpd="sng">
                      <a:solidFill>
                        <a:schemeClr val="lt1"/>
                      </a:solidFill>
                    </a:lnL>
                    <a:lnR w="12700" cmpd="sng">
                      <a:solidFill>
                        <a:schemeClr val="lt1"/>
                      </a:solidFill>
                    </a:lnR>
                    <a:lnT w="38100" cmpd="sng">
                      <a:solidFill>
                        <a:schemeClr val="lt1"/>
                      </a:solidFill>
                    </a:lnT>
                    <a:lnB w="12700" cmpd="sng">
                      <a:solidFill>
                        <a:schemeClr val="lt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806824009"/>
                  </a:ext>
                </a:extLst>
              </a:tr>
              <a:tr h="614138">
                <a:tc>
                  <a:txBody>
                    <a:bodyPr/>
                    <a:lstStyle/>
                    <a:p>
                      <a:r>
                        <a:rPr lang="en-US" sz="1400" b="0" kern="1200" dirty="0" smtClean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01 | 3D on the Web: Understanding the Basics</a:t>
                      </a:r>
                      <a:endParaRPr lang="en-US" sz="1400" b="0" kern="120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mpd="sng">
                      <a:solidFill>
                        <a:schemeClr val="lt1"/>
                      </a:solidFill>
                    </a:lnL>
                    <a:lnR w="12700" cmpd="sng">
                      <a:solidFill>
                        <a:schemeClr val="lt1"/>
                      </a:solidFill>
                    </a:lnR>
                    <a:lnT w="12700" cmpd="sng">
                      <a:solidFill>
                        <a:schemeClr val="lt1"/>
                      </a:solidFill>
                    </a:lnT>
                    <a:lnB w="12700" cmpd="sng">
                      <a:solidFill>
                        <a:schemeClr val="lt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91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02 | </a:t>
                      </a:r>
                      <a:r>
                        <a:rPr lang="en-US" sz="1400" b="0" dirty="0" err="1" smtClean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WebGL</a:t>
                      </a:r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Basics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mpd="sng">
                      <a:solidFill>
                        <a:schemeClr val="lt1"/>
                      </a:solidFill>
                    </a:lnL>
                    <a:lnR w="12700" cmpd="sng">
                      <a:solidFill>
                        <a:schemeClr val="lt1"/>
                      </a:solidFill>
                    </a:lnR>
                    <a:lnT w="12700" cmpd="sng">
                      <a:solidFill>
                        <a:schemeClr val="lt1"/>
                      </a:solidFill>
                    </a:lnT>
                    <a:lnB w="12700" cmpd="sng">
                      <a:solidFill>
                        <a:schemeClr val="lt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91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67052"/>
                  </a:ext>
                </a:extLst>
              </a:tr>
              <a:tr h="486521">
                <a:tc>
                  <a:txBody>
                    <a:bodyPr/>
                    <a:lstStyle/>
                    <a:p>
                      <a:pPr marL="0" marR="0" indent="0" algn="l" defTabSz="914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03</a:t>
                      </a:r>
                      <a:r>
                        <a:rPr lang="en-US" sz="1400" b="0" baseline="0" dirty="0" smtClean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| Using Babylon.js for Beginners</a:t>
                      </a:r>
                      <a:endParaRPr lang="en-US" sz="1400" b="0" dirty="0" smtClean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mpd="sng">
                      <a:solidFill>
                        <a:schemeClr val="lt1"/>
                      </a:solidFill>
                    </a:lnL>
                    <a:lnR w="12700" cmpd="sng">
                      <a:solidFill>
                        <a:schemeClr val="lt1"/>
                      </a:solidFill>
                    </a:lnR>
                    <a:lnT w="12700" cmpd="sng">
                      <a:solidFill>
                        <a:schemeClr val="lt1"/>
                      </a:solidFill>
                    </a:lnT>
                    <a:lnB w="12700" cmpd="sng">
                      <a:solidFill>
                        <a:schemeClr val="lt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91D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1" u="none" kern="1200" dirty="0" smtClean="0">
                          <a:solidFill>
                            <a:srgbClr val="4791D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04 | Understanding materials and inputs</a:t>
                      </a:r>
                      <a:endParaRPr lang="en-US" sz="1400" b="1" u="none" kern="1200" dirty="0">
                        <a:solidFill>
                          <a:srgbClr val="4791D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mpd="sng">
                      <a:solidFill>
                        <a:schemeClr val="lt1"/>
                      </a:solidFill>
                    </a:lnL>
                    <a:lnR w="12700" cmpd="sng">
                      <a:solidFill>
                        <a:schemeClr val="lt1"/>
                      </a:solidFill>
                    </a:lnR>
                    <a:lnT w="12700" cmpd="sng">
                      <a:solidFill>
                        <a:schemeClr val="lt1"/>
                      </a:solidFill>
                    </a:lnT>
                    <a:lnB w="12700" cmpd="sng">
                      <a:solidFill>
                        <a:schemeClr val="lt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244541"/>
                  </a:ext>
                </a:extLst>
              </a:tr>
              <a:tr h="48652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Day Two</a:t>
                      </a:r>
                      <a:endParaRPr lang="en-US" sz="18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mpd="sng">
                      <a:solidFill>
                        <a:schemeClr val="lt1"/>
                      </a:solidFill>
                    </a:lnL>
                    <a:lnR w="12700" cmpd="sng">
                      <a:solidFill>
                        <a:schemeClr val="lt1"/>
                      </a:solidFill>
                    </a:lnR>
                    <a:lnT w="12700" cmpd="sng">
                      <a:solidFill>
                        <a:schemeClr val="lt1"/>
                      </a:solidFill>
                    </a:lnT>
                    <a:lnB w="12700" cmpd="sng">
                      <a:solidFill>
                        <a:schemeClr val="lt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66006334"/>
                  </a:ext>
                </a:extLst>
              </a:tr>
              <a:tr h="61413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01 | Game Pipeline Integration with Babylon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.js</a:t>
                      </a:r>
                      <a:endParaRPr lang="en-US" sz="140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mpd="sng">
                      <a:solidFill>
                        <a:schemeClr val="lt1"/>
                      </a:solidFill>
                    </a:lnL>
                    <a:lnR w="12700" cmpd="sng">
                      <a:solidFill>
                        <a:schemeClr val="lt1"/>
                      </a:solidFill>
                    </a:lnR>
                    <a:lnT w="12700" cmpd="sng">
                      <a:solidFill>
                        <a:schemeClr val="lt1"/>
                      </a:solidFill>
                    </a:lnT>
                    <a:lnB w="12700" cmpd="sng">
                      <a:solidFill>
                        <a:schemeClr val="lt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91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02 | Loading Assets</a:t>
                      </a:r>
                      <a:endParaRPr lang="en-US" sz="140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mpd="sng">
                      <a:solidFill>
                        <a:schemeClr val="lt1"/>
                      </a:solidFill>
                    </a:lnL>
                    <a:lnR w="12700" cmpd="sng">
                      <a:solidFill>
                        <a:schemeClr val="lt1"/>
                      </a:solidFill>
                    </a:lnR>
                    <a:lnT w="12700" cmpd="sng">
                      <a:solidFill>
                        <a:schemeClr val="lt1"/>
                      </a:solidFill>
                    </a:lnT>
                    <a:lnB w="12700" cmpd="sng">
                      <a:solidFill>
                        <a:schemeClr val="lt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91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097198"/>
                  </a:ext>
                </a:extLst>
              </a:tr>
              <a:tr h="48652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03 | Babylon.js: Advanced Features</a:t>
                      </a:r>
                      <a:endParaRPr lang="en-US" sz="140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mpd="sng">
                      <a:solidFill>
                        <a:schemeClr val="lt1"/>
                      </a:solidFill>
                    </a:lnL>
                    <a:lnR w="12700" cmpd="sng">
                      <a:solidFill>
                        <a:schemeClr val="lt1"/>
                      </a:solidFill>
                    </a:lnR>
                    <a:lnT w="12700" cmpd="sng">
                      <a:solidFill>
                        <a:schemeClr val="lt1"/>
                      </a:solidFill>
                    </a:lnT>
                    <a:lnB w="12700" cmpd="sng">
                      <a:solidFill>
                        <a:schemeClr val="lt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91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04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| Special Effects</a:t>
                      </a:r>
                      <a:endParaRPr lang="en-US" sz="140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mpd="sng">
                      <a:solidFill>
                        <a:schemeClr val="lt1"/>
                      </a:solidFill>
                    </a:lnL>
                    <a:lnR w="12700" cmpd="sng">
                      <a:solidFill>
                        <a:schemeClr val="lt1"/>
                      </a:solidFill>
                    </a:lnR>
                    <a:lnT w="12700" cmpd="sng">
                      <a:solidFill>
                        <a:schemeClr val="lt1"/>
                      </a:solidFill>
                    </a:lnT>
                    <a:lnB w="12700" cmpd="sng">
                      <a:solidFill>
                        <a:schemeClr val="lt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91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090013"/>
                  </a:ext>
                </a:extLst>
              </a:tr>
            </a:tbl>
          </a:graphicData>
        </a:graphic>
      </p:graphicFrame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/>
          <a:p>
            <a:pPr algn="l"/>
            <a:r>
              <a:rPr lang="en-US" sz="28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Course topics</a:t>
            </a:r>
            <a:endParaRPr lang="en-US" sz="28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8592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42900" y="1871663"/>
            <a:ext cx="9829800" cy="1400175"/>
          </a:xfrm>
          <a:prstGeom prst="rect">
            <a:avLst/>
          </a:prstGeom>
          <a:solidFill>
            <a:srgbClr val="4791D0">
              <a:alpha val="7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266" name="TextBox 16"/>
          <p:cNvSpPr txBox="1">
            <a:spLocks noChangeArrowheads="1"/>
          </p:cNvSpPr>
          <p:nvPr/>
        </p:nvSpPr>
        <p:spPr bwMode="auto">
          <a:xfrm>
            <a:off x="2819400" y="2599743"/>
            <a:ext cx="3505200" cy="338138"/>
          </a:xfrm>
          <a:prstGeom prst="rect">
            <a:avLst/>
          </a:prstGeom>
          <a:noFill/>
          <a:ln>
            <a:noFill/>
          </a:ln>
          <a:effectLst>
            <a:outerShdw dist="12700" dir="5400000" algn="tl" rotWithShape="0">
              <a:srgbClr val="000000">
                <a:alpha val="14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 smtClean="0">
                <a:solidFill>
                  <a:prstClr val="white"/>
                </a:solidFill>
                <a:latin typeface="Oswald Light" charset="0"/>
                <a:cs typeface="Oswald Light" charset="0"/>
              </a:rPr>
              <a:t>DEMO</a:t>
            </a:r>
            <a:endParaRPr lang="en-US" sz="1600" dirty="0">
              <a:solidFill>
                <a:prstClr val="white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11267" name="TextBox 17"/>
          <p:cNvSpPr txBox="1">
            <a:spLocks noChangeArrowheads="1"/>
          </p:cNvSpPr>
          <p:nvPr/>
        </p:nvSpPr>
        <p:spPr bwMode="auto">
          <a:xfrm>
            <a:off x="3352800" y="2250676"/>
            <a:ext cx="251459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11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TEASER – WHAT YOU’LL LEARN</a:t>
            </a:r>
            <a:endParaRPr lang="en-US" sz="11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038600" y="2542593"/>
            <a:ext cx="10668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156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266" grpId="0"/>
      <p:bldP spid="1126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>
            <a:off x="533400" y="2038350"/>
            <a:ext cx="622300" cy="622300"/>
          </a:xfrm>
          <a:prstGeom prst="ellipse">
            <a:avLst/>
          </a:prstGeom>
          <a:solidFill>
            <a:srgbClr val="4791D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33400" y="1200150"/>
            <a:ext cx="622300" cy="622300"/>
          </a:xfrm>
          <a:prstGeom prst="ellipse">
            <a:avLst/>
          </a:prstGeom>
          <a:solidFill>
            <a:srgbClr val="4791D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2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AGENDA</a:t>
            </a:r>
            <a:endParaRPr lang="en-US" sz="32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77925" y="4932363"/>
            <a:ext cx="6788150" cy="0"/>
          </a:xfrm>
          <a:prstGeom prst="line">
            <a:avLst/>
          </a:prstGeom>
          <a:ln>
            <a:solidFill>
              <a:srgbClr val="99999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30" name="TextBox 18"/>
          <p:cNvSpPr txBox="1">
            <a:spLocks noChangeArrowheads="1"/>
          </p:cNvSpPr>
          <p:nvPr/>
        </p:nvSpPr>
        <p:spPr bwMode="auto">
          <a:xfrm>
            <a:off x="635000" y="2228850"/>
            <a:ext cx="431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1200">
                <a:solidFill>
                  <a:srgbClr val="FFFFFF"/>
                </a:solidFill>
                <a:latin typeface="Allerton" charset="0"/>
                <a:cs typeface="Allerton" charset="0"/>
              </a:rPr>
              <a:t>2</a:t>
            </a:r>
          </a:p>
        </p:txBody>
      </p:sp>
      <p:sp>
        <p:nvSpPr>
          <p:cNvPr id="9231" name="TextBox 19"/>
          <p:cNvSpPr txBox="1">
            <a:spLocks noChangeArrowheads="1"/>
          </p:cNvSpPr>
          <p:nvPr/>
        </p:nvSpPr>
        <p:spPr bwMode="auto">
          <a:xfrm>
            <a:off x="609600" y="1352550"/>
            <a:ext cx="431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1200" dirty="0">
                <a:solidFill>
                  <a:srgbClr val="FFFFFF"/>
                </a:solidFill>
                <a:latin typeface="Allerton" charset="0"/>
                <a:cs typeface="Allerton" charset="0"/>
              </a:rPr>
              <a:t>1</a:t>
            </a:r>
          </a:p>
        </p:txBody>
      </p:sp>
      <p:sp>
        <p:nvSpPr>
          <p:cNvPr id="9232" name="TextBox 20"/>
          <p:cNvSpPr txBox="1">
            <a:spLocks noChangeArrowheads="1"/>
          </p:cNvSpPr>
          <p:nvPr/>
        </p:nvSpPr>
        <p:spPr bwMode="auto">
          <a:xfrm>
            <a:off x="1376362" y="1338263"/>
            <a:ext cx="67770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000" dirty="0">
                <a:solidFill>
                  <a:srgbClr val="999999"/>
                </a:solidFill>
                <a:latin typeface="Open Sans" charset="0"/>
                <a:cs typeface="Open Sans" charset="0"/>
              </a:rPr>
              <a:t>Materials</a:t>
            </a:r>
            <a:endParaRPr lang="en-US" sz="2000" dirty="0"/>
          </a:p>
        </p:txBody>
      </p:sp>
      <p:sp>
        <p:nvSpPr>
          <p:cNvPr id="9233" name="TextBox 21"/>
          <p:cNvSpPr txBox="1">
            <a:spLocks noChangeArrowheads="1"/>
          </p:cNvSpPr>
          <p:nvPr/>
        </p:nvSpPr>
        <p:spPr bwMode="auto">
          <a:xfrm>
            <a:off x="1376363" y="2171700"/>
            <a:ext cx="6400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000" dirty="0">
                <a:solidFill>
                  <a:srgbClr val="999999"/>
                </a:solidFill>
                <a:latin typeface="Open Sans" charset="0"/>
                <a:cs typeface="Open Sans" charset="0"/>
              </a:rPr>
              <a:t>Working with inputs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03358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" grpId="0" animBg="1"/>
      <p:bldP spid="9230" grpId="0"/>
      <p:bldP spid="9231" grpId="0"/>
      <p:bldP spid="9232" grpId="0"/>
      <p:bldP spid="92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91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z="1800" dirty="0">
                <a:solidFill>
                  <a:srgbClr val="9BD0F4"/>
                </a:solidFill>
                <a:latin typeface="Oswald Light" charset="0"/>
                <a:cs typeface="Oswald Light" charset="0"/>
              </a:rPr>
              <a:t>Section </a:t>
            </a:r>
            <a:r>
              <a:rPr lang="en-US" sz="1800" dirty="0" smtClean="0">
                <a:solidFill>
                  <a:srgbClr val="9BD0F4"/>
                </a:solidFill>
                <a:latin typeface="Oswald Light" charset="0"/>
                <a:cs typeface="Oswald Light" charset="0"/>
              </a:rPr>
              <a:t>One</a:t>
            </a:r>
            <a:endParaRPr lang="en-US" sz="1800" dirty="0">
              <a:solidFill>
                <a:srgbClr val="9BD0F4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20925"/>
            <a:ext cx="6400800" cy="13144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2000506000000020004" pitchFamily="50"/>
                <a:ea typeface="+mn-ea"/>
                <a:cs typeface="Allerton"/>
              </a:rPr>
              <a:t>Materials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swald" panose="02000506000000020004" pitchFamily="50"/>
              <a:ea typeface="+mn-ea"/>
              <a:cs typeface="Allerton"/>
            </a:endParaRPr>
          </a:p>
        </p:txBody>
      </p:sp>
    </p:spTree>
    <p:extLst>
      <p:ext uri="{BB962C8B-B14F-4D97-AF65-F5344CB8AC3E}">
        <p14:creationId xmlns:p14="http://schemas.microsoft.com/office/powerpoint/2010/main" val="12035220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 err="1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Uber</a:t>
            </a:r>
            <a:r>
              <a:rPr lang="en-US" sz="28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 shader - </a:t>
            </a:r>
            <a:r>
              <a:rPr lang="en-US" sz="2800" dirty="0" err="1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StandardMaterial</a:t>
            </a:r>
            <a:endParaRPr lang="en-US" sz="28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</p:spPr>
        <p:txBody>
          <a:bodyPr/>
          <a:lstStyle/>
          <a:p>
            <a:r>
              <a:rPr lang="en-US" sz="2400" dirty="0" err="1" smtClean="0">
                <a:solidFill>
                  <a:srgbClr val="999999"/>
                </a:solidFill>
                <a:latin typeface="Oswald" panose="02000506000000020004" pitchFamily="50"/>
              </a:rPr>
              <a:t>StandardMaterial</a:t>
            </a:r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 hides shaders </a:t>
            </a:r>
            <a:r>
              <a:rPr lang="en-US" sz="2400" b="1" dirty="0" smtClean="0">
                <a:solidFill>
                  <a:srgbClr val="4791D0"/>
                </a:solidFill>
                <a:latin typeface="Oswald" panose="02000506000000020004" pitchFamily="50"/>
              </a:rPr>
              <a:t>complexity</a:t>
            </a:r>
          </a:p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It supports:</a:t>
            </a:r>
          </a:p>
          <a:p>
            <a:pPr lvl="1"/>
            <a:r>
              <a:rPr lang="en-US" sz="2000" dirty="0" smtClean="0">
                <a:solidFill>
                  <a:srgbClr val="999999"/>
                </a:solidFill>
                <a:latin typeface="Oswald" panose="02000506000000020004" pitchFamily="50"/>
              </a:rPr>
              <a:t>Diffuse</a:t>
            </a:r>
          </a:p>
          <a:p>
            <a:pPr lvl="1"/>
            <a:r>
              <a:rPr lang="en-US" sz="2000" dirty="0" smtClean="0">
                <a:solidFill>
                  <a:srgbClr val="999999"/>
                </a:solidFill>
                <a:latin typeface="Oswald" panose="02000506000000020004" pitchFamily="50"/>
              </a:rPr>
              <a:t>Specular</a:t>
            </a:r>
          </a:p>
          <a:p>
            <a:pPr lvl="1"/>
            <a:r>
              <a:rPr lang="en-US" sz="2000" dirty="0" smtClean="0">
                <a:solidFill>
                  <a:srgbClr val="999999"/>
                </a:solidFill>
                <a:latin typeface="Oswald" panose="02000506000000020004" pitchFamily="50"/>
              </a:rPr>
              <a:t>Emissive</a:t>
            </a:r>
          </a:p>
          <a:p>
            <a:pPr lvl="1"/>
            <a:r>
              <a:rPr lang="en-US" sz="2000" dirty="0" smtClean="0">
                <a:solidFill>
                  <a:srgbClr val="999999"/>
                </a:solidFill>
                <a:latin typeface="Oswald" panose="02000506000000020004" pitchFamily="50"/>
              </a:rPr>
              <a:t>Bump</a:t>
            </a:r>
          </a:p>
          <a:p>
            <a:pPr lvl="1"/>
            <a:r>
              <a:rPr lang="en-US" sz="2000" dirty="0" smtClean="0">
                <a:solidFill>
                  <a:srgbClr val="999999"/>
                </a:solidFill>
                <a:latin typeface="Oswald" panose="02000506000000020004" pitchFamily="50"/>
              </a:rPr>
              <a:t>Opacity</a:t>
            </a:r>
          </a:p>
          <a:p>
            <a:pPr lvl="1"/>
            <a:r>
              <a:rPr lang="en-US" sz="2000" dirty="0" smtClean="0">
                <a:solidFill>
                  <a:srgbClr val="999999"/>
                </a:solidFill>
                <a:latin typeface="Oswald" panose="02000506000000020004" pitchFamily="50"/>
              </a:rPr>
              <a:t>Ambient</a:t>
            </a:r>
          </a:p>
          <a:p>
            <a:pPr lvl="1"/>
            <a:r>
              <a:rPr lang="en-US" sz="2000" dirty="0" smtClean="0">
                <a:solidFill>
                  <a:srgbClr val="999999"/>
                </a:solidFill>
                <a:latin typeface="Oswald" panose="02000506000000020004" pitchFamily="50"/>
              </a:rPr>
              <a:t>Reflection</a:t>
            </a:r>
          </a:p>
          <a:p>
            <a:pPr lvl="1"/>
            <a:r>
              <a:rPr lang="en-US" sz="2000" dirty="0" smtClean="0">
                <a:solidFill>
                  <a:srgbClr val="999999"/>
                </a:solidFill>
                <a:latin typeface="Oswald" panose="02000506000000020004" pitchFamily="50"/>
              </a:rPr>
              <a:t>Alpha </a:t>
            </a:r>
            <a:endParaRPr lang="en-US" sz="1600" dirty="0" smtClean="0">
              <a:solidFill>
                <a:srgbClr val="999999"/>
              </a:solidFill>
              <a:latin typeface="Oswald" panose="02000506000000020004" pitchFamily="50"/>
            </a:endParaRPr>
          </a:p>
          <a:p>
            <a:endParaRPr lang="en-US" sz="2400" b="1" dirty="0">
              <a:solidFill>
                <a:srgbClr val="999999"/>
              </a:solidFill>
              <a:latin typeface="Oswald" panose="02000506000000020004" pitchFamily="5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612043"/>
            <a:ext cx="3810000" cy="2381250"/>
          </a:xfrm>
          <a:prstGeom prst="rect">
            <a:avLst/>
          </a:prstGeom>
          <a:ln>
            <a:solidFill>
              <a:srgbClr val="4791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83279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42900" y="1871663"/>
            <a:ext cx="9829800" cy="1400175"/>
          </a:xfrm>
          <a:prstGeom prst="rect">
            <a:avLst/>
          </a:prstGeom>
          <a:solidFill>
            <a:srgbClr val="4791D0">
              <a:alpha val="7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266" name="TextBox 16"/>
          <p:cNvSpPr txBox="1">
            <a:spLocks noChangeArrowheads="1"/>
          </p:cNvSpPr>
          <p:nvPr/>
        </p:nvSpPr>
        <p:spPr bwMode="auto">
          <a:xfrm>
            <a:off x="2819400" y="2599743"/>
            <a:ext cx="3505200" cy="338138"/>
          </a:xfrm>
          <a:prstGeom prst="rect">
            <a:avLst/>
          </a:prstGeom>
          <a:noFill/>
          <a:ln>
            <a:noFill/>
          </a:ln>
          <a:effectLst>
            <a:outerShdw dist="12700" dir="5400000" algn="tl" rotWithShape="0">
              <a:srgbClr val="000000">
                <a:alpha val="14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  <a:latin typeface="Oswald Light" charset="0"/>
                <a:cs typeface="Oswald Light" charset="0"/>
              </a:rPr>
              <a:t>DEMO</a:t>
            </a:r>
            <a:endParaRPr lang="en-US" sz="1600" dirty="0">
              <a:solidFill>
                <a:schemeClr val="bg1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11267" name="TextBox 17"/>
          <p:cNvSpPr txBox="1">
            <a:spLocks noChangeArrowheads="1"/>
          </p:cNvSpPr>
          <p:nvPr/>
        </p:nvSpPr>
        <p:spPr bwMode="auto">
          <a:xfrm>
            <a:off x="2933700" y="2250676"/>
            <a:ext cx="32766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11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DISCOVERING THE STANDARDMATERIAL</a:t>
            </a:r>
            <a:endParaRPr lang="en-US" sz="11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038600" y="2542593"/>
            <a:ext cx="10668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925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266" grpId="0"/>
      <p:bldP spid="1126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 err="1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MultiMaterial</a:t>
            </a:r>
            <a:endParaRPr lang="en-US" sz="28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11275"/>
            <a:ext cx="8229600" cy="3394075"/>
          </a:xfrm>
        </p:spPr>
        <p:txBody>
          <a:bodyPr/>
          <a:lstStyle/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Container allowing you to apply many materials to a single object</a:t>
            </a:r>
          </a:p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Segment a mesh into </a:t>
            </a:r>
            <a:r>
              <a:rPr lang="en-US" sz="2400" b="1" dirty="0" smtClean="0">
                <a:solidFill>
                  <a:srgbClr val="4791D0"/>
                </a:solidFill>
                <a:latin typeface="Oswald" panose="02000506000000020004" pitchFamily="50"/>
              </a:rPr>
              <a:t>sub-meshes</a:t>
            </a:r>
            <a:endParaRPr lang="en-US" sz="1600" b="1" dirty="0" smtClean="0">
              <a:solidFill>
                <a:srgbClr val="4791D0"/>
              </a:solidFill>
              <a:latin typeface="Oswald" panose="02000506000000020004" pitchFamily="50"/>
            </a:endParaRPr>
          </a:p>
          <a:p>
            <a:endParaRPr lang="en-US" sz="2400" b="1" dirty="0">
              <a:solidFill>
                <a:srgbClr val="999999"/>
              </a:solidFill>
              <a:latin typeface="Oswald" panose="02000506000000020004" pitchFamily="5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605876"/>
            <a:ext cx="3810000" cy="2381250"/>
          </a:xfrm>
          <a:prstGeom prst="rect">
            <a:avLst/>
          </a:prstGeom>
          <a:ln>
            <a:solidFill>
              <a:srgbClr val="4791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14229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  <a:alpha val="14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9999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15877</TotalTime>
  <Words>327</Words>
  <Application>Microsoft Office PowerPoint</Application>
  <PresentationFormat>On-screen Show (16:9)</PresentationFormat>
  <Paragraphs>86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ＭＳ Ｐゴシック</vt:lpstr>
      <vt:lpstr>Allerton</vt:lpstr>
      <vt:lpstr>Arial</vt:lpstr>
      <vt:lpstr>Calibri</vt:lpstr>
      <vt:lpstr>Open Sans</vt:lpstr>
      <vt:lpstr>Oswald</vt:lpstr>
      <vt:lpstr>Oswald Light</vt:lpstr>
      <vt:lpstr>Segoe UI Light</vt:lpstr>
      <vt:lpstr>Office Theme</vt:lpstr>
      <vt:lpstr>1_Office Theme</vt:lpstr>
      <vt:lpstr>2_Office Theme</vt:lpstr>
      <vt:lpstr>Understanding materials and inputs</vt:lpstr>
      <vt:lpstr>WHO ARE WE?</vt:lpstr>
      <vt:lpstr>Course topics</vt:lpstr>
      <vt:lpstr>PowerPoint Presentation</vt:lpstr>
      <vt:lpstr>AGENDA</vt:lpstr>
      <vt:lpstr>Section One</vt:lpstr>
      <vt:lpstr>Uber shader - StandardMaterial</vt:lpstr>
      <vt:lpstr>PowerPoint Presentation</vt:lpstr>
      <vt:lpstr>MultiMaterial</vt:lpstr>
      <vt:lpstr>PowerPoint Presentation</vt:lpstr>
      <vt:lpstr>Dynamic texture</vt:lpstr>
      <vt:lpstr>PowerPoint Presentation</vt:lpstr>
      <vt:lpstr>Section Two</vt:lpstr>
      <vt:lpstr>PowerPoint Presentation</vt:lpstr>
      <vt:lpstr>PowerPoint Presentation</vt:lpstr>
      <vt:lpstr>Going further with some online tutorials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</dc:title>
  <dc:creator/>
  <cp:lastModifiedBy>David Catuhe</cp:lastModifiedBy>
  <cp:revision>123</cp:revision>
  <dcterms:created xsi:type="dcterms:W3CDTF">2013-11-17T03:24:48Z</dcterms:created>
  <dcterms:modified xsi:type="dcterms:W3CDTF">2014-09-19T22:22:03Z</dcterms:modified>
</cp:coreProperties>
</file>